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79" r:id="rId10"/>
    <p:sldId id="280" r:id="rId11"/>
    <p:sldId id="263" r:id="rId12"/>
    <p:sldId id="288" r:id="rId13"/>
    <p:sldId id="289" r:id="rId14"/>
    <p:sldId id="267" r:id="rId15"/>
    <p:sldId id="268" r:id="rId16"/>
    <p:sldId id="274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07"/>
  </p:normalViewPr>
  <p:slideViewPr>
    <p:cSldViewPr snapToGrid="0" snapToObjects="1">
      <p:cViewPr>
        <p:scale>
          <a:sx n="66" d="100"/>
          <a:sy n="66" d="100"/>
        </p:scale>
        <p:origin x="392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7896-15CF-1649-9B3C-73F3A7BFF0F5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615EC-9682-9040-9CF3-5E7D2DE1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0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75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4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97E8A04-C50D-EF44-9124-D87C81F6099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78533BF-C8BE-EE45-9A74-A3FFB0E3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 202</a:t>
            </a:r>
          </a:p>
        </p:txBody>
      </p:sp>
    </p:spTree>
    <p:extLst>
      <p:ext uri="{BB962C8B-B14F-4D97-AF65-F5344CB8AC3E}">
        <p14:creationId xmlns:p14="http://schemas.microsoft.com/office/powerpoint/2010/main" val="270846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Nesting </a:t>
            </a:r>
            <a:r>
              <a:rPr lang="en-CA" dirty="0" err="1"/>
              <a:t>subqueries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752" y="1845734"/>
            <a:ext cx="8994649" cy="4023360"/>
          </a:xfrm>
        </p:spPr>
        <p:txBody>
          <a:bodyPr>
            <a:normAutofit/>
          </a:bodyPr>
          <a:lstStyle/>
          <a:p>
            <a:r>
              <a:rPr lang="en-CA" dirty="0"/>
              <a:t>A </a:t>
            </a:r>
            <a:r>
              <a:rPr lang="en-CA" dirty="0" err="1"/>
              <a:t>subquery</a:t>
            </a:r>
            <a:r>
              <a:rPr lang="en-CA" dirty="0"/>
              <a:t> can include a series of </a:t>
            </a:r>
            <a:r>
              <a:rPr lang="en-CA" dirty="0" err="1"/>
              <a:t>subqueries</a:t>
            </a:r>
            <a:r>
              <a:rPr lang="en-CA" dirty="0"/>
              <a:t>. </a:t>
            </a:r>
          </a:p>
          <a:p>
            <a:r>
              <a:rPr lang="en-CA" dirty="0"/>
              <a:t>The nested subqueries follow the same rules as a single sub query</a:t>
            </a:r>
          </a:p>
        </p:txBody>
      </p:sp>
    </p:spTree>
    <p:extLst>
      <p:ext uri="{BB962C8B-B14F-4D97-AF65-F5344CB8AC3E}">
        <p14:creationId xmlns:p14="http://schemas.microsoft.com/office/powerpoint/2010/main" val="114263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Subquery</a:t>
            </a:r>
            <a:r>
              <a:rPr lang="en-CA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Follows the same syntax as a normal SELECT statement with the following differences:</a:t>
            </a:r>
          </a:p>
          <a:p>
            <a:pPr lvl="1"/>
            <a:r>
              <a:rPr lang="en-CA" sz="2200" dirty="0"/>
              <a:t>You can nest a subquery in a SELECT, FROM, WHERE, or HAVING clause</a:t>
            </a:r>
          </a:p>
          <a:p>
            <a:pPr lvl="1"/>
            <a:r>
              <a:rPr lang="en-CA" sz="2200" dirty="0"/>
              <a:t>ALWAYS enclose a subquery in parentheses ( )</a:t>
            </a:r>
          </a:p>
          <a:p>
            <a:pPr lvl="1"/>
            <a:r>
              <a:rPr lang="en-CA" sz="2200" dirty="0"/>
              <a:t>Do </a:t>
            </a:r>
            <a:r>
              <a:rPr lang="en-CA" sz="2200" b="1" dirty="0"/>
              <a:t>NOT</a:t>
            </a:r>
            <a:r>
              <a:rPr lang="en-CA" sz="2200" dirty="0"/>
              <a:t> terminate a subquery with a ; </a:t>
            </a:r>
          </a:p>
        </p:txBody>
      </p:sp>
    </p:spTree>
    <p:extLst>
      <p:ext uri="{BB962C8B-B14F-4D97-AF65-F5344CB8AC3E}">
        <p14:creationId xmlns:p14="http://schemas.microsoft.com/office/powerpoint/2010/main" val="374540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D1FD-CDDB-1743-A33C-38953701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8F20-77D1-5746-8273-D069B39D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sz="2200" dirty="0"/>
              <a:t>Do </a:t>
            </a:r>
            <a:r>
              <a:rPr lang="en-CA" sz="2200" b="1" dirty="0"/>
              <a:t>NOT</a:t>
            </a:r>
            <a:r>
              <a:rPr lang="en-CA" sz="2200" dirty="0"/>
              <a:t> put an ORDER BY clause in a subquery (this has no value since you are returning intermediate information, so order is unimportant)</a:t>
            </a:r>
          </a:p>
          <a:p>
            <a:pPr lvl="1"/>
            <a:r>
              <a:rPr lang="en-CA" sz="2200" dirty="0"/>
              <a:t>Tables must be included in both the queries in order to have its columns appear in the final result</a:t>
            </a:r>
          </a:p>
          <a:p>
            <a:pPr lvl="1"/>
            <a:r>
              <a:rPr lang="en-CA" sz="2200" dirty="0"/>
              <a:t>The subquery may return an empty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BB9D-1F89-DC48-A3E3-BB6744DC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and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E2F4-94B9-0442-82CF-20FD39CD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are excellent for use with aggregate functions</a:t>
            </a:r>
          </a:p>
          <a:p>
            <a:r>
              <a:rPr lang="en-US" dirty="0"/>
              <a:t>What is the cheapest product we have?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1D839-085A-6843-ABB7-BABBD965D0C1}"/>
              </a:ext>
            </a:extLst>
          </p:cNvPr>
          <p:cNvSpPr/>
          <p:nvPr/>
        </p:nvSpPr>
        <p:spPr>
          <a:xfrm>
            <a:off x="3048000" y="33617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products</a:t>
            </a:r>
          </a:p>
          <a:p>
            <a:r>
              <a:rPr lang="en-US" dirty="0"/>
              <a:t>WHERE price IN (SELECT  MIN(price) FROM products);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B7DBE-C035-BC4A-ADB4-0368D8B08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697255"/>
            <a:ext cx="10927404" cy="11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A33015B-BD45-354C-8703-2B81F5B0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7" y="5207507"/>
            <a:ext cx="8810152" cy="866881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83F25D6E-4110-0748-9C9C-9FDF693F9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476" y="4043690"/>
            <a:ext cx="156210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</a:t>
            </a:r>
            <a:r>
              <a:rPr lang="en-CA" dirty="0" err="1"/>
              <a:t>subqueries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Inner </a:t>
            </a:r>
            <a:r>
              <a:rPr lang="en-CA" b="1" dirty="0" err="1">
                <a:solidFill>
                  <a:srgbClr val="002060"/>
                </a:solidFill>
              </a:rPr>
              <a:t>subquery</a:t>
            </a:r>
            <a:r>
              <a:rPr lang="en-CA" b="1" dirty="0">
                <a:solidFill>
                  <a:srgbClr val="002060"/>
                </a:solidFill>
              </a:rPr>
              <a:t> </a:t>
            </a:r>
            <a:r>
              <a:rPr lang="en-CA" dirty="0"/>
              <a:t>– the nested query</a:t>
            </a:r>
          </a:p>
          <a:p>
            <a:r>
              <a:rPr lang="en-CA" b="1" dirty="0">
                <a:solidFill>
                  <a:schemeClr val="accent5"/>
                </a:solidFill>
              </a:rPr>
              <a:t>Outer </a:t>
            </a:r>
            <a:r>
              <a:rPr lang="en-CA" b="1" dirty="0" err="1">
                <a:solidFill>
                  <a:schemeClr val="accent5"/>
                </a:solidFill>
              </a:rPr>
              <a:t>subquery</a:t>
            </a:r>
            <a:r>
              <a:rPr lang="en-CA" b="1" dirty="0">
                <a:solidFill>
                  <a:schemeClr val="accent5"/>
                </a:solidFill>
              </a:rPr>
              <a:t> </a:t>
            </a:r>
            <a:r>
              <a:rPr lang="en-CA" dirty="0"/>
              <a:t>– the statement containing the </a:t>
            </a:r>
            <a:r>
              <a:rPr lang="en-CA" dirty="0" err="1"/>
              <a:t>subquery</a:t>
            </a:r>
            <a:endParaRPr lang="en-CA" dirty="0"/>
          </a:p>
          <a:p>
            <a:r>
              <a:rPr lang="en-CA" dirty="0"/>
              <a:t>A simple subquery evaluates the inner subquery </a:t>
            </a:r>
            <a:r>
              <a:rPr lang="en-CA" b="1" dirty="0"/>
              <a:t>once</a:t>
            </a:r>
            <a:r>
              <a:rPr lang="en-CA" dirty="0"/>
              <a:t> and provides its result into the outer query</a:t>
            </a:r>
          </a:p>
        </p:txBody>
      </p:sp>
      <p:sp>
        <p:nvSpPr>
          <p:cNvPr id="4" name="Left Arrow 3"/>
          <p:cNvSpPr/>
          <p:nvPr/>
        </p:nvSpPr>
        <p:spPr>
          <a:xfrm rot="19030836">
            <a:off x="5669644" y="3982025"/>
            <a:ext cx="457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953368" y="3541264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Process this first – returns result and passes to the outer query</a:t>
            </a:r>
          </a:p>
        </p:txBody>
      </p:sp>
      <p:sp>
        <p:nvSpPr>
          <p:cNvPr id="8" name="Oval 7"/>
          <p:cNvSpPr/>
          <p:nvPr/>
        </p:nvSpPr>
        <p:spPr>
          <a:xfrm>
            <a:off x="9081112" y="3979752"/>
            <a:ext cx="1219200" cy="1600200"/>
          </a:xfrm>
          <a:prstGeom prst="ellipse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cxnSpLocks/>
            <a:stCxn id="8" idx="2"/>
          </p:cNvCxnSpPr>
          <p:nvPr/>
        </p:nvCxnSpPr>
        <p:spPr>
          <a:xfrm flipH="1">
            <a:off x="4354872" y="4779852"/>
            <a:ext cx="4726240" cy="100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615B1EA-AF72-DC4D-8951-FFF569A795DA}"/>
              </a:ext>
            </a:extLst>
          </p:cNvPr>
          <p:cNvSpPr/>
          <p:nvPr/>
        </p:nvSpPr>
        <p:spPr>
          <a:xfrm>
            <a:off x="564107" y="37079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SELECT * </a:t>
            </a:r>
          </a:p>
          <a:p>
            <a:r>
              <a:rPr lang="en-US" b="1" dirty="0">
                <a:solidFill>
                  <a:schemeClr val="accent5"/>
                </a:solidFill>
              </a:rPr>
              <a:t>FROM products</a:t>
            </a:r>
          </a:p>
          <a:p>
            <a:r>
              <a:rPr lang="en-US" b="1" dirty="0">
                <a:solidFill>
                  <a:schemeClr val="accent5"/>
                </a:solidFill>
              </a:rPr>
              <a:t>WHERE price in </a:t>
            </a:r>
            <a:r>
              <a:rPr lang="en-US" b="1" dirty="0">
                <a:solidFill>
                  <a:srgbClr val="002060"/>
                </a:solidFill>
              </a:rPr>
              <a:t>(SELECT MAX(price) FROM products)</a:t>
            </a:r>
          </a:p>
        </p:txBody>
      </p:sp>
    </p:spTree>
    <p:extLst>
      <p:ext uri="{BB962C8B-B14F-4D97-AF65-F5344CB8AC3E}">
        <p14:creationId xmlns:p14="http://schemas.microsoft.com/office/powerpoint/2010/main" val="260315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also check for values that are NOT IN….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the products that do not come from Ontario.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70D68-F01F-6A47-A74F-11F2A4268BE0}"/>
              </a:ext>
            </a:extLst>
          </p:cNvPr>
          <p:cNvSpPr/>
          <p:nvPr/>
        </p:nvSpPr>
        <p:spPr>
          <a:xfrm>
            <a:off x="3359480" y="30752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products</a:t>
            </a:r>
          </a:p>
          <a:p>
            <a:r>
              <a:rPr lang="en-US" dirty="0"/>
              <a:t>WHERE </a:t>
            </a:r>
            <a:r>
              <a:rPr lang="en-US" dirty="0" err="1"/>
              <a:t>supplierID</a:t>
            </a:r>
            <a:r>
              <a:rPr lang="en-US" dirty="0"/>
              <a:t> </a:t>
            </a:r>
            <a:r>
              <a:rPr lang="en-US" b="1" dirty="0"/>
              <a:t>NOT IN </a:t>
            </a:r>
            <a:r>
              <a:rPr lang="en-US" dirty="0"/>
              <a:t>(</a:t>
            </a:r>
          </a:p>
          <a:p>
            <a:r>
              <a:rPr lang="en-US" dirty="0"/>
              <a:t>	SELECT id </a:t>
            </a:r>
          </a:p>
          <a:p>
            <a:r>
              <a:rPr lang="en-US" dirty="0"/>
              <a:t>  	FROM suppliers </a:t>
            </a:r>
          </a:p>
          <a:p>
            <a:r>
              <a:rPr lang="en-US" dirty="0"/>
              <a:t>	WHERE province = 'Ontario');</a:t>
            </a:r>
          </a:p>
        </p:txBody>
      </p:sp>
    </p:spTree>
    <p:extLst>
      <p:ext uri="{BB962C8B-B14F-4D97-AF65-F5344CB8AC3E}">
        <p14:creationId xmlns:p14="http://schemas.microsoft.com/office/powerpoint/2010/main" val="3294265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Qualifying column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Can explicitly declare column names in a </a:t>
            </a:r>
            <a:r>
              <a:rPr lang="en-CA" sz="2400" dirty="0" err="1"/>
              <a:t>subquery</a:t>
            </a:r>
            <a:r>
              <a:rPr lang="en-CA" sz="2400" dirty="0"/>
              <a:t>:</a:t>
            </a:r>
          </a:p>
          <a:p>
            <a:pPr marL="384048" lvl="2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CA" sz="1600" dirty="0" err="1">
                <a:latin typeface="Courier New" charset="0"/>
                <a:ea typeface="Courier New" charset="0"/>
                <a:cs typeface="Courier New" charset="0"/>
              </a:rPr>
              <a:t>pub_name</a:t>
            </a: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384048" lvl="2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FROM publishers</a:t>
            </a:r>
          </a:p>
          <a:p>
            <a:pPr marL="384048" lvl="2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CA" sz="1600" dirty="0" err="1">
                <a:latin typeface="Courier New" charset="0"/>
                <a:ea typeface="Courier New" charset="0"/>
                <a:cs typeface="Courier New" charset="0"/>
              </a:rPr>
              <a:t>publishers.pub_id</a:t>
            </a: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 IN </a:t>
            </a:r>
          </a:p>
          <a:p>
            <a:pPr marL="384048" lvl="2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(SELECT </a:t>
            </a:r>
            <a:r>
              <a:rPr lang="en-CA" sz="1600" dirty="0" err="1">
                <a:latin typeface="Courier New" charset="0"/>
                <a:ea typeface="Courier New" charset="0"/>
                <a:cs typeface="Courier New" charset="0"/>
              </a:rPr>
              <a:t>titles.pub_id</a:t>
            </a:r>
            <a:endParaRPr lang="en-CA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384048" lvl="2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FROM titles WHERE type=‘biography)</a:t>
            </a:r>
          </a:p>
          <a:p>
            <a:pPr marL="384048" lvl="2" indent="0">
              <a:buNone/>
            </a:pPr>
            <a:endParaRPr lang="en-CA" sz="1600" dirty="0"/>
          </a:p>
          <a:p>
            <a:pPr marL="201168" lvl="1" indent="0">
              <a:buNone/>
            </a:pPr>
            <a:r>
              <a:rPr lang="en-CA" sz="2000" dirty="0"/>
              <a:t>Implicit assumptions are being made in the above case so explicitly declaring column names is not required – column names are qualified implicitly by the table referenced in the FROM clause at the same nesting level.</a:t>
            </a:r>
          </a:p>
          <a:p>
            <a:pPr marL="201168" lvl="1" indent="0">
              <a:buNone/>
            </a:pPr>
            <a:endParaRPr lang="en-CA" dirty="0"/>
          </a:p>
        </p:txBody>
      </p:sp>
      <p:sp>
        <p:nvSpPr>
          <p:cNvPr id="4" name="Left Arrow 3"/>
          <p:cNvSpPr/>
          <p:nvPr/>
        </p:nvSpPr>
        <p:spPr>
          <a:xfrm>
            <a:off x="5723964" y="2671482"/>
            <a:ext cx="533400" cy="685800"/>
          </a:xfrm>
          <a:prstGeom prst="lef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566647" y="252403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reason for qualifying is that the column name exists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236349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Subqueries</a:t>
            </a:r>
            <a:r>
              <a:rPr lang="en-CA" dirty="0"/>
              <a:t> as Column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489" y="2011681"/>
            <a:ext cx="9563911" cy="3766185"/>
          </a:xfrm>
        </p:spPr>
        <p:txBody>
          <a:bodyPr>
            <a:normAutofit/>
          </a:bodyPr>
          <a:lstStyle/>
          <a:p>
            <a:r>
              <a:rPr lang="en-CA" dirty="0" err="1"/>
              <a:t>Subqueries</a:t>
            </a:r>
            <a:r>
              <a:rPr lang="en-CA" dirty="0"/>
              <a:t> that are used as column expressions MUST return a single value  - (scalar </a:t>
            </a:r>
            <a:r>
              <a:rPr lang="en-CA" dirty="0" err="1"/>
              <a:t>subquery</a:t>
            </a:r>
            <a:r>
              <a:rPr lang="en-CA" dirty="0"/>
              <a:t>)</a:t>
            </a:r>
          </a:p>
          <a:p>
            <a:r>
              <a:rPr lang="en-CA" dirty="0"/>
              <a:t>This is accomplished through </a:t>
            </a:r>
            <a:r>
              <a:rPr lang="en-CA" b="1" dirty="0"/>
              <a:t>aggregate functions </a:t>
            </a:r>
            <a:r>
              <a:rPr lang="en-CA" dirty="0"/>
              <a:t>(these return a sum, an average, </a:t>
            </a:r>
            <a:r>
              <a:rPr lang="en-CA" dirty="0" err="1"/>
              <a:t>etc</a:t>
            </a:r>
            <a:r>
              <a:rPr lang="en-CA" dirty="0"/>
              <a:t>) or very restrictive WHERE conditions</a:t>
            </a:r>
          </a:p>
          <a:p>
            <a:r>
              <a:rPr lang="en-CA" dirty="0"/>
              <a:t>The </a:t>
            </a:r>
            <a:r>
              <a:rPr lang="en-CA" dirty="0" err="1"/>
              <a:t>subquery</a:t>
            </a:r>
            <a:r>
              <a:rPr lang="en-CA" dirty="0"/>
              <a:t> is placed in the position of a column expression in the SELECT clause</a:t>
            </a:r>
          </a:p>
          <a:p>
            <a:r>
              <a:rPr lang="en-CA" b="1" i="1" dirty="0"/>
              <a:t>LIST each product, the price and the average price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/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CA" sz="1800" dirty="0" err="1">
                <a:latin typeface="Courier New" charset="0"/>
                <a:ea typeface="Courier New" charset="0"/>
                <a:cs typeface="Courier New" charset="0"/>
              </a:rPr>
              <a:t>productName</a:t>
            </a:r>
            <a:r>
              <a:rPr lang="en-CA" sz="1800" dirty="0">
                <a:latin typeface="Courier New" charset="0"/>
                <a:ea typeface="Courier New" charset="0"/>
                <a:cs typeface="Courier New" charset="0"/>
              </a:rPr>
              <a:t>, price, (SELECT AVG(price) FROM products)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urier New" charset="0"/>
                <a:ea typeface="Courier New" charset="0"/>
                <a:cs typeface="Courier New" charset="0"/>
              </a:rPr>
              <a:t>FROM products;</a:t>
            </a:r>
          </a:p>
        </p:txBody>
      </p:sp>
      <p:sp>
        <p:nvSpPr>
          <p:cNvPr id="4" name="Oval 3"/>
          <p:cNvSpPr/>
          <p:nvPr/>
        </p:nvSpPr>
        <p:spPr>
          <a:xfrm>
            <a:off x="4883285" y="4561400"/>
            <a:ext cx="4713018" cy="685800"/>
          </a:xfrm>
          <a:prstGeom prst="ellipse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7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Comparing a </a:t>
            </a:r>
            <a:r>
              <a:rPr lang="en-CA" dirty="0" err="1"/>
              <a:t>Subquery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Subqueries</a:t>
            </a:r>
            <a:r>
              <a:rPr lang="en-CA" dirty="0"/>
              <a:t> can be used as filters in a WHERE or HAVING clause using any of the comparison operators (=,&lt;&gt;,&lt;,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Rules:</a:t>
            </a:r>
          </a:p>
          <a:p>
            <a:pPr lvl="1"/>
            <a:r>
              <a:rPr lang="en-CA" dirty="0"/>
              <a:t>The SELECT clause can only include a single expression or column name:</a:t>
            </a:r>
          </a:p>
          <a:p>
            <a:pPr lvl="2"/>
            <a:r>
              <a:rPr lang="en-CA" dirty="0"/>
              <a:t>SELECT title FROM…</a:t>
            </a:r>
          </a:p>
          <a:p>
            <a:pPr lvl="2"/>
            <a:r>
              <a:rPr lang="en-CA" dirty="0"/>
              <a:t>SELECT title, pages FROM….</a:t>
            </a:r>
          </a:p>
          <a:p>
            <a:pPr lvl="1"/>
            <a:r>
              <a:rPr lang="en-CA" dirty="0"/>
              <a:t>The compared values must have the same data type or be implicitly convertible (string value to string value)</a:t>
            </a:r>
          </a:p>
          <a:p>
            <a:pPr lvl="1"/>
            <a:r>
              <a:rPr lang="en-CA" b="1" dirty="0"/>
              <a:t>The </a:t>
            </a:r>
            <a:r>
              <a:rPr lang="en-CA" b="1" dirty="0" err="1"/>
              <a:t>subquery</a:t>
            </a:r>
            <a:r>
              <a:rPr lang="en-CA" b="1" dirty="0"/>
              <a:t> MUST only return a single value</a:t>
            </a:r>
          </a:p>
          <a:p>
            <a:pPr lvl="2"/>
            <a:r>
              <a:rPr lang="en-CA" dirty="0"/>
              <a:t>Use an aggregate </a:t>
            </a:r>
          </a:p>
          <a:p>
            <a:pPr lvl="2"/>
            <a:r>
              <a:rPr lang="en-CA" dirty="0"/>
              <a:t>Using a join with the outer query based on a key always returns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98550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Comparing a </a:t>
            </a:r>
            <a:r>
              <a:rPr lang="en-CA" dirty="0" err="1"/>
              <a:t>subquery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06074"/>
            <a:ext cx="10058400" cy="4050792"/>
          </a:xfrm>
        </p:spPr>
        <p:txBody>
          <a:bodyPr/>
          <a:lstStyle/>
          <a:p>
            <a:r>
              <a:rPr lang="en-CA" b="1" i="1" dirty="0"/>
              <a:t>Show the customers that live in the same province as Thompson Inc is located in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SELECT * FROM customers</a:t>
            </a:r>
          </a:p>
          <a:p>
            <a:pPr marL="0" indent="0">
              <a:buNone/>
            </a:pP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WHERE province = </a:t>
            </a:r>
          </a:p>
          <a:p>
            <a:pPr marL="0" indent="0">
              <a:buNone/>
            </a:pP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(SELECT province </a:t>
            </a:r>
          </a:p>
          <a:p>
            <a:pPr marL="0" indent="0">
              <a:buNone/>
            </a:pP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FROM suppliers WHERE </a:t>
            </a:r>
            <a:r>
              <a:rPr lang="en-CA" dirty="0" err="1">
                <a:latin typeface="Courier New" charset="0"/>
                <a:ea typeface="Courier New" charset="0"/>
                <a:cs typeface="Courier New" charset="0"/>
              </a:rPr>
              <a:t>companyName</a:t>
            </a: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 = 'Thompson Inc');</a:t>
            </a:r>
          </a:p>
        </p:txBody>
      </p:sp>
      <p:sp>
        <p:nvSpPr>
          <p:cNvPr id="4" name="Oval 3"/>
          <p:cNvSpPr/>
          <p:nvPr/>
        </p:nvSpPr>
        <p:spPr>
          <a:xfrm>
            <a:off x="3260495" y="3753895"/>
            <a:ext cx="533400" cy="457200"/>
          </a:xfrm>
          <a:prstGeom prst="ellipse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/>
          <p:cNvCxnSpPr>
            <a:cxnSpLocks/>
            <a:endCxn id="4" idx="6"/>
          </p:cNvCxnSpPr>
          <p:nvPr/>
        </p:nvCxnSpPr>
        <p:spPr>
          <a:xfrm flipH="1">
            <a:off x="3793895" y="3414415"/>
            <a:ext cx="4049922" cy="56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9144" y="3017315"/>
            <a:ext cx="237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Make note of the equal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02088B-F623-984B-925E-0E1D79D9FE58}"/>
              </a:ext>
            </a:extLst>
          </p:cNvPr>
          <p:cNvSpPr/>
          <p:nvPr/>
        </p:nvSpPr>
        <p:spPr>
          <a:xfrm>
            <a:off x="2393822" y="4238864"/>
            <a:ext cx="1494722" cy="457200"/>
          </a:xfrm>
          <a:prstGeom prst="ellipse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B49E13-29F0-8841-A51E-1D50FAEE863C}"/>
              </a:ext>
            </a:extLst>
          </p:cNvPr>
          <p:cNvCxnSpPr>
            <a:cxnSpLocks/>
            <a:stCxn id="12" idx="1"/>
            <a:endCxn id="7" idx="6"/>
          </p:cNvCxnSpPr>
          <p:nvPr/>
        </p:nvCxnSpPr>
        <p:spPr>
          <a:xfrm flipH="1">
            <a:off x="3888544" y="4194593"/>
            <a:ext cx="4313418" cy="27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56317-F30F-3441-B978-EC70F84CBF6C}"/>
              </a:ext>
            </a:extLst>
          </p:cNvPr>
          <p:cNvSpPr txBox="1"/>
          <p:nvPr/>
        </p:nvSpPr>
        <p:spPr>
          <a:xfrm>
            <a:off x="8201962" y="400992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This only returns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3031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D5BB-7704-0D42-BED2-4685D384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A7E1-DCD2-C44C-8E94-CD71D665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component of databases is being able to optimize the data and reduce errors and redundancy</a:t>
            </a:r>
          </a:p>
          <a:p>
            <a:r>
              <a:rPr lang="en-US" dirty="0"/>
              <a:t>We create tables that hold information that is related</a:t>
            </a:r>
          </a:p>
          <a:p>
            <a:r>
              <a:rPr lang="en-US" dirty="0"/>
              <a:t>The relationship between one table and another is represented by a foreign key</a:t>
            </a:r>
          </a:p>
          <a:p>
            <a:r>
              <a:rPr lang="en-US" dirty="0"/>
              <a:t>A foreign key is another table’s primary key</a:t>
            </a:r>
          </a:p>
          <a:p>
            <a:pPr lvl="1"/>
            <a:r>
              <a:rPr lang="en-US" dirty="0"/>
              <a:t>It allows one columns value to provide a lookup in another table to retrieve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0747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9DD7-8723-5542-B6F9-FB05D86A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FB3AF722-E7D5-374E-8EE4-9D6FD1755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24" y="2093976"/>
            <a:ext cx="5440152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FABF7-8C63-8249-A9C8-796E629D3EB0}"/>
              </a:ext>
            </a:extLst>
          </p:cNvPr>
          <p:cNvSpPr txBox="1"/>
          <p:nvPr/>
        </p:nvSpPr>
        <p:spPr>
          <a:xfrm>
            <a:off x="5435754" y="6004036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60443-546C-CB45-8ACC-405A961189FC}"/>
              </a:ext>
            </a:extLst>
          </p:cNvPr>
          <p:cNvSpPr txBox="1"/>
          <p:nvPr/>
        </p:nvSpPr>
        <p:spPr>
          <a:xfrm>
            <a:off x="4853048" y="1654024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B53A1-2A0A-0C41-86C0-B58993737705}"/>
              </a:ext>
            </a:extLst>
          </p:cNvPr>
          <p:cNvSpPr txBox="1"/>
          <p:nvPr/>
        </p:nvSpPr>
        <p:spPr>
          <a:xfrm>
            <a:off x="6780459" y="144444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Foreign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B23C9-57AD-EA42-B791-DFA47089D1E1}"/>
              </a:ext>
            </a:extLst>
          </p:cNvPr>
          <p:cNvSpPr txBox="1"/>
          <p:nvPr/>
        </p:nvSpPr>
        <p:spPr>
          <a:xfrm>
            <a:off x="2145706" y="476402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9A103C-5C97-FE45-B514-805642322D5D}"/>
              </a:ext>
            </a:extLst>
          </p:cNvPr>
          <p:cNvCxnSpPr/>
          <p:nvPr/>
        </p:nvCxnSpPr>
        <p:spPr>
          <a:xfrm flipH="1">
            <a:off x="6938682" y="1813775"/>
            <a:ext cx="139573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5CCD7-3FE2-2F44-981F-7E05BC3F89F5}"/>
              </a:ext>
            </a:extLst>
          </p:cNvPr>
          <p:cNvCxnSpPr>
            <a:cxnSpLocks/>
          </p:cNvCxnSpPr>
          <p:nvPr/>
        </p:nvCxnSpPr>
        <p:spPr>
          <a:xfrm flipV="1">
            <a:off x="3630224" y="4948691"/>
            <a:ext cx="428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1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3D7F-40AB-BB44-8230-D04A08C1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7704-C097-954E-926C-257BF6E2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subqueries, we use the results of one query – to filter another table’s results.</a:t>
            </a:r>
          </a:p>
          <a:p>
            <a:r>
              <a:rPr lang="en-US" dirty="0"/>
              <a:t>What if we wanted to know what supplier supplied us with Bread?</a:t>
            </a:r>
          </a:p>
          <a:p>
            <a:r>
              <a:rPr lang="en-US" dirty="0"/>
              <a:t>We query one table (products) to get all of the suppliers that provide us with bread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9CCA8-CE11-044D-A377-D3723B7C4742}"/>
              </a:ext>
            </a:extLst>
          </p:cNvPr>
          <p:cNvSpPr/>
          <p:nvPr/>
        </p:nvSpPr>
        <p:spPr>
          <a:xfrm>
            <a:off x="3246018" y="36851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supplierID</a:t>
            </a:r>
            <a:r>
              <a:rPr lang="en-US" dirty="0"/>
              <a:t> </a:t>
            </a:r>
          </a:p>
          <a:p>
            <a:r>
              <a:rPr lang="en-US" dirty="0"/>
              <a:t>FROM products</a:t>
            </a:r>
          </a:p>
          <a:p>
            <a:r>
              <a:rPr lang="en-US" dirty="0"/>
              <a:t>WHERE </a:t>
            </a:r>
            <a:r>
              <a:rPr lang="en-US" dirty="0" err="1"/>
              <a:t>productName</a:t>
            </a:r>
            <a:r>
              <a:rPr lang="en-US" dirty="0"/>
              <a:t> LIKE '%bread%';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190613CF-4270-DF4C-99DC-DA51817E1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30" y="4770816"/>
            <a:ext cx="9779540" cy="17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690-9025-F147-8226-194EC6AA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A084-1A63-0843-8C43-B6A8DC69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things to note – we asked for a single column of values.  Just the </a:t>
            </a:r>
            <a:r>
              <a:rPr lang="en-US" dirty="0" err="1"/>
              <a:t>supplierID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create a query that returns multiple columns of values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3985961-B02E-4241-9CEA-2AE58C2E1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45" y="2688299"/>
            <a:ext cx="6164509" cy="1105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01B1C-F0C9-4141-A090-9F34A8A54FB2}"/>
              </a:ext>
            </a:extLst>
          </p:cNvPr>
          <p:cNvSpPr txBox="1"/>
          <p:nvPr/>
        </p:nvSpPr>
        <p:spPr>
          <a:xfrm>
            <a:off x="3770622" y="4809884"/>
            <a:ext cx="4272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supplierID</a:t>
            </a:r>
            <a:r>
              <a:rPr lang="en-US" dirty="0"/>
              <a:t>, </a:t>
            </a:r>
            <a:r>
              <a:rPr lang="en-US" dirty="0" err="1"/>
              <a:t>productName</a:t>
            </a:r>
            <a:endParaRPr lang="en-US" dirty="0"/>
          </a:p>
          <a:p>
            <a:r>
              <a:rPr lang="en-US" dirty="0"/>
              <a:t>FROM products</a:t>
            </a:r>
          </a:p>
          <a:p>
            <a:r>
              <a:rPr lang="en-US" dirty="0"/>
              <a:t>WHERE </a:t>
            </a:r>
            <a:r>
              <a:rPr lang="en-US" dirty="0" err="1"/>
              <a:t>productName</a:t>
            </a:r>
            <a:r>
              <a:rPr lang="en-US" dirty="0"/>
              <a:t> LIKE '%bread%';</a:t>
            </a:r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A8E7F9C0-C7A6-8342-9B0C-16A3FEB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3778" y="4765713"/>
            <a:ext cx="914400" cy="914400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6ED36316-CCB1-E04A-9658-9B263B22BBEB}"/>
              </a:ext>
            </a:extLst>
          </p:cNvPr>
          <p:cNvSpPr/>
          <p:nvPr/>
        </p:nvSpPr>
        <p:spPr>
          <a:xfrm>
            <a:off x="5077838" y="4338539"/>
            <a:ext cx="330740" cy="447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22D02F0-8EE5-7543-894B-0BC31B230099}"/>
              </a:ext>
            </a:extLst>
          </p:cNvPr>
          <p:cNvSpPr/>
          <p:nvPr/>
        </p:nvSpPr>
        <p:spPr>
          <a:xfrm>
            <a:off x="6433228" y="4338539"/>
            <a:ext cx="330740" cy="447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ED73-CE3F-3346-9985-BBF0BE9C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71BF-8B47-D747-914B-F4D38C6B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you do not have duplicates – use DISTINCT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5F84D-9A2F-2F43-8DC1-9A98EDDE6EE5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DISTINCT</a:t>
            </a:r>
            <a:r>
              <a:rPr lang="en-US" dirty="0"/>
              <a:t> </a:t>
            </a:r>
            <a:r>
              <a:rPr lang="en-US" dirty="0" err="1"/>
              <a:t>supplierID</a:t>
            </a:r>
            <a:endParaRPr lang="en-US" dirty="0"/>
          </a:p>
          <a:p>
            <a:r>
              <a:rPr lang="en-US" dirty="0"/>
              <a:t>FROM products</a:t>
            </a:r>
          </a:p>
          <a:p>
            <a:r>
              <a:rPr lang="en-US" dirty="0"/>
              <a:t>WHERE </a:t>
            </a:r>
            <a:r>
              <a:rPr lang="en-US" dirty="0" err="1"/>
              <a:t>productName</a:t>
            </a:r>
            <a:r>
              <a:rPr lang="en-US" dirty="0"/>
              <a:t> LIKE '%bread%';</a:t>
            </a:r>
          </a:p>
        </p:txBody>
      </p:sp>
    </p:spTree>
    <p:extLst>
      <p:ext uri="{BB962C8B-B14F-4D97-AF65-F5344CB8AC3E}">
        <p14:creationId xmlns:p14="http://schemas.microsoft.com/office/powerpoint/2010/main" val="686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D9A3-93D6-B140-876B-31941782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CA25-A35D-874A-A99F-F6FBBA74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6864"/>
            <a:ext cx="10058400" cy="4050792"/>
          </a:xfrm>
        </p:spPr>
        <p:txBody>
          <a:bodyPr/>
          <a:lstStyle/>
          <a:p>
            <a:r>
              <a:rPr lang="en-US" dirty="0"/>
              <a:t>We could now use those ID’s to  look up the list of suppliers that have those specific companies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661C2C-937E-FF4D-BCB6-E65603ACA9EC}"/>
              </a:ext>
            </a:extLst>
          </p:cNvPr>
          <p:cNvSpPr/>
          <p:nvPr/>
        </p:nvSpPr>
        <p:spPr>
          <a:xfrm>
            <a:off x="1394298" y="32286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suppliers</a:t>
            </a:r>
          </a:p>
          <a:p>
            <a:r>
              <a:rPr lang="en-US" dirty="0"/>
              <a:t>WHERE id IN (8,2,6);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0129C59-DF2E-9146-BDD3-15A833D95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98" y="4829408"/>
            <a:ext cx="9059694" cy="158451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AE18934-2E98-ED49-9E50-CC829B2D7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98" y="2444030"/>
            <a:ext cx="4044139" cy="1569234"/>
          </a:xfrm>
          <a:prstGeom prst="rect">
            <a:avLst/>
          </a:prstGeom>
        </p:spPr>
      </p:pic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AEF03A22-AF84-2C41-9BD5-8A285E86FA2D}"/>
              </a:ext>
            </a:extLst>
          </p:cNvPr>
          <p:cNvSpPr/>
          <p:nvPr/>
        </p:nvSpPr>
        <p:spPr>
          <a:xfrm rot="20725693" flipH="1">
            <a:off x="2241351" y="2423617"/>
            <a:ext cx="2230335" cy="5520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CCDBBFF7-4D4F-2342-B360-0480C318E4A3}"/>
              </a:ext>
            </a:extLst>
          </p:cNvPr>
          <p:cNvSpPr/>
          <p:nvPr/>
        </p:nvSpPr>
        <p:spPr>
          <a:xfrm rot="4825461" flipV="1">
            <a:off x="311816" y="4674331"/>
            <a:ext cx="1840515" cy="5245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6D80AC-451B-9B43-A95C-345A15C531C6}"/>
              </a:ext>
            </a:extLst>
          </p:cNvPr>
          <p:cNvSpPr/>
          <p:nvPr/>
        </p:nvSpPr>
        <p:spPr>
          <a:xfrm>
            <a:off x="4234566" y="2777670"/>
            <a:ext cx="914400" cy="1285869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951580B-EE64-3447-AD03-3060C8ECF1BF}"/>
              </a:ext>
            </a:extLst>
          </p:cNvPr>
          <p:cNvSpPr/>
          <p:nvPr/>
        </p:nvSpPr>
        <p:spPr>
          <a:xfrm>
            <a:off x="1303201" y="5111517"/>
            <a:ext cx="914400" cy="1285869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0465-8A86-9D41-9B0B-140D123F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E593-48D8-DA4A-90F8-555D6F79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simplify the process of creating two statements.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B1212-2F98-D44D-9D03-22473DD20BB0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suppliers</a:t>
            </a:r>
          </a:p>
          <a:p>
            <a:r>
              <a:rPr lang="en-US" dirty="0"/>
              <a:t>WHERE id IN </a:t>
            </a:r>
            <a:r>
              <a:rPr lang="en-US" b="1" dirty="0"/>
              <a:t>( SELECT DISTINCT </a:t>
            </a:r>
            <a:r>
              <a:rPr lang="en-US" b="1" dirty="0" err="1"/>
              <a:t>supplierID</a:t>
            </a:r>
            <a:endParaRPr lang="en-US" b="1" dirty="0"/>
          </a:p>
          <a:p>
            <a:r>
              <a:rPr lang="en-US" b="1" dirty="0"/>
              <a:t>	FROM products</a:t>
            </a:r>
          </a:p>
          <a:p>
            <a:r>
              <a:rPr lang="en-US" b="1" dirty="0"/>
              <a:t>	WHERE </a:t>
            </a:r>
            <a:r>
              <a:rPr lang="en-US" b="1" dirty="0" err="1"/>
              <a:t>productName</a:t>
            </a:r>
            <a:r>
              <a:rPr lang="en-US" b="1" dirty="0"/>
              <a:t> LIKE '%bread%' );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F3B6EAF-A251-DF49-8FEB-F847408F0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23629"/>
            <a:ext cx="10058400" cy="18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IN keyword tests to see if the value is comparable to a </a:t>
            </a:r>
            <a:r>
              <a:rPr lang="en-CA" b="1" i="1" dirty="0"/>
              <a:t>series of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Can also use the keyword NOT to reverse the results of the query</a:t>
            </a:r>
          </a:p>
        </p:txBody>
      </p:sp>
      <p:sp>
        <p:nvSpPr>
          <p:cNvPr id="4" name="Oval 3"/>
          <p:cNvSpPr/>
          <p:nvPr/>
        </p:nvSpPr>
        <p:spPr>
          <a:xfrm>
            <a:off x="2449648" y="4116434"/>
            <a:ext cx="5507578" cy="13286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638801" y="3739634"/>
            <a:ext cx="424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This query returns more than a single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C1683-8F28-124D-9A26-2689907259E8}"/>
              </a:ext>
            </a:extLst>
          </p:cNvPr>
          <p:cNvSpPr/>
          <p:nvPr/>
        </p:nvSpPr>
        <p:spPr>
          <a:xfrm>
            <a:off x="2190852" y="36462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suppliers</a:t>
            </a:r>
          </a:p>
          <a:p>
            <a:r>
              <a:rPr lang="en-US" dirty="0"/>
              <a:t>WHERE id IN </a:t>
            </a:r>
            <a:r>
              <a:rPr lang="en-US" b="1" dirty="0"/>
              <a:t>( SELECT DISTINCT </a:t>
            </a:r>
            <a:r>
              <a:rPr lang="en-US" b="1" dirty="0" err="1"/>
              <a:t>supplierID</a:t>
            </a:r>
            <a:endParaRPr lang="en-US" b="1" dirty="0"/>
          </a:p>
          <a:p>
            <a:r>
              <a:rPr lang="en-US" b="1" dirty="0"/>
              <a:t>	FROM products</a:t>
            </a:r>
          </a:p>
          <a:p>
            <a:r>
              <a:rPr lang="en-US" b="1" dirty="0"/>
              <a:t>	WHERE </a:t>
            </a:r>
            <a:r>
              <a:rPr lang="en-US" b="1" dirty="0" err="1"/>
              <a:t>productName</a:t>
            </a:r>
            <a:r>
              <a:rPr lang="en-US" b="1" dirty="0"/>
              <a:t> LIKE '%bread%' );</a:t>
            </a:r>
          </a:p>
        </p:txBody>
      </p:sp>
    </p:spTree>
    <p:extLst>
      <p:ext uri="{BB962C8B-B14F-4D97-AF65-F5344CB8AC3E}">
        <p14:creationId xmlns:p14="http://schemas.microsoft.com/office/powerpoint/2010/main" val="843085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{AE4C4065-EBF5-0C4F-B287-23067B373870}tf10001070</Template>
  <TotalTime>215</TotalTime>
  <Words>904</Words>
  <Application>Microsoft Macintosh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Rockwell Extra Bold</vt:lpstr>
      <vt:lpstr>Wingdings</vt:lpstr>
      <vt:lpstr>Wood Type</vt:lpstr>
      <vt:lpstr>Subqueries</vt:lpstr>
      <vt:lpstr>Relational Databases</vt:lpstr>
      <vt:lpstr>Relationships</vt:lpstr>
      <vt:lpstr>Subqueries</vt:lpstr>
      <vt:lpstr>Subqueries</vt:lpstr>
      <vt:lpstr>Subqueries</vt:lpstr>
      <vt:lpstr>Subqueries</vt:lpstr>
      <vt:lpstr>Subqueries</vt:lpstr>
      <vt:lpstr>Testing Membership</vt:lpstr>
      <vt:lpstr>Nesting subqueries</vt:lpstr>
      <vt:lpstr>Subquery Syntax</vt:lpstr>
      <vt:lpstr>Subquery Syntax</vt:lpstr>
      <vt:lpstr>Subqueries and Aggregate Functions</vt:lpstr>
      <vt:lpstr>Simple subqueries</vt:lpstr>
      <vt:lpstr>Can also check for values that are NOT IN….</vt:lpstr>
      <vt:lpstr>Qualifying column names</vt:lpstr>
      <vt:lpstr>Subqueries as Column Expressions</vt:lpstr>
      <vt:lpstr>Comparing a Subquery</vt:lpstr>
      <vt:lpstr>Comparing a subquery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Subqueries</dc:title>
  <dc:creator>Christopher Takaki</dc:creator>
  <cp:lastModifiedBy>Christopher Takaki</cp:lastModifiedBy>
  <cp:revision>10</cp:revision>
  <dcterms:created xsi:type="dcterms:W3CDTF">2018-01-25T01:15:57Z</dcterms:created>
  <dcterms:modified xsi:type="dcterms:W3CDTF">2021-03-18T16:08:36Z</dcterms:modified>
</cp:coreProperties>
</file>