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3E43E-6B1E-7B4B-ABA9-993E79078C98}" v="4" dt="2018-08-29T01:42:49.3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/>
    <p:restoredTop sz="94607"/>
  </p:normalViewPr>
  <p:slideViewPr>
    <p:cSldViewPr snapToGrid="0" snapToObjects="1">
      <p:cViewPr varScale="1">
        <p:scale>
          <a:sx n="74" d="100"/>
          <a:sy n="74" d="100"/>
        </p:scale>
        <p:origin x="208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EA719-54E9-DB41-AAA3-6888F5CABAD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A9BB9-7DEE-894E-90C4-D7E736243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09FDA-7E47-0C4A-9FE2-76B6A5F3154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09FDA-7E47-0C4A-9FE2-76B6A5F3154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0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9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03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C149CF-FD21-C44B-B8BC-53730475E8CB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740387F0-73F3-1C49-ADAC-81B65D045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://dev.mysql.com/doc/refman/5.5/en/select.html&amp;token=f925eb0abdbc03ced7ec4282c14a3ed8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sql.php?db=mit215&amp;table=authors&amp;sql_query=SELECT+a.au_fname,+a.au_lname,p.pub_nameFROM+authors+AS+aINNER+JOIN+publishers+AS+p+ON+a.city=p.cityORDER+BY+%60a%60.%60au_lname%60+ASC&amp;session_max_rows=30&amp;token=f925eb0abdbc03ced7ec4282c14a3ed8" TargetMode="External"/><Relationship Id="rId2" Type="http://schemas.openxmlformats.org/officeDocument/2006/relationships/hyperlink" Target="http://localhost/phpmyadmin/sql.php?db=mit215&amp;table=authors&amp;sql_query=SELECT+a.au_fname,+a.au_lname,p.pub_nameFROM+authors+AS+aINNER+JOIN+publishers+AS+p+ON+a.city=p.cityORDER+BY+%60a%60.%60au_fname%60+ASC&amp;session_max_rows=30&amp;token=f925eb0abdbc03ced7ec4282c14a3ed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hpmyadmin/sql.php?db=mit215&amp;table=authors&amp;sql_query=SELECT+a.au_fname,+a.au_lname,p.pub_nameFROM+authors+AS+aINNER+JOIN+publishers+AS+p+ON+a.city=p.cityORDER+BY+%60p%60.%60pub_name%60+ASC&amp;session_max_rows=30&amp;token=f925eb0abdbc03ced7ec4282c14a3ed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sql.php?db=mit215&amp;table=authors&amp;sql_query=SELECT+a.au_fname,+a.au_lname,+p.pub_nameFROM+authors+AS+a+LEFT+OUTER+JOIN+publishers+AS+p++ON+a.city+=+p.cityORDER+BY+%60a%60.%60au_lname%60+ASC&amp;session_max_rows=30&amp;token=f925eb0abdbc03ced7ec4282c14a3ed8" TargetMode="External"/><Relationship Id="rId2" Type="http://schemas.openxmlformats.org/officeDocument/2006/relationships/hyperlink" Target="http://localhost/phpmyadmin/sql.php?db=mit215&amp;table=authors&amp;sql_query=SELECT+a.au_fname,+a.au_lname,+p.pub_nameFROM+authors+AS+a+LEFT+OUTER+JOIN+publishers+AS+p++ON+a.city+=+p.cityORDER+BY+%60a%60.%60au_fname%60+ASC&amp;session_max_rows=30&amp;token=f925eb0abdbc03ced7ec4282c14a3ed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hpmyadmin/sql.php?db=mit215&amp;table=authors&amp;sql_query=SELECT+a.au_fname,+a.au_lname,+p.pub_nameFROM+authors+AS+a+LEFT+OUTER+JOIN+publishers+AS+p++ON+a.city+=+p.cityORDER+BY+%60p%60.%60pub_name%60+ASC&amp;session_max_rows=30&amp;token=f925eb0abdbc03ced7ec4282c14a3ed8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sql.php?db=mit215&amp;table=authors&amp;sql_query=SELECT+a.au_fname,+a.au_lname,+p.pub_nameFROM+authors+AS+aRIGHT+OUTER+JOIN+publishers+AS+p+ON+a.city+=+p.cityORDER+BY+%60a%60.%60au_lname%60+ASC&amp;session_max_rows=30&amp;token=f925eb0abdbc03ced7ec4282c14a3ed8" TargetMode="External"/><Relationship Id="rId2" Type="http://schemas.openxmlformats.org/officeDocument/2006/relationships/hyperlink" Target="http://localhost/phpmyadmin/sql.php?db=mit215&amp;table=authors&amp;sql_query=SELECT+a.au_fname,+a.au_lname,+p.pub_nameFROM+authors+AS+aRIGHT+OUTER+JOIN+publishers+AS+p+ON+a.city+=+p.cityORDER+BY+%60a%60.%60au_fname%60+ASC&amp;session_max_rows=30&amp;token=f925eb0abdbc03ced7ec4282c14a3ed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phpmyadmin/sql.php?db=mit215&amp;table=authors&amp;sql_query=SELECT+a.au_fname,+a.au_lname,+p.pub_nameFROM+authors+AS+aRIGHT+OUTER+JOIN+publishers+AS+p+ON+a.city+=+p.cityORDER+BY+%60p%60.%60pub_name%60+ASC&amp;session_max_rows=30&amp;token=f925eb0abdbc03ced7ec4282c14a3ed8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hpmyadmin.scweb.ca/sql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5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Tables are joined, row by row and side by side, by satisfying whatever JOIN conditions are imposed</a:t>
            </a:r>
          </a:p>
          <a:p>
            <a:r>
              <a:rPr lang="en-US" dirty="0"/>
              <a:t>Non-matching rows are included or excluded based on the </a:t>
            </a:r>
            <a:r>
              <a:rPr lang="en-US" b="1" i="1" dirty="0"/>
              <a:t>join</a:t>
            </a:r>
            <a:r>
              <a:rPr lang="en-US" dirty="0"/>
              <a:t> </a:t>
            </a:r>
            <a:r>
              <a:rPr lang="en-US" b="1" i="1" dirty="0"/>
              <a:t>type</a:t>
            </a:r>
          </a:p>
          <a:p>
            <a:r>
              <a:rPr lang="en-US" dirty="0"/>
              <a:t>A typical join condition specifies a </a:t>
            </a:r>
            <a:r>
              <a:rPr lang="en-US" b="1" dirty="0"/>
              <a:t>foreign key </a:t>
            </a:r>
            <a:r>
              <a:rPr lang="en-US" dirty="0"/>
              <a:t>in one table and the associated </a:t>
            </a:r>
            <a:r>
              <a:rPr lang="en-US" b="1" dirty="0"/>
              <a:t>primary key</a:t>
            </a:r>
            <a:r>
              <a:rPr lang="en-US" dirty="0"/>
              <a:t> in another</a:t>
            </a:r>
          </a:p>
          <a:p>
            <a:r>
              <a:rPr lang="en-US" dirty="0"/>
              <a:t>If a join’s connecting columns contain nulls the nulls will never join (remember a null is unknown – so an unknown cannot equal another unknown)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9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Joining the two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Get all the results from the two table joined on the ids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4600" y="2362200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FROM product, supplier </a:t>
            </a:r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985315"/>
            <a:ext cx="7391400" cy="1581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47108" y="4769168"/>
            <a:ext cx="7306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result set is called a Cartesian Product – the number of rows retrieved will be the number of rows in the first table (product) multiplied by the number of rows in the second table (supplier)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883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Joining the two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WHERE clause is required to tell the database how to associate the information</a:t>
            </a:r>
          </a:p>
          <a:p>
            <a:r>
              <a:rPr lang="en-CA" dirty="0"/>
              <a:t>Acts as a filter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1" y="3962401"/>
            <a:ext cx="5895975" cy="227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39614" y="2733776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FROM product, supplier</a:t>
            </a:r>
          </a:p>
          <a:p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WHERE id=supplier;</a:t>
            </a:r>
          </a:p>
        </p:txBody>
      </p:sp>
    </p:spTree>
    <p:extLst>
      <p:ext uri="{BB962C8B-B14F-4D97-AF65-F5344CB8AC3E}">
        <p14:creationId xmlns:p14="http://schemas.microsoft.com/office/powerpoint/2010/main" val="398845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1" y="1860974"/>
            <a:ext cx="7543801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834849"/>
            <a:ext cx="5895975" cy="227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41" y="3857414"/>
            <a:ext cx="18669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5046134"/>
            <a:ext cx="5600700" cy="838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486400" y="38574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2743200" y="5031287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1" name="Straight Arrow Connector 10"/>
          <p:cNvCxnSpPr>
            <a:stCxn id="9" idx="7"/>
            <a:endCxn id="8" idx="2"/>
          </p:cNvCxnSpPr>
          <p:nvPr/>
        </p:nvCxnSpPr>
        <p:spPr>
          <a:xfrm flipV="1">
            <a:off x="3003364" y="4009814"/>
            <a:ext cx="2483037" cy="1066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1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Qualifying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Qualifying column names </a:t>
            </a:r>
            <a:r>
              <a:rPr lang="en-US" b="1" i="1" dirty="0"/>
              <a:t>is mandatory </a:t>
            </a:r>
            <a:r>
              <a:rPr lang="en-US" dirty="0"/>
              <a:t>when there is more than one instance</a:t>
            </a:r>
          </a:p>
          <a:p>
            <a:pPr marL="292608" lvl="1" indent="0">
              <a:buNone/>
            </a:pP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marL="292608" lvl="1" indent="0">
              <a:buNone/>
            </a:pP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FROM product, supplier</a:t>
            </a:r>
          </a:p>
          <a:p>
            <a:pPr marL="292608" lvl="1" indent="0">
              <a:buNone/>
            </a:pP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WHERE product.supplier=supplier.id;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292608" lvl="1" indent="0">
              <a:buNone/>
            </a:pP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49565" y="3419444"/>
            <a:ext cx="0" cy="38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972504" y="3419444"/>
            <a:ext cx="0" cy="33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893096"/>
            <a:ext cx="74295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keyword INNER JOIN and the ON clause</a:t>
            </a:r>
          </a:p>
          <a:p>
            <a:r>
              <a:rPr lang="en-US" dirty="0"/>
              <a:t>Only the rows that satisfy the condition in the ON clause are returned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column1, column2, column3</a:t>
            </a:r>
          </a:p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table_a INNER JOIN table_b</a:t>
            </a:r>
          </a:p>
          <a:p>
            <a:pPr marL="400050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ON column_x=column_y</a:t>
            </a:r>
          </a:p>
        </p:txBody>
      </p:sp>
    </p:spTree>
    <p:extLst>
      <p:ext uri="{BB962C8B-B14F-4D97-AF65-F5344CB8AC3E}">
        <p14:creationId xmlns:p14="http://schemas.microsoft.com/office/powerpoint/2010/main" val="282264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endParaRPr lang="en-CA" dirty="0"/>
          </a:p>
          <a:p>
            <a:pPr marL="292608" lvl="1" indent="0">
              <a:buNone/>
            </a:pP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SELECT *</a:t>
            </a:r>
          </a:p>
          <a:p>
            <a:pPr marL="292608" lvl="1" indent="0">
              <a:buNone/>
            </a:pP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FROM product </a:t>
            </a:r>
            <a:r>
              <a:rPr lang="en-CA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INNER JOIN </a:t>
            </a: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supplier</a:t>
            </a:r>
          </a:p>
          <a:p>
            <a:pPr marL="292608" lvl="1" indent="0">
              <a:buNone/>
            </a:pPr>
            <a:r>
              <a:rPr lang="en-CA" b="1" dirty="0">
                <a:latin typeface="Courier New" charset="0"/>
                <a:ea typeface="Courier New" charset="0"/>
                <a:cs typeface="Courier New" charset="0"/>
              </a:rPr>
              <a:t>ON</a:t>
            </a:r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 product.supplier=supplier.id;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292608" lvl="1" indent="0">
              <a:buNone/>
            </a:pP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893096"/>
            <a:ext cx="74295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Qualifying Column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Aliases</a:t>
            </a:r>
          </a:p>
          <a:p>
            <a:pPr lvl="1"/>
            <a:r>
              <a:rPr lang="en-US" dirty="0"/>
              <a:t>An alternate name assigned to a table in the query (often shorter than the table name)</a:t>
            </a:r>
          </a:p>
          <a:p>
            <a:pPr lvl="1"/>
            <a:r>
              <a:rPr lang="en-US" dirty="0"/>
              <a:t>Aliases are temporary and are only valid for the duration of the query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b="1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.title_name, </a:t>
            </a:r>
            <a:r>
              <a:rPr lang="en-US" b="1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.type, </a:t>
            </a:r>
            <a:r>
              <a:rPr lang="en-US" b="1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.pub_name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titles AS </a:t>
            </a:r>
            <a:r>
              <a:rPr lang="en-US" b="1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INNER JOIN publishers AS </a:t>
            </a:r>
            <a:r>
              <a:rPr lang="en-US" b="1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ON </a:t>
            </a:r>
            <a:r>
              <a:rPr lang="en-US" b="1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.pub_id=</a:t>
            </a:r>
            <a:r>
              <a:rPr lang="en-US" b="1" dirty="0">
                <a:solidFill>
                  <a:schemeClr val="tx2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.pub_id;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2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Qualifying Column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mix qualified and unqualified names</a:t>
            </a:r>
          </a:p>
          <a:p>
            <a:r>
              <a:rPr lang="en-US" dirty="0"/>
              <a:t>It is not required – but helps to improve system performance to qualify all columns AND helps makes the query self-documenting (you know what it is doing and where the columns come from)</a:t>
            </a:r>
          </a:p>
          <a:p>
            <a:r>
              <a:rPr lang="en-US" dirty="0"/>
              <a:t>Helps to prevent any disruptions to your query caused by additions later (where a column is added to a table that now makes your query require qualification)</a:t>
            </a:r>
          </a:p>
        </p:txBody>
      </p:sp>
    </p:spTree>
    <p:extLst>
      <p:ext uri="{BB962C8B-B14F-4D97-AF65-F5344CB8AC3E}">
        <p14:creationId xmlns:p14="http://schemas.microsoft.com/office/powerpoint/2010/main" val="398276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114679EB-85FD-D04F-97A0-3E98A81F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62" y="3011147"/>
            <a:ext cx="9247876" cy="2271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Suppliers table: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3752" y="3011146"/>
            <a:ext cx="1447800" cy="25233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221" y="1828800"/>
            <a:ext cx="8663541" cy="4023360"/>
          </a:xfrm>
        </p:spPr>
        <p:txBody>
          <a:bodyPr>
            <a:normAutofit/>
          </a:bodyPr>
          <a:lstStyle/>
          <a:p>
            <a:r>
              <a:rPr lang="en-CA" dirty="0"/>
              <a:t>Relational databases create relationships between any two tables</a:t>
            </a:r>
          </a:p>
          <a:p>
            <a:r>
              <a:rPr lang="en-CA" dirty="0"/>
              <a:t>Consider this:</a:t>
            </a:r>
          </a:p>
          <a:p>
            <a:r>
              <a:rPr lang="en-CA" dirty="0"/>
              <a:t>We want to store information about product and our supplier</a:t>
            </a:r>
          </a:p>
          <a:p>
            <a:r>
              <a:rPr lang="en-CA" dirty="0"/>
              <a:t>We could create a table that stores a product name, a qty and a supplier</a:t>
            </a:r>
          </a:p>
          <a:p>
            <a:endParaRPr lang="en-CA" dirty="0"/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CREATE TABLE product(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id INTEGER NOT NULL AUTO_INCREMENT PRIMARY KEY,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prod_name VARCHAR(30) NOT NULL,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qty SMALLINT NOT NULL,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supplier VARCHAR(10)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)ENGINE=INNODB;</a:t>
            </a:r>
          </a:p>
        </p:txBody>
      </p:sp>
    </p:spTree>
    <p:extLst>
      <p:ext uri="{BB962C8B-B14F-4D97-AF65-F5344CB8AC3E}">
        <p14:creationId xmlns:p14="http://schemas.microsoft.com/office/powerpoint/2010/main" val="1470819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ll, indoor, bedroom&#10;&#10;Description automatically generated">
            <a:extLst>
              <a:ext uri="{FF2B5EF4-FFF2-40B4-BE49-F238E27FC236}">
                <a16:creationId xmlns:a16="http://schemas.microsoft.com/office/drawing/2014/main" id="{F43F93C7-36A1-BA4B-8733-2E7B6904E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84" y="2628811"/>
            <a:ext cx="8594558" cy="2286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663" y="145860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70158" y="2213811"/>
            <a:ext cx="737936" cy="3429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8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the two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p.productName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s.companyName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 AS p INNER JOIN suppliers AS 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p.SupplierID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s.SupplierID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OR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products.productName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suppliers.companyName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products INNER JOIN suppliers 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products.SupplierID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suppliers.SupplierID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218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686D79-8F45-7640-84EF-78BE8D4F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2" y="2208421"/>
            <a:ext cx="10483516" cy="38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1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by supplier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products.productName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suppliers.companyName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suppliers INNER JOIN products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products.SupplierID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suppliers.SupplierID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suppliers.companyName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3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289EB6-8B87-3545-BEAC-E35CD876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52" y="2363686"/>
            <a:ext cx="8570495" cy="3023001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21C0D7B8-BB68-F147-BD46-E736650C21B0}"/>
              </a:ext>
            </a:extLst>
          </p:cNvPr>
          <p:cNvSpPr/>
          <p:nvPr/>
        </p:nvSpPr>
        <p:spPr>
          <a:xfrm>
            <a:off x="8398042" y="3429000"/>
            <a:ext cx="1069848" cy="1720516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18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products.productName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suppliers.companyName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suppliers.country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suppliers INNER JOIN products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products.SupplierID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suppliers.SupplierID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WHERE country = 'United States'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suppliers.companyName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7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</a:t>
            </a:r>
          </a:p>
        </p:txBody>
      </p:sp>
      <p:pic>
        <p:nvPicPr>
          <p:cNvPr id="5" name="Picture 4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5EFBAF49-E817-D649-989D-AB04E1F58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68" y="2421064"/>
            <a:ext cx="9472863" cy="367126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9789C2-93AE-6643-AA9F-65AA3535831B}"/>
              </a:ext>
            </a:extLst>
          </p:cNvPr>
          <p:cNvSpPr/>
          <p:nvPr/>
        </p:nvSpPr>
        <p:spPr>
          <a:xfrm>
            <a:off x="8819147" y="2093976"/>
            <a:ext cx="2309101" cy="4279392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1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the number of products that each supplier  provides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s.companyName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COUNT(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p.productName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AS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numberOfProducts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FROM suppliers AS s INNER JOIN products as p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s.SupplierID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p.SupplierID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GROUP BY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s.companyName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ORDER BY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numberOfProducts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3867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97A1502-AF4B-5E4A-9C65-BBDA669DE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6" y="2093976"/>
            <a:ext cx="9673087" cy="40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1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more than one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s.companyName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p.ProductName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c.CategoryName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800100" lvl="2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FROM suppliers AS s INNER JOIN products as p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s.SupplierID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p.SupplierID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800100" lvl="2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INNER JOIN categories as c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ON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p.CategoryID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c.CategoryID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800100" lvl="2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800100" lvl="2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2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752" y="1905000"/>
            <a:ext cx="8827009" cy="4023360"/>
          </a:xfrm>
        </p:spPr>
        <p:txBody>
          <a:bodyPr>
            <a:normAutofit/>
          </a:bodyPr>
          <a:lstStyle/>
          <a:p>
            <a:r>
              <a:rPr lang="en-CA" dirty="0"/>
              <a:t>But what if we wanted to store more than that – what if we wanted to store all the contact information for a supplier as well?</a:t>
            </a:r>
          </a:p>
          <a:p>
            <a:endParaRPr lang="en-CA" dirty="0"/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CREATE TABLE product(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id INTEGER NOT NULL AUTO_INCREMENT PRIMARY KEY,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prod_name VARCHAR(30) NOT NULL,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qty SMALLINT NOT NULL,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supplier VARCHAR(10),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contactName VARCHAR(50),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contactPhone CHAR(10),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contactEmail VARCHAR(30),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contactPosition VARCHAR(15)</a:t>
            </a:r>
          </a:p>
          <a:p>
            <a:pPr marL="292608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600" dirty="0">
                <a:latin typeface="Courier New" charset="0"/>
                <a:ea typeface="Courier New" charset="0"/>
                <a:cs typeface="Courier New" charset="0"/>
              </a:rPr>
              <a:t>)ENGINE=INNODB;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9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12E815-71D6-5242-BE14-4BEEC64CC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536" y="2453751"/>
            <a:ext cx="8706928" cy="32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06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JOINS do </a:t>
            </a:r>
            <a:r>
              <a:rPr lang="en-US" i="1" u="sng" dirty="0"/>
              <a:t>NOT</a:t>
            </a:r>
            <a:r>
              <a:rPr lang="en-US" dirty="0"/>
              <a:t> return rows that do not match with a row from the other table</a:t>
            </a:r>
          </a:p>
          <a:p>
            <a:r>
              <a:rPr lang="en-US" dirty="0"/>
              <a:t>OUTER JOINS return all rows from at least one of the tables</a:t>
            </a:r>
          </a:p>
          <a:p>
            <a:r>
              <a:rPr lang="en-US" dirty="0"/>
              <a:t>Useful for answering questions about missing quantities</a:t>
            </a:r>
          </a:p>
          <a:p>
            <a:pPr lvl="1"/>
            <a:r>
              <a:rPr lang="en-US" dirty="0"/>
              <a:t>Authors who have written no books</a:t>
            </a:r>
          </a:p>
          <a:p>
            <a:r>
              <a:rPr lang="en-US" dirty="0"/>
              <a:t>Or reports that want all information from one table and matching rows from another</a:t>
            </a:r>
          </a:p>
        </p:txBody>
      </p:sp>
    </p:spTree>
    <p:extLst>
      <p:ext uri="{BB962C8B-B14F-4D97-AF65-F5344CB8AC3E}">
        <p14:creationId xmlns:p14="http://schemas.microsoft.com/office/powerpoint/2010/main" val="4119458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order in which you specify the tables in an outer join are important</a:t>
            </a:r>
          </a:p>
          <a:p>
            <a:r>
              <a:rPr lang="en-US" dirty="0"/>
              <a:t>Left outer join includes all the rows from the </a:t>
            </a:r>
            <a:r>
              <a:rPr lang="en-US" b="1" i="1" dirty="0"/>
              <a:t>left</a:t>
            </a:r>
            <a:r>
              <a:rPr lang="en-US" dirty="0"/>
              <a:t> table </a:t>
            </a:r>
          </a:p>
          <a:p>
            <a:pPr lvl="1"/>
            <a:r>
              <a:rPr lang="en-US" dirty="0"/>
              <a:t>If a row in the left table has no matching rows in the right, the associated row in the result contains NULLS</a:t>
            </a:r>
          </a:p>
          <a:p>
            <a:r>
              <a:rPr lang="en-US" dirty="0"/>
              <a:t>Right outer join includes all the rows from the </a:t>
            </a:r>
            <a:r>
              <a:rPr lang="en-US" b="1" i="1" dirty="0"/>
              <a:t>right</a:t>
            </a:r>
            <a:r>
              <a:rPr lang="en-US" dirty="0"/>
              <a:t> table</a:t>
            </a:r>
          </a:p>
          <a:p>
            <a:r>
              <a:rPr lang="en-US" dirty="0"/>
              <a:t>Full outer join returns all rows in the left and right tables</a:t>
            </a:r>
          </a:p>
        </p:txBody>
      </p:sp>
    </p:spTree>
    <p:extLst>
      <p:ext uri="{BB962C8B-B14F-4D97-AF65-F5344CB8AC3E}">
        <p14:creationId xmlns:p14="http://schemas.microsoft.com/office/powerpoint/2010/main" val="4024795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au_fname, au_lname, city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authors 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49790"/>
              </p:ext>
            </p:extLst>
          </p:nvPr>
        </p:nvGraphicFramePr>
        <p:xfrm>
          <a:off x="5822732" y="2724912"/>
          <a:ext cx="4212771" cy="3474720"/>
        </p:xfrm>
        <a:graphic>
          <a:graphicData uri="http://schemas.openxmlformats.org/drawingml/2006/table">
            <a:tbl>
              <a:tblPr/>
              <a:tblGrid>
                <a:gridCol w="140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Buchman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Bronx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Wendy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Heydemark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Boulder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Hallie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Hull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Klee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Hull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Christian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Kells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New York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Kellsey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Palo Alto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Paddy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O'Furniture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Sarasota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50" name="Picture 2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51026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00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Information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701118"/>
              </p:ext>
            </p:extLst>
          </p:nvPr>
        </p:nvGraphicFramePr>
        <p:xfrm>
          <a:off x="3429000" y="2971800"/>
          <a:ext cx="4648200" cy="2103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Abatis Publishers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New York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Core Dump Books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Schadenfreude Press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Hamburg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Tenterhooks Press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Berkeley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74" name="Picture 2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E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400301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1905001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cap="all" dirty="0">
                <a:latin typeface="Courier New" charset="0"/>
                <a:ea typeface="Courier New" charset="0"/>
                <a:cs typeface="Courier New" charset="0"/>
                <a:hlinkClick r:id="rId3"/>
              </a:rPr>
              <a:t>SELECT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pub_name, city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cap="all" dirty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publishers</a:t>
            </a:r>
          </a:p>
        </p:txBody>
      </p:sp>
    </p:spTree>
    <p:extLst>
      <p:ext uri="{BB962C8B-B14F-4D97-AF65-F5344CB8AC3E}">
        <p14:creationId xmlns:p14="http://schemas.microsoft.com/office/powerpoint/2010/main" val="4134603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authors that live in cities which have a publisher…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SELECT a.au_fname, a.au_lname,p.pub_name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FROM authors AS a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INNER JOIN publishers AS p</a:t>
            </a:r>
          </a:p>
          <a:p>
            <a:pPr marL="0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ON a.city=p.city;</a:t>
            </a:r>
          </a:p>
        </p:txBody>
      </p:sp>
    </p:spTree>
    <p:extLst>
      <p:ext uri="{BB962C8B-B14F-4D97-AF65-F5344CB8AC3E}">
        <p14:creationId xmlns:p14="http://schemas.microsoft.com/office/powerpoint/2010/main" val="230354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713292"/>
              </p:ext>
            </p:extLst>
          </p:nvPr>
        </p:nvGraphicFramePr>
        <p:xfrm>
          <a:off x="1981200" y="2948781"/>
          <a:ext cx="8229600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fontAlgn="t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2" invalidUrl="http://localhost/phpmyadmin/sql.php?db=mit215&amp;table=authors&amp;sql_query=SELECT+a.au_fname,+a.au_lname,p.pub_name&#10;FROM+authors+AS+a&#10;INNER+JOIN+publishers+AS+p&#10;+ON+a.city=p.city&#10;ORDER+BY+`a`.`au_fname`+ASC&amp;session_max_rows=30&amp;token=f925eb0abdbc03ced7ec4282c14a3ed8"/>
                        </a:rPr>
                        <a:t>au_fname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3" invalidUrl="http://localhost/phpmyadmin/sql.php?db=mit215&amp;table=authors&amp;sql_query=SELECT+a.au_fname,+a.au_lname,p.pub_name&#10;FROM+authors+AS+a&#10;INNER+JOIN+publishers+AS+p&#10;+ON+a.city=p.city&#10;ORDER+BY+`a`.`au_lname`+ASC&amp;session_max_rows=30&amp;token=f925eb0abdbc03ced7ec4282c14a3ed8"/>
                        </a:rPr>
                        <a:t>au_lname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4" invalidUrl="http://localhost/phpmyadmin/sql.php?db=mit215&amp;table=authors&amp;sql_query=SELECT+a.au_fname,+a.au_lname,p.pub_name&#10;FROM+authors+AS+a&#10;INNER+JOIN+publishers+AS+p&#10;+ON+a.city=p.city&#10;ORDER+BY+`p`.`pub_name`+ASC&amp;session_max_rows=30&amp;token=f925eb0abdbc03ced7ec4282c14a3ed8"/>
                        </a:rPr>
                        <a:t>pub_name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Hallie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Core Dump Books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Klee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Core Dump Books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Christian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Kells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Abatis Publishers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62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304800"/>
            <a:ext cx="8229600" cy="1143000"/>
          </a:xfrm>
        </p:spPr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59316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SELECT a.au_fname, a.au_lname, p.pub_name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authors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AS a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LEFT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OUTER JOIN publishers AS p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ON a.city = p.city;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65646"/>
              </p:ext>
            </p:extLst>
          </p:nvPr>
        </p:nvGraphicFramePr>
        <p:xfrm>
          <a:off x="2819400" y="3007481"/>
          <a:ext cx="5915298" cy="38404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7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388">
                <a:tc gridSpan="3">
                  <a:txBody>
                    <a:bodyPr/>
                    <a:lstStyle/>
                    <a:p>
                      <a:pPr algn="l" fontAlgn="t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2" invalidUrl="http://localhost/phpmyadmin/sql.php?db=mit215&amp;table=authors&amp;sql_query=SELECT+a.au_fname,+a.au_lname,+p.pub_name&#10;FROM+authors+AS+a&#10;+LEFT+OUTER+JOIN+publishers+AS+p&#10;++ON+a.city+=+p.city&#10;ORDER+BY+`a`.`au_fname`+ASC&amp;session_max_rows=30&amp;token=f925eb0abdbc03ced7ec4282c14a3ed8"/>
                        </a:rPr>
                        <a:t>au_fname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3" invalidUrl="http://localhost/phpmyadmin/sql.php?db=mit215&amp;table=authors&amp;sql_query=SELECT+a.au_fname,+a.au_lname,+p.pub_name&#10;FROM+authors+AS+a&#10;+LEFT+OUTER+JOIN+publishers+AS+p&#10;++ON+a.city+=+p.city&#10;ORDER+BY+`a`.`au_lname`+ASC&amp;session_max_rows=30&amp;token=f925eb0abdbc03ced7ec4282c14a3ed8"/>
                        </a:rPr>
                        <a:t>au_lname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4" invalidUrl="http://localhost/phpmyadmin/sql.php?db=mit215&amp;table=authors&amp;sql_query=SELECT+a.au_fname,+a.au_lname,+p.pub_name&#10;FROM+authors+AS+a&#10;+LEFT+OUTER+JOIN+publishers+AS+p&#10;++ON+a.city+=+p.city&#10;ORDER+BY+`p`.`pub_name`+ASC&amp;session_max_rows=30&amp;token=f925eb0abdbc03ced7ec4282c14a3ed8"/>
                        </a:rPr>
                        <a:t>pub_name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Buchman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NULL</a:t>
                      </a:r>
                      <a:endParaRPr lang="en-US" i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Wendy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Heydemark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NULL</a:t>
                      </a:r>
                      <a:endParaRPr lang="en-US" i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Hallie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Core Dump Books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Klee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Core Dump Books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Christian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Kells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Abatis Publishers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Kellsey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NULL</a:t>
                      </a:r>
                      <a:endParaRPr lang="en-US" i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Paddy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O'Furniture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NULL</a:t>
                      </a:r>
                      <a:endParaRPr lang="en-US" i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776755" y="3800444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776755" y="4151811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837715" y="5627008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837715" y="5931808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72135" y="1459316"/>
            <a:ext cx="1571166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86350" y="1500871"/>
            <a:ext cx="19431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913529" y="1764116"/>
            <a:ext cx="629772" cy="1817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580094" y="1805671"/>
            <a:ext cx="735106" cy="1623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79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1"/>
            <a:ext cx="8065294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SELECT a.au_fname, a.au_lname, p.pub_name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FROM authors AS a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RIGHT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OUTER JOIN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publishers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AS p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ON a.city = p.city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18912"/>
              </p:ext>
            </p:extLst>
          </p:nvPr>
        </p:nvGraphicFramePr>
        <p:xfrm>
          <a:off x="2133600" y="3200400"/>
          <a:ext cx="7772400" cy="256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249">
                <a:tc gridSpan="3">
                  <a:txBody>
                    <a:bodyPr/>
                    <a:lstStyle/>
                    <a:p>
                      <a:pPr algn="l" fontAlgn="t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49"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2" invalidUrl="http://localhost/phpmyadmin/sql.php?db=mit215&amp;table=authors&amp;sql_query=SELECT+a.au_fname,+a.au_lname,+p.pub_name&#10;FROM+authors+AS+a&#10;RIGHT+OUTER+JOIN+publishers+AS+p+ON+a.city+=+p.city&#10;ORDER+BY+`a`.`au_fname`+ASC&amp;session_max_rows=30&amp;token=f925eb0abdbc03ced7ec4282c14a3ed8"/>
                        </a:rPr>
                        <a:t>au_fname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3" invalidUrl="http://localhost/phpmyadmin/sql.php?db=mit215&amp;table=authors&amp;sql_query=SELECT+a.au_fname,+a.au_lname,+p.pub_name&#10;FROM+authors+AS+a&#10;RIGHT+OUTER+JOIN+publishers+AS+p+ON+a.city+=+p.city&#10;ORDER+BY+`a`.`au_lname`+ASC&amp;session_max_rows=30&amp;token=f925eb0abdbc03ced7ec4282c14a3ed8"/>
                        </a:rPr>
                        <a:t>au_lname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u="none" strike="noStrike" dirty="0">
                          <a:effectLst/>
                          <a:hlinkClick r:id="rId4" invalidUrl="http://localhost/phpmyadmin/sql.php?db=mit215&amp;table=authors&amp;sql_query=SELECT+a.au_fname,+a.au_lname,+p.pub_name&#10;FROM+authors+AS+a&#10;RIGHT+OUTER+JOIN+publishers+AS+p+ON+a.city+=+p.city&#10;ORDER+BY+`p`.`pub_name`+ASC&amp;session_max_rows=30&amp;token=f925eb0abdbc03ced7ec4282c14a3ed8"/>
                        </a:rPr>
                        <a:t>pub_name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2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Christian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Kells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Abatis Publishers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Hallie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Core Dump Books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49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Klee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Core Dump Books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249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NULL</a:t>
                      </a:r>
                      <a:endParaRPr lang="en-US" i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NULL</a:t>
                      </a:r>
                      <a:endParaRPr lang="en-US" i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Schadenfreude Press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249"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NULL</a:t>
                      </a:r>
                      <a:endParaRPr lang="en-US" i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NULL</a:t>
                      </a:r>
                      <a:endParaRPr lang="en-US" i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Tenterhooks Press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1201" y="225969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061418" y="1965960"/>
            <a:ext cx="1654376" cy="3278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7071360" y="2309028"/>
            <a:ext cx="862149" cy="1412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400800" y="5046617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400800" y="5400180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10000" y="5427617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10000" y="5046617"/>
            <a:ext cx="1143000" cy="3048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9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and right outer joins are equivalent, its just a matter of what table is the outer table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879" y="2858260"/>
            <a:ext cx="54390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SELECT a.au_fname, a.au_lname, p.pub_name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authors AS a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RIGHT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OUTER JOIN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publishers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AS p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ON a.city = p.city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08922" y="2854142"/>
            <a:ext cx="53182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SELECT a.au_fname, a.au_lname, p.pub_name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publishers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AS 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LEFT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OUTER JOIN authors AS a </a:t>
            </a:r>
          </a:p>
          <a:p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ON p.city = a.city</a:t>
            </a:r>
          </a:p>
          <a:p>
            <a:endParaRPr lang="en-US" sz="1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1201" y="225969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81201" y="225969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6DC903-8D67-7F4E-A55B-67B26D81D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141918"/>
              </p:ext>
            </p:extLst>
          </p:nvPr>
        </p:nvGraphicFramePr>
        <p:xfrm>
          <a:off x="1063752" y="4462745"/>
          <a:ext cx="3801569" cy="1737360"/>
        </p:xfrm>
        <a:graphic>
          <a:graphicData uri="http://schemas.openxmlformats.org/drawingml/2006/table">
            <a:tbl>
              <a:tblPr/>
              <a:tblGrid>
                <a:gridCol w="1105666">
                  <a:extLst>
                    <a:ext uri="{9D8B030D-6E8A-4147-A177-3AD203B41FA5}">
                      <a16:colId xmlns:a16="http://schemas.microsoft.com/office/drawing/2014/main" val="3280217735"/>
                    </a:ext>
                  </a:extLst>
                </a:gridCol>
                <a:gridCol w="1008994">
                  <a:extLst>
                    <a:ext uri="{9D8B030D-6E8A-4147-A177-3AD203B41FA5}">
                      <a16:colId xmlns:a16="http://schemas.microsoft.com/office/drawing/2014/main" val="1043864993"/>
                    </a:ext>
                  </a:extLst>
                </a:gridCol>
                <a:gridCol w="1686909">
                  <a:extLst>
                    <a:ext uri="{9D8B030D-6E8A-4147-A177-3AD203B41FA5}">
                      <a16:colId xmlns:a16="http://schemas.microsoft.com/office/drawing/2014/main" val="1372641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  <a:hlinkClick r:id="rId2"/>
                        </a:rPr>
                        <a:t>au_fname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hlinkClick r:id="rId2"/>
                        </a:rPr>
                        <a:t>au_lname</a:t>
                      </a:r>
                      <a:endParaRPr lang="en-CA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hlinkClick r:id="rId2"/>
                        </a:rPr>
                        <a:t>pub_name</a:t>
                      </a:r>
                      <a:endParaRPr lang="en-CA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982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/>
                        <a:t>Klee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Hull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Core Dump Books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149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/>
                        <a:t>Christian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Kells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Abatis Publishers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356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 i="1"/>
                        <a:t>NULL</a:t>
                      </a:r>
                      <a:r>
                        <a:rPr lang="en-CA" sz="14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i="1"/>
                        <a:t>NULL</a:t>
                      </a:r>
                      <a:r>
                        <a:rPr lang="en-CA" sz="14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Schadenfreude Press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0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 i="1"/>
                        <a:t>NULL</a:t>
                      </a:r>
                      <a:r>
                        <a:rPr lang="en-CA" sz="14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i="1"/>
                        <a:t>NULL</a:t>
                      </a:r>
                      <a:r>
                        <a:rPr lang="en-CA" sz="140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Tenterhooks Press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0011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5401D5-AB4D-334F-953C-1F5E701A0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35570"/>
              </p:ext>
            </p:extLst>
          </p:nvPr>
        </p:nvGraphicFramePr>
        <p:xfrm>
          <a:off x="6508922" y="4554711"/>
          <a:ext cx="4754033" cy="161748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4669">
                  <a:extLst>
                    <a:ext uri="{9D8B030D-6E8A-4147-A177-3AD203B41FA5}">
                      <a16:colId xmlns:a16="http://schemas.microsoft.com/office/drawing/2014/main" val="1031210984"/>
                    </a:ext>
                  </a:extLst>
                </a:gridCol>
                <a:gridCol w="1290750">
                  <a:extLst>
                    <a:ext uri="{9D8B030D-6E8A-4147-A177-3AD203B41FA5}">
                      <a16:colId xmlns:a16="http://schemas.microsoft.com/office/drawing/2014/main" val="362177703"/>
                    </a:ext>
                  </a:extLst>
                </a:gridCol>
                <a:gridCol w="2358614">
                  <a:extLst>
                    <a:ext uri="{9D8B030D-6E8A-4147-A177-3AD203B41FA5}">
                      <a16:colId xmlns:a16="http://schemas.microsoft.com/office/drawing/2014/main" val="3733127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1400">
                          <a:effectLst/>
                          <a:hlinkClick r:id="rId2"/>
                        </a:rPr>
                        <a:t>au_fname</a:t>
                      </a:r>
                      <a:endParaRPr lang="en-CA" sz="1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hlinkClick r:id="rId2"/>
                        </a:rPr>
                        <a:t>au_lname</a:t>
                      </a:r>
                      <a:endParaRPr lang="en-CA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hlinkClick r:id="rId2"/>
                        </a:rPr>
                        <a:t>pub_name</a:t>
                      </a:r>
                      <a:endParaRPr lang="en-CA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0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/>
                        <a:t>Klee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Hull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Core Dump Books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5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/>
                        <a:t>Christian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Kells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Abatis Publishers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014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/>
                        <a:t>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Schadenfreude Press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82127"/>
                  </a:ext>
                </a:extLst>
              </a:tr>
              <a:tr h="398289">
                <a:tc>
                  <a:txBody>
                    <a:bodyPr/>
                    <a:lstStyle/>
                    <a:p>
                      <a:r>
                        <a:rPr lang="en-CA" sz="1400"/>
                        <a:t>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NULL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Tenterhooks Press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63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6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558" y="2011681"/>
            <a:ext cx="10722142" cy="3766185"/>
          </a:xfrm>
        </p:spPr>
        <p:txBody>
          <a:bodyPr>
            <a:normAutofit/>
          </a:bodyPr>
          <a:lstStyle/>
          <a:p>
            <a:r>
              <a:rPr lang="en-CA" dirty="0"/>
              <a:t>We start inserting information into our new table:</a:t>
            </a:r>
          </a:p>
          <a:p>
            <a:endParaRPr lang="en-CA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INSERT INTO product (prod_name,qty, supplier, contactName, contactPhone, contactEmail, contactPosition)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('Chicken', 2, 'Farm Chicken Supplier', 'John Doe', '555-6656','jdoe@email.com','Buyer'),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('Turkey',14,'Farm Chicken Supplier', 'John Doe','555-6666','jdoe@email.com','Buyer'),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('Beef',22, 'Cow Farms','Mike Smith', '666-9656', 'msmith@email.com', 'manager');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CA" sz="1600" dirty="0"/>
              <a:t>As this information grows it becomes more and more cumbersome….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400" dirty="0"/>
              <a:t>Repeating information – waste of storage space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400" dirty="0"/>
              <a:t>If the vendor changes – multiple records need to be updated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CA" sz="1400" dirty="0"/>
              <a:t>When repeated data is used, the higher the chance of errors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61721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Relational databases help with these issues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779058" y="2708856"/>
            <a:ext cx="52325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CREATE TABLE supplier(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id INTEGER NOT NULL AUTO_INCREMENT PRIMARY KEY,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supplierName VARCHAR(30),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contactName VARCHAR(50),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contactPhone CHAR(10),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contactEmail VARCHAR(30),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contactPosition VARCHAR(15)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9058" y="4682962"/>
            <a:ext cx="4274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CREATE TABLE product(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id INTEGER NOT NULL AUTO_INCREMENT PRIMARY KEY,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prod_name VARCHAR(30) NOT NULL,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qty SMALLINT NOT NULL,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supplier INTEGER,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FOREIGN KEY(supplier)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REFERENCES supplier(id)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1564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Relational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286001"/>
            <a:ext cx="2552700" cy="33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2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information to the Supplier table</a:t>
            </a:r>
          </a:p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406998"/>
            <a:ext cx="8239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INSERT INTO supplier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(supplierName,contactName, contactPhone, contactEmail, contactPosition)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('Farm Chicken Supplier', 'John Doe', '555-6656','jdoe@email.com','Buyer'),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('Cow Farms','Mike Smith', '666-9656', 'msmith@email.com', 'manager');</a:t>
            </a:r>
          </a:p>
          <a:p>
            <a:endParaRPr lang="en-CA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1" y="3894773"/>
            <a:ext cx="29770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INSERT INTO product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(prod_name, qty, supplier)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VALUES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('Chicken', 2, 1),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('Turkey',14,1),</a:t>
            </a:r>
          </a:p>
          <a:p>
            <a:r>
              <a:rPr lang="en-CA" sz="1400" dirty="0">
                <a:latin typeface="Courier New" charset="0"/>
                <a:ea typeface="Courier New" charset="0"/>
                <a:cs typeface="Courier New" charset="0"/>
              </a:rPr>
              <a:t>('Beef',22,2);</a:t>
            </a:r>
          </a:p>
        </p:txBody>
      </p:sp>
    </p:spTree>
    <p:extLst>
      <p:ext uri="{BB962C8B-B14F-4D97-AF65-F5344CB8AC3E}">
        <p14:creationId xmlns:p14="http://schemas.microsoft.com/office/powerpoint/2010/main" val="77980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Retrieving Information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362200"/>
            <a:ext cx="18669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800600"/>
            <a:ext cx="56007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2362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SELECT * </a:t>
            </a:r>
          </a:p>
          <a:p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FROM product;</a:t>
            </a:r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3696296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SELECT * </a:t>
            </a:r>
          </a:p>
          <a:p>
            <a:r>
              <a:rPr lang="en-CA" dirty="0">
                <a:latin typeface="Courier New" charset="0"/>
                <a:ea typeface="Courier New" charset="0"/>
                <a:cs typeface="Courier New" charset="0"/>
              </a:rPr>
              <a:t>FROM supplier;</a:t>
            </a:r>
          </a:p>
          <a:p>
            <a:endParaRPr lang="en-CA" dirty="0"/>
          </a:p>
        </p:txBody>
      </p:sp>
      <p:sp>
        <p:nvSpPr>
          <p:cNvPr id="8" name="Oval 7"/>
          <p:cNvSpPr/>
          <p:nvPr/>
        </p:nvSpPr>
        <p:spPr>
          <a:xfrm>
            <a:off x="7315200" y="2590800"/>
            <a:ext cx="2667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Oval 8"/>
          <p:cNvSpPr/>
          <p:nvPr/>
        </p:nvSpPr>
        <p:spPr>
          <a:xfrm>
            <a:off x="7315200" y="3086100"/>
            <a:ext cx="2667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3200400" y="5016490"/>
            <a:ext cx="2667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/>
          <p:cNvSpPr/>
          <p:nvPr/>
        </p:nvSpPr>
        <p:spPr>
          <a:xfrm>
            <a:off x="3200400" y="5308227"/>
            <a:ext cx="266700" cy="2667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3" name="Straight Arrow Connector 12"/>
          <p:cNvCxnSpPr>
            <a:stCxn id="11" idx="7"/>
            <a:endCxn id="9" idx="3"/>
          </p:cNvCxnSpPr>
          <p:nvPr/>
        </p:nvCxnSpPr>
        <p:spPr>
          <a:xfrm flipV="1">
            <a:off x="3428043" y="3313744"/>
            <a:ext cx="3926214" cy="20335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7"/>
            <a:endCxn id="8" idx="2"/>
          </p:cNvCxnSpPr>
          <p:nvPr/>
        </p:nvCxnSpPr>
        <p:spPr>
          <a:xfrm flipV="1">
            <a:off x="3428044" y="2724151"/>
            <a:ext cx="3887157" cy="2331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04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can use this relationship to query information from more than one table</a:t>
            </a:r>
          </a:p>
          <a:p>
            <a:r>
              <a:rPr lang="en-CA" dirty="0"/>
              <a:t>A JOIN relates or associates two tables producing a single table</a:t>
            </a:r>
          </a:p>
          <a:p>
            <a:r>
              <a:rPr lang="en-CA" dirty="0"/>
              <a:t> </a:t>
            </a:r>
            <a:r>
              <a:rPr lang="en-US" dirty="0"/>
              <a:t>There are several types of JOINS:</a:t>
            </a:r>
          </a:p>
          <a:p>
            <a:pPr lvl="1"/>
            <a:r>
              <a:rPr lang="en-US" dirty="0"/>
              <a:t>INNER JOIN</a:t>
            </a:r>
          </a:p>
          <a:p>
            <a:pPr lvl="1"/>
            <a:r>
              <a:rPr lang="en-US" dirty="0"/>
              <a:t>OUTER JOIN</a:t>
            </a:r>
          </a:p>
          <a:p>
            <a:pPr lvl="2"/>
            <a:r>
              <a:rPr lang="en-US" dirty="0"/>
              <a:t>LEFT OUTER JOIN</a:t>
            </a:r>
          </a:p>
          <a:p>
            <a:pPr lvl="2"/>
            <a:r>
              <a:rPr lang="en-US" dirty="0"/>
              <a:t>RIGHT OUTER JOIN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842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{AE4C4065-EBF5-0C4F-B287-23067B373870}tf10001070</Template>
  <TotalTime>290</TotalTime>
  <Words>1765</Words>
  <Application>Microsoft Macintosh PowerPoint</Application>
  <PresentationFormat>Widescreen</PresentationFormat>
  <Paragraphs>338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Courier New</vt:lpstr>
      <vt:lpstr>Rockwell Extra Bold</vt:lpstr>
      <vt:lpstr>Wingdings</vt:lpstr>
      <vt:lpstr>Wood Type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Characteristics of a Join</vt:lpstr>
      <vt:lpstr>Joining the two tables</vt:lpstr>
      <vt:lpstr>Joining the two tables</vt:lpstr>
      <vt:lpstr>INNER JOIN</vt:lpstr>
      <vt:lpstr>Qualifying Columns</vt:lpstr>
      <vt:lpstr>Explicit Declarations</vt:lpstr>
      <vt:lpstr>Explicit Declarations</vt:lpstr>
      <vt:lpstr>Qualifying Column Names</vt:lpstr>
      <vt:lpstr>Qualifying Column Names</vt:lpstr>
      <vt:lpstr>Inner Join</vt:lpstr>
      <vt:lpstr>PowerPoint Presentation</vt:lpstr>
      <vt:lpstr>Joining the two tables</vt:lpstr>
      <vt:lpstr>Query Result</vt:lpstr>
      <vt:lpstr>Organize by supplier</vt:lpstr>
      <vt:lpstr>Query Result</vt:lpstr>
      <vt:lpstr>Filter the result</vt:lpstr>
      <vt:lpstr>Query Results</vt:lpstr>
      <vt:lpstr>Aggregate</vt:lpstr>
      <vt:lpstr>Query Result</vt:lpstr>
      <vt:lpstr>JOIN more than one table</vt:lpstr>
      <vt:lpstr>Query Result</vt:lpstr>
      <vt:lpstr>OUTER JOINS</vt:lpstr>
      <vt:lpstr>Outer Joins</vt:lpstr>
      <vt:lpstr>Sample information</vt:lpstr>
      <vt:lpstr>Sample Information</vt:lpstr>
      <vt:lpstr>Comparison</vt:lpstr>
      <vt:lpstr>Query Results</vt:lpstr>
      <vt:lpstr>Left Outer Join</vt:lpstr>
      <vt:lpstr>Right Outer Join</vt:lpstr>
      <vt:lpstr>Outer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Christopher Takaki</dc:creator>
  <cp:lastModifiedBy>Christopher Takaki</cp:lastModifiedBy>
  <cp:revision>10</cp:revision>
  <dcterms:created xsi:type="dcterms:W3CDTF">2018-01-25T01:14:06Z</dcterms:created>
  <dcterms:modified xsi:type="dcterms:W3CDTF">2021-03-19T17:12:10Z</dcterms:modified>
</cp:coreProperties>
</file>