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/>
    <p:restoredTop sz="94673"/>
  </p:normalViewPr>
  <p:slideViewPr>
    <p:cSldViewPr snapToGrid="0" snapToObjects="1">
      <p:cViewPr>
        <p:scale>
          <a:sx n="100" d="100"/>
          <a:sy n="100" d="100"/>
        </p:scale>
        <p:origin x="608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FD575-FF6A-204B-9DC8-3741E7E0E328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04662-C9BE-0148-A40D-5336CBAAE2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0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A5230-75B0-3D40-9DEA-EBFB05ACE4B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A5230-75B0-3D40-9DEA-EBFB05ACE4B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6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E389-FA2B-1249-9B7E-287A926D6689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87F2B068-30AB-6C41-9039-DA541800D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7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E389-FA2B-1249-9B7E-287A926D6689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B068-30AB-6C41-9039-DA541800D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3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E389-FA2B-1249-9B7E-287A926D6689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B068-30AB-6C41-9039-DA541800D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1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E389-FA2B-1249-9B7E-287A926D6689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B068-30AB-6C41-9039-DA541800D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6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894E389-FA2B-1249-9B7E-287A926D6689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F2B068-30AB-6C41-9039-DA541800D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2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E389-FA2B-1249-9B7E-287A926D6689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B068-30AB-6C41-9039-DA541800D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7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E389-FA2B-1249-9B7E-287A926D6689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B068-30AB-6C41-9039-DA541800D3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E389-FA2B-1249-9B7E-287A926D6689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B068-30AB-6C41-9039-DA541800D3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566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E389-FA2B-1249-9B7E-287A926D6689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B068-30AB-6C41-9039-DA541800D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8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E389-FA2B-1249-9B7E-287A926D6689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B068-30AB-6C41-9039-DA541800D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E389-FA2B-1249-9B7E-287A926D6689}" type="datetimeFigureOut">
              <a:rPr lang="en-US" smtClean="0"/>
              <a:t>1/5/21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B068-30AB-6C41-9039-DA541800D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2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894E389-FA2B-1249-9B7E-287A926D6689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87F2B068-30AB-6C41-9039-DA541800D3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9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0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tables and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When creating a database or reviewing an existing database, you will undergo a process called </a:t>
            </a:r>
            <a:r>
              <a:rPr lang="en-CA" b="1" i="1" dirty="0"/>
              <a:t>Normalization</a:t>
            </a:r>
          </a:p>
          <a:p>
            <a:r>
              <a:rPr lang="en-US" dirty="0"/>
              <a:t>Normalization is a process that helps to ensure that your database design is free of potential update, redundancy and consistency problems.</a:t>
            </a:r>
          </a:p>
          <a:p>
            <a:r>
              <a:rPr lang="en-US" dirty="0"/>
              <a:t>It involves converting tables into various types of normal forms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First Normal Form (1NF)</a:t>
            </a:r>
          </a:p>
          <a:p>
            <a:pPr marL="201168" lvl="1" indent="0">
              <a:buNone/>
            </a:pPr>
            <a:r>
              <a:rPr lang="en-US" dirty="0"/>
              <a:t>Second Normal Form (2NF)</a:t>
            </a:r>
          </a:p>
          <a:p>
            <a:pPr marL="201168" lvl="1" indent="0">
              <a:buNone/>
            </a:pPr>
            <a:r>
              <a:rPr lang="en-US" dirty="0"/>
              <a:t>Third Normal Form (3NF)</a:t>
            </a:r>
          </a:p>
        </p:txBody>
      </p:sp>
      <p:sp>
        <p:nvSpPr>
          <p:cNvPr id="4" name="Curved Left Arrow 3"/>
          <p:cNvSpPr/>
          <p:nvPr/>
        </p:nvSpPr>
        <p:spPr>
          <a:xfrm>
            <a:off x="4054928" y="3999803"/>
            <a:ext cx="533400" cy="5334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4400054" y="4533203"/>
            <a:ext cx="533400" cy="3442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3454" y="3999803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778" y="4520663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9652" y="5238729"/>
            <a:ext cx="679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an approach that requires repeated splitting of tables and refining</a:t>
            </a:r>
          </a:p>
        </p:txBody>
      </p:sp>
    </p:spTree>
    <p:extLst>
      <p:ext uri="{BB962C8B-B14F-4D97-AF65-F5344CB8AC3E}">
        <p14:creationId xmlns:p14="http://schemas.microsoft.com/office/powerpoint/2010/main" val="75272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that contains a </a:t>
            </a:r>
            <a:r>
              <a:rPr lang="en-US" b="1" u="sng" dirty="0"/>
              <a:t>repeating group </a:t>
            </a:r>
            <a:r>
              <a:rPr lang="en-US" dirty="0"/>
              <a:t>or multiple entries for a single row is called an unnormalized table.</a:t>
            </a:r>
          </a:p>
          <a:p>
            <a:r>
              <a:rPr lang="en-US" dirty="0"/>
              <a:t>Removal of repeating groups is required – most database systems do NOT allow tables to contain repeating groups</a:t>
            </a:r>
          </a:p>
          <a:p>
            <a:r>
              <a:rPr lang="en-US" dirty="0"/>
              <a:t>If a table does not contain repeating groups is considered to be in the first normal form (1NF)</a:t>
            </a:r>
          </a:p>
          <a:p>
            <a:r>
              <a:rPr lang="en-US" dirty="0"/>
              <a:t>A table in first normal form:</a:t>
            </a:r>
          </a:p>
          <a:p>
            <a:pPr lvl="1"/>
            <a:r>
              <a:rPr lang="en-US" dirty="0"/>
              <a:t>Has columns that contain atomic values (single values that cannot be subdivided)</a:t>
            </a:r>
          </a:p>
          <a:p>
            <a:pPr lvl="1"/>
            <a:r>
              <a:rPr lang="en-US" dirty="0"/>
              <a:t>Has no repeating groups</a:t>
            </a:r>
          </a:p>
        </p:txBody>
      </p:sp>
    </p:spTree>
    <p:extLst>
      <p:ext uri="{BB962C8B-B14F-4D97-AF65-F5344CB8AC3E}">
        <p14:creationId xmlns:p14="http://schemas.microsoft.com/office/powerpoint/2010/main" val="315678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7129" y="5849464"/>
            <a:ext cx="880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STUDENT(Student Number, Student Name, Co-ordinator ID, Co-ordinator Name, Course Number, Course Name)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B2D17F39-D5D2-9C4B-8AFD-823754BE5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077564"/>
            <a:ext cx="10782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9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0DBC762-E513-4F48-B997-A681DDD6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04" y="2550425"/>
            <a:ext cx="10782300" cy="377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to 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bring a table to 1NF – store the repeating values in different rows.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AF586E-1AE7-8A4C-8203-B1A6F23D7761}"/>
              </a:ext>
            </a:extLst>
          </p:cNvPr>
          <p:cNvSpPr/>
          <p:nvPr/>
        </p:nvSpPr>
        <p:spPr>
          <a:xfrm>
            <a:off x="6384360" y="2824763"/>
            <a:ext cx="5012266" cy="1337734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5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Conversion to 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bring a table to 1NF – store the repeating values in different rows.</a:t>
            </a:r>
          </a:p>
          <a:p>
            <a:r>
              <a:rPr lang="en-US" dirty="0"/>
              <a:t>No longer repeating – but problems may still exist</a:t>
            </a:r>
          </a:p>
        </p:txBody>
      </p:sp>
    </p:spTree>
    <p:extLst>
      <p:ext uri="{BB962C8B-B14F-4D97-AF65-F5344CB8AC3E}">
        <p14:creationId xmlns:p14="http://schemas.microsoft.com/office/powerpoint/2010/main" val="127790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ED7E48D-A721-0C47-BBEC-DBE69AC0A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1" y="2368177"/>
            <a:ext cx="5715676" cy="3550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D3FFA-DD46-724F-A042-91235339A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631"/>
          <a:stretch/>
        </p:blipFill>
        <p:spPr>
          <a:xfrm>
            <a:off x="340658" y="2068656"/>
            <a:ext cx="11530593" cy="3849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first normal form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0659" y="2093976"/>
            <a:ext cx="11333181" cy="33027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0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this a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database that does not conform to 1NF:</a:t>
            </a:r>
          </a:p>
          <a:p>
            <a:pPr lvl="1"/>
            <a:r>
              <a:rPr lang="en-CA" dirty="0"/>
              <a:t>Queries become increasingly complex</a:t>
            </a:r>
          </a:p>
          <a:p>
            <a:pPr lvl="1"/>
            <a:r>
              <a:rPr lang="en-CA" dirty="0"/>
              <a:t>Multiple values in a row-column intersection mean that table name, column name, and key are insufficient to address every value in the database</a:t>
            </a:r>
          </a:p>
          <a:p>
            <a:pPr lvl="1"/>
            <a:r>
              <a:rPr lang="en-CA" dirty="0"/>
              <a:t>Difficult to update, retrieve, insert or delete a single value because you must rely on the order of the values</a:t>
            </a:r>
          </a:p>
        </p:txBody>
      </p:sp>
    </p:spTree>
    <p:extLst>
      <p:ext uri="{BB962C8B-B14F-4D97-AF65-F5344CB8AC3E}">
        <p14:creationId xmlns:p14="http://schemas.microsoft.com/office/powerpoint/2010/main" val="253294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08FE-71CA-F844-A149-44DCB7F7A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Second Normal 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61BBD-EBD4-7441-AF07-1CEE2F15C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962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F377EB02-F4F7-2449-B3DD-B3DAFBB8F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49"/>
          <a:stretch/>
        </p:blipFill>
        <p:spPr>
          <a:xfrm>
            <a:off x="6136790" y="3708400"/>
            <a:ext cx="5221276" cy="2441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Redundancy in the table which cause what is called </a:t>
            </a:r>
            <a:r>
              <a:rPr lang="en-US" b="1" dirty="0"/>
              <a:t>update anomalies</a:t>
            </a:r>
          </a:p>
          <a:p>
            <a:r>
              <a:rPr lang="en-US" b="1" dirty="0"/>
              <a:t>Update – </a:t>
            </a:r>
            <a:r>
              <a:rPr lang="en-US" dirty="0"/>
              <a:t>change in name requires multiple updates</a:t>
            </a:r>
          </a:p>
          <a:p>
            <a:r>
              <a:rPr lang="en-US" b="1" dirty="0"/>
              <a:t>Inconsistent Data- </a:t>
            </a:r>
            <a:r>
              <a:rPr lang="en-US" dirty="0"/>
              <a:t> nothing to prevent the course names from being different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590B22-17E6-3649-97E4-D8C5ADC3FD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40"/>
          <a:stretch/>
        </p:blipFill>
        <p:spPr>
          <a:xfrm>
            <a:off x="721210" y="3429000"/>
            <a:ext cx="10642060" cy="2720686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F20764-22C1-B941-A4FC-237C4318DF68}"/>
              </a:ext>
            </a:extLst>
          </p:cNvPr>
          <p:cNvSpPr/>
          <p:nvPr/>
        </p:nvSpPr>
        <p:spPr>
          <a:xfrm>
            <a:off x="8509000" y="4477146"/>
            <a:ext cx="2157505" cy="36442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3F4D44E2-9F84-0843-9A1E-F63F55162A44}"/>
              </a:ext>
            </a:extLst>
          </p:cNvPr>
          <p:cNvSpPr/>
          <p:nvPr/>
        </p:nvSpPr>
        <p:spPr>
          <a:xfrm>
            <a:off x="10665380" y="4598999"/>
            <a:ext cx="190870" cy="60703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BCF699-0719-4B4C-B67A-490C3A0DF74F}"/>
              </a:ext>
            </a:extLst>
          </p:cNvPr>
          <p:cNvSpPr/>
          <p:nvPr/>
        </p:nvSpPr>
        <p:spPr>
          <a:xfrm>
            <a:off x="4946136" y="4449827"/>
            <a:ext cx="1221363" cy="452688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17B4A1E-C9F7-9740-A473-7026C2C81353}"/>
              </a:ext>
            </a:extLst>
          </p:cNvPr>
          <p:cNvSpPr/>
          <p:nvPr/>
        </p:nvSpPr>
        <p:spPr>
          <a:xfrm>
            <a:off x="5003853" y="5696998"/>
            <a:ext cx="1221363" cy="452688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6531844C-3E93-2448-9C2B-CC4C73BA67F7}"/>
              </a:ext>
            </a:extLst>
          </p:cNvPr>
          <p:cNvSpPr/>
          <p:nvPr/>
        </p:nvSpPr>
        <p:spPr>
          <a:xfrm flipH="1">
            <a:off x="4634564" y="4644497"/>
            <a:ext cx="340542" cy="127884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F1D78A9-C8A8-EA41-8315-A896508F3F78}"/>
              </a:ext>
            </a:extLst>
          </p:cNvPr>
          <p:cNvSpPr/>
          <p:nvPr/>
        </p:nvSpPr>
        <p:spPr>
          <a:xfrm>
            <a:off x="8479129" y="4945272"/>
            <a:ext cx="2157505" cy="36442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86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7526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Additions</a:t>
            </a:r>
            <a:r>
              <a:rPr lang="en-US" dirty="0"/>
              <a:t> – cumbersome due to absence of unique identifier</a:t>
            </a:r>
          </a:p>
          <a:p>
            <a:endParaRPr lang="en-US" dirty="0"/>
          </a:p>
          <a:p>
            <a:r>
              <a:rPr lang="en-US" b="1" dirty="0"/>
              <a:t>Deletions</a:t>
            </a:r>
            <a:r>
              <a:rPr lang="en-US" dirty="0"/>
              <a:t> – will remove customer information when deleting a course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A5487A-D80A-C440-A2A8-F4F46D5B9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40"/>
          <a:stretch/>
        </p:blipFill>
        <p:spPr>
          <a:xfrm>
            <a:off x="721210" y="3429000"/>
            <a:ext cx="10642060" cy="2720686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9CF2BC29-7845-4842-9CE3-FBEE4838D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349"/>
          <a:stretch/>
        </p:blipFill>
        <p:spPr>
          <a:xfrm>
            <a:off x="6136790" y="3708400"/>
            <a:ext cx="5221276" cy="2441286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565BE4F-E055-474A-9D19-4FB3EB645BCE}"/>
              </a:ext>
            </a:extLst>
          </p:cNvPr>
          <p:cNvSpPr/>
          <p:nvPr/>
        </p:nvSpPr>
        <p:spPr>
          <a:xfrm>
            <a:off x="721210" y="3733800"/>
            <a:ext cx="7076590" cy="21717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We have been utilizing the relational model this semester.  This model is based on the idea of </a:t>
            </a:r>
            <a:r>
              <a:rPr lang="en-CA" b="1" i="1" dirty="0"/>
              <a:t>relations</a:t>
            </a:r>
          </a:p>
          <a:p>
            <a:r>
              <a:rPr lang="en-CA" b="1" dirty="0"/>
              <a:t>REVIEW</a:t>
            </a:r>
          </a:p>
          <a:p>
            <a:r>
              <a:rPr lang="en-CA" dirty="0"/>
              <a:t>A table is:</a:t>
            </a:r>
          </a:p>
          <a:p>
            <a:pPr lvl="1"/>
            <a:r>
              <a:rPr lang="en-CA" dirty="0"/>
              <a:t>Database structure that holds data</a:t>
            </a:r>
          </a:p>
          <a:p>
            <a:pPr lvl="1"/>
            <a:r>
              <a:rPr lang="en-CA" dirty="0"/>
              <a:t>Contains data about a specific </a:t>
            </a:r>
            <a:r>
              <a:rPr lang="en-CA" b="1" i="1" dirty="0"/>
              <a:t>entity</a:t>
            </a:r>
            <a:r>
              <a:rPr lang="en-CA" dirty="0"/>
              <a:t> type</a:t>
            </a:r>
          </a:p>
          <a:p>
            <a:pPr lvl="1"/>
            <a:r>
              <a:rPr lang="en-CA" dirty="0"/>
              <a:t>A two-dimensional grid characterized by rows and columns</a:t>
            </a:r>
          </a:p>
          <a:p>
            <a:pPr lvl="1"/>
            <a:r>
              <a:rPr lang="en-CA" dirty="0"/>
              <a:t>Holds a data item (</a:t>
            </a:r>
            <a:r>
              <a:rPr lang="en-CA" b="1" i="1" dirty="0"/>
              <a:t>value</a:t>
            </a:r>
            <a:r>
              <a:rPr lang="en-CA" dirty="0"/>
              <a:t>) at each row-column intersection</a:t>
            </a:r>
          </a:p>
          <a:p>
            <a:pPr lvl="1"/>
            <a:r>
              <a:rPr lang="en-CA" dirty="0"/>
              <a:t>Has </a:t>
            </a:r>
            <a:r>
              <a:rPr lang="en-CA" i="1" dirty="0"/>
              <a:t>at least</a:t>
            </a:r>
            <a:r>
              <a:rPr lang="en-CA" dirty="0"/>
              <a:t> one column and zero or more rows (no rows = empty table)</a:t>
            </a:r>
          </a:p>
          <a:p>
            <a:pPr lvl="1"/>
            <a:r>
              <a:rPr lang="en-CA" dirty="0"/>
              <a:t>Has a unique name within a database</a:t>
            </a:r>
          </a:p>
          <a:p>
            <a:r>
              <a:rPr lang="en-CA" dirty="0"/>
              <a:t>An </a:t>
            </a:r>
            <a:r>
              <a:rPr lang="en-CA" b="1" i="1" dirty="0"/>
              <a:t>entity type</a:t>
            </a:r>
            <a:r>
              <a:rPr lang="en-CA" dirty="0"/>
              <a:t> is a class of real world objects – a patient, movie, invoice… etc.</a:t>
            </a:r>
          </a:p>
          <a:p>
            <a:endParaRPr lang="en-CA" b="1" i="1" dirty="0"/>
          </a:p>
        </p:txBody>
      </p:sp>
    </p:spTree>
    <p:extLst>
      <p:ext uri="{BB962C8B-B14F-4D97-AF65-F5344CB8AC3E}">
        <p14:creationId xmlns:p14="http://schemas.microsoft.com/office/powerpoint/2010/main" val="406568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Second Norm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is in second normal form (2NF) if it is in the first normal form and no nonkey field is dependent on only a portion of the primary key.</a:t>
            </a:r>
          </a:p>
          <a:p>
            <a:r>
              <a:rPr lang="en-US" dirty="0"/>
              <a:t>If the primary key of a table contains only a single field, the table is automatically in the second normal form.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7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2632145-5B86-1C45-8F1A-5C04E3277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38" y="3122348"/>
            <a:ext cx="7313669" cy="24493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7070316" cy="4023360"/>
          </a:xfrm>
        </p:spPr>
        <p:txBody>
          <a:bodyPr/>
          <a:lstStyle/>
          <a:p>
            <a:r>
              <a:rPr lang="en-US" dirty="0"/>
              <a:t>Create tables that house the Student and Courses</a:t>
            </a:r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F0D7D24-57B1-C64E-9E2C-D43B691C4DC6}"/>
              </a:ext>
            </a:extLst>
          </p:cNvPr>
          <p:cNvSpPr/>
          <p:nvPr/>
        </p:nvSpPr>
        <p:spPr>
          <a:xfrm>
            <a:off x="2679700" y="2954561"/>
            <a:ext cx="3719173" cy="27051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02E0D706-11E3-7C4C-8CD0-5A4458C4BCE8}"/>
              </a:ext>
            </a:extLst>
          </p:cNvPr>
          <p:cNvSpPr/>
          <p:nvPr/>
        </p:nvSpPr>
        <p:spPr>
          <a:xfrm>
            <a:off x="1343636" y="3572709"/>
            <a:ext cx="1269963" cy="1042737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F4CA4E92-1A6F-F146-ADB8-1A15DC559E7C}"/>
              </a:ext>
            </a:extLst>
          </p:cNvPr>
          <p:cNvSpPr/>
          <p:nvPr/>
        </p:nvSpPr>
        <p:spPr>
          <a:xfrm flipH="1">
            <a:off x="9882218" y="3572709"/>
            <a:ext cx="1230439" cy="1042737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0945236-7AEC-8A44-9102-A3901CF23F88}"/>
              </a:ext>
            </a:extLst>
          </p:cNvPr>
          <p:cNvSpPr/>
          <p:nvPr/>
        </p:nvSpPr>
        <p:spPr>
          <a:xfrm>
            <a:off x="6398873" y="2994473"/>
            <a:ext cx="3483345" cy="27051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80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2NF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5001" y="6034726"/>
            <a:ext cx="739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to each record is a combination of the Student Number and Course 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25001" y="1822912"/>
            <a:ext cx="686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i="1" dirty="0"/>
              <a:t>…</a:t>
            </a:r>
            <a:r>
              <a:rPr lang="en-US" i="1" dirty="0"/>
              <a:t> and no nonkey field is dependent on only a portion of the primary key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B42B105-68A8-A14E-8059-12DB4ECF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5" y="2322785"/>
            <a:ext cx="5524500" cy="35814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CAA3DF-2D8F-2D45-A1DA-AA8E02D287B8}"/>
              </a:ext>
            </a:extLst>
          </p:cNvPr>
          <p:cNvSpPr/>
          <p:nvPr/>
        </p:nvSpPr>
        <p:spPr>
          <a:xfrm>
            <a:off x="269665" y="2303735"/>
            <a:ext cx="1648035" cy="3730991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00CF26B7-2A06-D940-B7CB-47B8267F5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56" y="2297385"/>
            <a:ext cx="5372100" cy="36322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B195457-BB71-5E40-8912-1978B47D1091}"/>
              </a:ext>
            </a:extLst>
          </p:cNvPr>
          <p:cNvSpPr/>
          <p:nvPr/>
        </p:nvSpPr>
        <p:spPr>
          <a:xfrm>
            <a:off x="6479456" y="2247989"/>
            <a:ext cx="1648035" cy="3730991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6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2NF</a:t>
            </a: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1752A9DB-1C0F-2F43-87AE-4FEF0B8C122F}"/>
              </a:ext>
            </a:extLst>
          </p:cNvPr>
          <p:cNvSpPr/>
          <p:nvPr/>
        </p:nvSpPr>
        <p:spPr>
          <a:xfrm rot="304836">
            <a:off x="2573412" y="1674200"/>
            <a:ext cx="5815846" cy="12174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3B0BF13-A1AC-CE49-9384-2EFAD763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2617558"/>
            <a:ext cx="6108700" cy="1066800"/>
          </a:xfrm>
          <a:prstGeom prst="rect">
            <a:avLst/>
          </a:prstGeom>
        </p:spPr>
      </p:pic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8A8E2687-DDFC-6145-AECD-CAEE73C91689}"/>
              </a:ext>
            </a:extLst>
          </p:cNvPr>
          <p:cNvSpPr/>
          <p:nvPr/>
        </p:nvSpPr>
        <p:spPr>
          <a:xfrm rot="20514178">
            <a:off x="4932901" y="2493867"/>
            <a:ext cx="5075075" cy="14719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4546E22-19EF-664F-B438-D69FEC4EE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50" y="4207940"/>
            <a:ext cx="4127500" cy="2006600"/>
          </a:xfrm>
          <a:prstGeom prst="rect">
            <a:avLst/>
          </a:prstGeom>
        </p:spPr>
      </p:pic>
      <p:pic>
        <p:nvPicPr>
          <p:cNvPr id="14" name="Content Placeholder 13" descr="Table&#10;&#10;Description automatically generated">
            <a:extLst>
              <a:ext uri="{FF2B5EF4-FFF2-40B4-BE49-F238E27FC236}">
                <a16:creationId xmlns:a16="http://schemas.microsoft.com/office/drawing/2014/main" id="{634F56C6-080D-994F-93E3-F20CB2717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17434" y="3150958"/>
            <a:ext cx="3124200" cy="2006600"/>
          </a:xfrm>
        </p:spPr>
      </p:pic>
    </p:spTree>
    <p:extLst>
      <p:ext uri="{BB962C8B-B14F-4D97-AF65-F5344CB8AC3E}">
        <p14:creationId xmlns:p14="http://schemas.microsoft.com/office/powerpoint/2010/main" val="1586619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9572-B85C-564A-ABDD-41D66129F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Third Normal 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A165F-7BD3-CE4F-97D6-6DC842E40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76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A974781-B421-B24B-A064-63972AA2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52" y="3754272"/>
            <a:ext cx="8785384" cy="1485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can still exist in a 2NF table  - not the primary key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8E5429-040D-2E4C-A375-780BF3C28164}"/>
              </a:ext>
            </a:extLst>
          </p:cNvPr>
          <p:cNvSpPr/>
          <p:nvPr/>
        </p:nvSpPr>
        <p:spPr>
          <a:xfrm>
            <a:off x="5504164" y="3782737"/>
            <a:ext cx="4471972" cy="728134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B816BF-ABFC-C541-8467-6EADA105CBF9}"/>
              </a:ext>
            </a:extLst>
          </p:cNvPr>
          <p:cNvSpPr/>
          <p:nvPr/>
        </p:nvSpPr>
        <p:spPr>
          <a:xfrm>
            <a:off x="5504164" y="4744872"/>
            <a:ext cx="4471972" cy="728134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4CC8E-7BF6-2749-BAFF-10301117D769}"/>
              </a:ext>
            </a:extLst>
          </p:cNvPr>
          <p:cNvSpPr txBox="1"/>
          <p:nvPr/>
        </p:nvSpPr>
        <p:spPr>
          <a:xfrm>
            <a:off x="10389542" y="449229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Repetition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50CADA06-5FF0-4841-988D-861ECA4C0FAC}"/>
              </a:ext>
            </a:extLst>
          </p:cNvPr>
          <p:cNvSpPr/>
          <p:nvPr/>
        </p:nvSpPr>
        <p:spPr>
          <a:xfrm>
            <a:off x="9976136" y="4146804"/>
            <a:ext cx="196564" cy="96213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33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Determinant – any field or collection of fields that determines another field.  Primary key is a determinant field</a:t>
            </a:r>
          </a:p>
          <a:p>
            <a:r>
              <a:rPr lang="en-US" dirty="0"/>
              <a:t>Candidate key – a field or collection of fields that could function as primary keys</a:t>
            </a:r>
          </a:p>
          <a:p>
            <a:endParaRPr lang="en-US" dirty="0"/>
          </a:p>
          <a:p>
            <a:r>
              <a:rPr lang="en-US" dirty="0"/>
              <a:t>A table is consider in Third Normal Form if it is in second normal form and if the only determinants it contains are candidate keys</a:t>
            </a:r>
          </a:p>
        </p:txBody>
      </p:sp>
    </p:spTree>
    <p:extLst>
      <p:ext uri="{BB962C8B-B14F-4D97-AF65-F5344CB8AC3E}">
        <p14:creationId xmlns:p14="http://schemas.microsoft.com/office/powerpoint/2010/main" val="4088736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3NF</a:t>
            </a:r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1BA4AF35-1885-A84B-93CA-E1C3994EEFD5}"/>
              </a:ext>
            </a:extLst>
          </p:cNvPr>
          <p:cNvSpPr/>
          <p:nvPr/>
        </p:nvSpPr>
        <p:spPr>
          <a:xfrm rot="304836">
            <a:off x="3414914" y="1833028"/>
            <a:ext cx="5815846" cy="12174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7B62372B-98CC-5B41-A1E9-991D45F0E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776386"/>
            <a:ext cx="6108700" cy="1066800"/>
          </a:xfrm>
          <a:prstGeom prst="rect">
            <a:avLst/>
          </a:prstGeom>
        </p:spPr>
      </p:pic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2D900E76-DB3D-4448-B67B-524A2EA027E5}"/>
              </a:ext>
            </a:extLst>
          </p:cNvPr>
          <p:cNvSpPr/>
          <p:nvPr/>
        </p:nvSpPr>
        <p:spPr>
          <a:xfrm rot="20514178">
            <a:off x="5774403" y="2652695"/>
            <a:ext cx="5075075" cy="14719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9AFC00AD-7137-1841-A3DA-E1481342F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052" y="4366768"/>
            <a:ext cx="4127500" cy="2006600"/>
          </a:xfrm>
          <a:prstGeom prst="rect">
            <a:avLst/>
          </a:prstGeom>
        </p:spPr>
      </p:pic>
      <p:pic>
        <p:nvPicPr>
          <p:cNvPr id="16" name="Content Placeholder 13" descr="Table&#10;&#10;Description automatically generated">
            <a:extLst>
              <a:ext uri="{FF2B5EF4-FFF2-40B4-BE49-F238E27FC236}">
                <a16:creationId xmlns:a16="http://schemas.microsoft.com/office/drawing/2014/main" id="{2C9F6E75-F30D-EF4C-9099-DBBCC79D5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58936" y="3309786"/>
            <a:ext cx="3124200" cy="2006600"/>
          </a:xfrm>
        </p:spPr>
      </p:pic>
    </p:spTree>
    <p:extLst>
      <p:ext uri="{BB962C8B-B14F-4D97-AF65-F5344CB8AC3E}">
        <p14:creationId xmlns:p14="http://schemas.microsoft.com/office/powerpoint/2010/main" val="585497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3NF</a:t>
            </a:r>
          </a:p>
        </p:txBody>
      </p:sp>
      <p:sp>
        <p:nvSpPr>
          <p:cNvPr id="6" name="Circular Arrow 5"/>
          <p:cNvSpPr/>
          <p:nvPr/>
        </p:nvSpPr>
        <p:spPr>
          <a:xfrm flipH="1">
            <a:off x="6631833" y="2394407"/>
            <a:ext cx="3261466" cy="25447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2624B635-E674-6848-A23E-B9F6FC08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342" y="3666778"/>
            <a:ext cx="878538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43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</a:t>
            </a:r>
          </a:p>
        </p:txBody>
      </p: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E8A5FDDA-8B6F-6F42-B3A6-1A236972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69" y="2313432"/>
            <a:ext cx="4356100" cy="1003300"/>
          </a:xfrm>
          <a:prstGeom prst="rect">
            <a:avLst/>
          </a:prstGeom>
        </p:spPr>
      </p:pic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5DE3D21F-6390-6242-80F4-3B4288E9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669" y="801454"/>
            <a:ext cx="2717800" cy="914400"/>
          </a:xfrm>
          <a:prstGeom prst="rect">
            <a:avLst/>
          </a:prstGeom>
        </p:spPr>
      </p:pic>
      <p:pic>
        <p:nvPicPr>
          <p:cNvPr id="20" name="Picture 19" descr="Table&#10;&#10;Description automatically generated">
            <a:extLst>
              <a:ext uri="{FF2B5EF4-FFF2-40B4-BE49-F238E27FC236}">
                <a16:creationId xmlns:a16="http://schemas.microsoft.com/office/drawing/2014/main" id="{AA0A2C2E-DD02-564D-BB5F-717A51B9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19" y="3793744"/>
            <a:ext cx="3873500" cy="1854200"/>
          </a:xfrm>
          <a:prstGeom prst="rect">
            <a:avLst/>
          </a:prstGeom>
        </p:spPr>
      </p:pic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AE905F1C-23B9-3545-AF27-73CF3189A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681" y="3793744"/>
            <a:ext cx="3048000" cy="2057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787CDA-AD02-B542-A5C1-85998578AFFA}"/>
              </a:ext>
            </a:extLst>
          </p:cNvPr>
          <p:cNvCxnSpPr/>
          <p:nvPr/>
        </p:nvCxnSpPr>
        <p:spPr>
          <a:xfrm flipH="1">
            <a:off x="3073400" y="2959100"/>
            <a:ext cx="876300" cy="834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F534A6-4985-6143-B087-26BE0A73739C}"/>
              </a:ext>
            </a:extLst>
          </p:cNvPr>
          <p:cNvCxnSpPr>
            <a:cxnSpLocks/>
          </p:cNvCxnSpPr>
          <p:nvPr/>
        </p:nvCxnSpPr>
        <p:spPr>
          <a:xfrm flipH="1">
            <a:off x="5061882" y="4833366"/>
            <a:ext cx="1191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D255A8-3877-E743-BB22-0CF8338967F9}"/>
              </a:ext>
            </a:extLst>
          </p:cNvPr>
          <p:cNvCxnSpPr>
            <a:cxnSpLocks/>
          </p:cNvCxnSpPr>
          <p:nvPr/>
        </p:nvCxnSpPr>
        <p:spPr>
          <a:xfrm flipH="1" flipV="1">
            <a:off x="7315200" y="1715854"/>
            <a:ext cx="1" cy="59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AC1B9E1-2DD8-784F-BD9A-6FA21C605A8C}"/>
              </a:ext>
            </a:extLst>
          </p:cNvPr>
          <p:cNvSpPr txBox="1"/>
          <p:nvPr/>
        </p:nvSpPr>
        <p:spPr>
          <a:xfrm>
            <a:off x="6825319" y="299966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53DFE1-3661-2648-91C2-4F28BE2A011E}"/>
              </a:ext>
            </a:extLst>
          </p:cNvPr>
          <p:cNvSpPr txBox="1"/>
          <p:nvPr/>
        </p:nvSpPr>
        <p:spPr>
          <a:xfrm>
            <a:off x="3771435" y="1909310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C94911-56D5-8746-99AC-A5565A5D37E0}"/>
              </a:ext>
            </a:extLst>
          </p:cNvPr>
          <p:cNvSpPr txBox="1"/>
          <p:nvPr/>
        </p:nvSpPr>
        <p:spPr>
          <a:xfrm>
            <a:off x="6247469" y="3424412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Table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80DF8A-FEB6-B54E-9C96-57C9BFF66C54}"/>
              </a:ext>
            </a:extLst>
          </p:cNvPr>
          <p:cNvSpPr txBox="1"/>
          <p:nvPr/>
        </p:nvSpPr>
        <p:spPr>
          <a:xfrm>
            <a:off x="1937681" y="5918200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Junction Table</a:t>
            </a:r>
          </a:p>
        </p:txBody>
      </p:sp>
    </p:spTree>
    <p:extLst>
      <p:ext uri="{BB962C8B-B14F-4D97-AF65-F5344CB8AC3E}">
        <p14:creationId xmlns:p14="http://schemas.microsoft.com/office/powerpoint/2010/main" val="321505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 column :</a:t>
            </a:r>
          </a:p>
          <a:p>
            <a:pPr lvl="1"/>
            <a:r>
              <a:rPr lang="en-CA" dirty="0"/>
              <a:t>Represents a specific </a:t>
            </a:r>
            <a:r>
              <a:rPr lang="en-CA" b="1" i="1" dirty="0"/>
              <a:t>attribute</a:t>
            </a:r>
            <a:r>
              <a:rPr lang="en-CA" dirty="0"/>
              <a:t> (property) of the table’s </a:t>
            </a:r>
            <a:r>
              <a:rPr lang="en-CA" i="1" dirty="0"/>
              <a:t>entity type </a:t>
            </a:r>
          </a:p>
          <a:p>
            <a:pPr lvl="1"/>
            <a:r>
              <a:rPr lang="en-CA" dirty="0"/>
              <a:t>Each column has a </a:t>
            </a:r>
            <a:r>
              <a:rPr lang="en-CA" b="1" i="1" dirty="0"/>
              <a:t>domain </a:t>
            </a:r>
            <a:r>
              <a:rPr lang="en-CA" dirty="0"/>
              <a:t>(defined using data types)</a:t>
            </a:r>
            <a:r>
              <a:rPr lang="en-CA" b="1" i="1" dirty="0"/>
              <a:t> </a:t>
            </a:r>
            <a:r>
              <a:rPr lang="en-CA" dirty="0"/>
              <a:t>that restricts the set of values allowed in that column</a:t>
            </a:r>
          </a:p>
          <a:p>
            <a:pPr lvl="1"/>
            <a:r>
              <a:rPr lang="en-CA" dirty="0"/>
              <a:t>Entries in columns are single-valued</a:t>
            </a:r>
          </a:p>
          <a:p>
            <a:pPr lvl="1"/>
            <a:r>
              <a:rPr lang="en-CA" dirty="0"/>
              <a:t>Order (left to right) is unimportant</a:t>
            </a:r>
          </a:p>
          <a:p>
            <a:pPr lvl="1"/>
            <a:r>
              <a:rPr lang="en-CA" dirty="0"/>
              <a:t>Each column has a name that identifies it uniquely within a table</a:t>
            </a:r>
          </a:p>
          <a:p>
            <a:pPr marL="0">
              <a:buNone/>
            </a:pPr>
            <a:r>
              <a:rPr lang="en-CA" dirty="0"/>
              <a:t> A row:</a:t>
            </a:r>
          </a:p>
          <a:p>
            <a:pPr lvl="1"/>
            <a:r>
              <a:rPr lang="en-CA" dirty="0"/>
              <a:t>Each row describes a fact about an </a:t>
            </a:r>
            <a:r>
              <a:rPr lang="en-CA" i="1" dirty="0"/>
              <a:t>entity</a:t>
            </a:r>
          </a:p>
          <a:p>
            <a:pPr lvl="1"/>
            <a:r>
              <a:rPr lang="en-CA" dirty="0"/>
              <a:t>Each row contains a value or null </a:t>
            </a:r>
          </a:p>
          <a:p>
            <a:pPr lvl="1"/>
            <a:r>
              <a:rPr lang="en-CA" dirty="0"/>
              <a:t>Order (top to bottom) is unimportant</a:t>
            </a:r>
          </a:p>
          <a:p>
            <a:pPr lvl="1"/>
            <a:r>
              <a:rPr lang="en-CA" dirty="0"/>
              <a:t>No two rows in a table can be identical</a:t>
            </a:r>
          </a:p>
          <a:p>
            <a:pPr lvl="1"/>
            <a:r>
              <a:rPr lang="en-CA" dirty="0"/>
              <a:t>Each row in a table is uniquely identified by its primary key</a:t>
            </a:r>
          </a:p>
        </p:txBody>
      </p:sp>
    </p:spTree>
    <p:extLst>
      <p:ext uri="{BB962C8B-B14F-4D97-AF65-F5344CB8AC3E}">
        <p14:creationId xmlns:p14="http://schemas.microsoft.com/office/powerpoint/2010/main" val="288485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relationship is an association between </a:t>
            </a:r>
            <a:r>
              <a:rPr lang="en-CA" u="sng" dirty="0"/>
              <a:t>common</a:t>
            </a:r>
            <a:r>
              <a:rPr lang="en-CA" dirty="0"/>
              <a:t> columns in two tables</a:t>
            </a:r>
          </a:p>
          <a:p>
            <a:r>
              <a:rPr lang="en-CA" dirty="0"/>
              <a:t>The foundation of a relational database</a:t>
            </a:r>
          </a:p>
          <a:p>
            <a:r>
              <a:rPr lang="en-CA" dirty="0"/>
              <a:t>Established how tables are related (linked) to each other</a:t>
            </a:r>
          </a:p>
          <a:p>
            <a:r>
              <a:rPr lang="en-CA" b="1" i="1" dirty="0"/>
              <a:t>Cardinality </a:t>
            </a:r>
            <a:r>
              <a:rPr lang="en-CA" dirty="0"/>
              <a:t> indicates the number of instances (none, one, or many) of an entity in relation to another entity.</a:t>
            </a:r>
          </a:p>
          <a:p>
            <a:r>
              <a:rPr lang="en-CA" dirty="0"/>
              <a:t>This can be expressed as:</a:t>
            </a:r>
          </a:p>
          <a:p>
            <a:pPr lvl="1"/>
            <a:r>
              <a:rPr lang="en-CA" dirty="0"/>
              <a:t>One-to-one</a:t>
            </a:r>
          </a:p>
          <a:p>
            <a:pPr lvl="1"/>
            <a:r>
              <a:rPr lang="en-CA" dirty="0"/>
              <a:t>One-to-many</a:t>
            </a:r>
          </a:p>
          <a:p>
            <a:pPr lvl="1"/>
            <a:r>
              <a:rPr lang="en-CA" dirty="0"/>
              <a:t>Many-to-many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25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One-to-one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a one-to-one relationship, each row in table A can have </a:t>
            </a:r>
            <a:r>
              <a:rPr lang="en-CA" b="1" u="sng" dirty="0"/>
              <a:t>AT MOST ONE </a:t>
            </a:r>
            <a:r>
              <a:rPr lang="en-CA" dirty="0"/>
              <a:t>matching row in the table B – and each row in table B can have </a:t>
            </a:r>
            <a:r>
              <a:rPr lang="en-CA" b="1" u="sng" dirty="0"/>
              <a:t>AT MOST ONE </a:t>
            </a:r>
            <a:r>
              <a:rPr lang="en-CA" dirty="0"/>
              <a:t>matching row in table A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03" y="2727456"/>
            <a:ext cx="2219325" cy="361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4537206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relationship between the royalties table and the titles table is a one to one relationship.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7315608" y="3323272"/>
            <a:ext cx="152400" cy="1143000"/>
          </a:xfrm>
          <a:prstGeom prst="leftBracket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2942939" y="3151916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A primary key of one table is also the foreign key referencing the primary key of another table</a:t>
            </a:r>
          </a:p>
        </p:txBody>
      </p:sp>
    </p:spTree>
    <p:extLst>
      <p:ext uri="{BB962C8B-B14F-4D97-AF65-F5344CB8AC3E}">
        <p14:creationId xmlns:p14="http://schemas.microsoft.com/office/powerpoint/2010/main" val="230606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One-to-many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a one-to-many relationship, each row in Table A can have many (zero or more matching rows in table B, but each row in table B has only one matching row in table A.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858620" y="4890988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relationship between the titles table and the publishers table is a one to many relationship.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373" y="3372156"/>
            <a:ext cx="4285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A primary key of one table appears as a foreign key </a:t>
            </a:r>
            <a:r>
              <a:rPr lang="en-CA" b="1" i="1" u="sng" dirty="0"/>
              <a:t>in the many </a:t>
            </a:r>
            <a:r>
              <a:rPr lang="en-CA" i="1" dirty="0"/>
              <a:t>table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1" y="2819400"/>
            <a:ext cx="1838325" cy="3771900"/>
          </a:xfrm>
          <a:prstGeom prst="rect">
            <a:avLst/>
          </a:prstGeom>
        </p:spPr>
      </p:pic>
      <p:sp>
        <p:nvSpPr>
          <p:cNvPr id="7" name="Left Bracket 6"/>
          <p:cNvSpPr/>
          <p:nvPr/>
        </p:nvSpPr>
        <p:spPr>
          <a:xfrm>
            <a:off x="7307914" y="3905250"/>
            <a:ext cx="152400" cy="1600200"/>
          </a:xfrm>
          <a:prstGeom prst="leftBracket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495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49510" y="3233310"/>
            <a:ext cx="5638800" cy="2683044"/>
            <a:chOff x="1524000" y="3403431"/>
            <a:chExt cx="5638800" cy="26830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3657600"/>
              <a:ext cx="5638800" cy="2428875"/>
            </a:xfrm>
            <a:prstGeom prst="rect">
              <a:avLst/>
            </a:prstGeom>
          </p:spPr>
        </p:pic>
        <p:sp>
          <p:nvSpPr>
            <p:cNvPr id="8" name="Right Bracket 7"/>
            <p:cNvSpPr/>
            <p:nvPr/>
          </p:nvSpPr>
          <p:spPr>
            <a:xfrm rot="16200000">
              <a:off x="2528993" y="2881207"/>
              <a:ext cx="314114" cy="186690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79917" y="3403431"/>
              <a:ext cx="1012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One-to-many</a:t>
              </a:r>
              <a:endParaRPr lang="en-CA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03967" y="5105400"/>
              <a:ext cx="1012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</a:rPr>
                <a:t>One-to-many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Many-to-many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01074"/>
            <a:ext cx="10058400" cy="4050792"/>
          </a:xfrm>
        </p:spPr>
        <p:txBody>
          <a:bodyPr/>
          <a:lstStyle/>
          <a:p>
            <a:r>
              <a:rPr lang="en-CA" dirty="0"/>
              <a:t>In a many-to-many relations, each row in table A can have many (zero or more) matching rows in table B, and each row in table B can have many (zero or more) matching rows in table A.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2751152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/>
              <a:t>A many to many relationship is established only by creating a third (junction) table that house the primary keys from both tables</a:t>
            </a:r>
          </a:p>
        </p:txBody>
      </p:sp>
      <p:sp>
        <p:nvSpPr>
          <p:cNvPr id="9" name="Right Bracket 8"/>
          <p:cNvSpPr/>
          <p:nvPr/>
        </p:nvSpPr>
        <p:spPr>
          <a:xfrm rot="5400000">
            <a:off x="5896055" y="3540375"/>
            <a:ext cx="628488" cy="20955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ight Bracket 13"/>
          <p:cNvSpPr/>
          <p:nvPr/>
        </p:nvSpPr>
        <p:spPr>
          <a:xfrm rot="5400000">
            <a:off x="5877176" y="4073956"/>
            <a:ext cx="183468" cy="355582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5627968" y="5943602"/>
            <a:ext cx="110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Many-to-many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097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48FE-548A-F84E-A4C9-4DEF6BBA0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First Normal 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258A9-8517-A247-A1A7-2AE2D8BAF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2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and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store all the information in a single table </a:t>
            </a:r>
          </a:p>
          <a:p>
            <a:pPr lvl="1"/>
            <a:r>
              <a:rPr lang="en-US" dirty="0"/>
              <a:t>It would be very large and would contain duplicate data</a:t>
            </a:r>
          </a:p>
          <a:p>
            <a:pPr lvl="1"/>
            <a:r>
              <a:rPr lang="en-US" dirty="0"/>
              <a:t>Redundancy causes systems to slow down, require additional effort to maintain</a:t>
            </a:r>
          </a:p>
          <a:p>
            <a:pPr lvl="2"/>
            <a:r>
              <a:rPr lang="en-US" dirty="0"/>
              <a:t>Updates would require significantly more attempts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08709" y="36821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Equinox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Volkswagen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Wrangler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Chrysler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Jetta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4800600" y="5029200"/>
            <a:ext cx="990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76801" y="4343400"/>
            <a:ext cx="1295399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08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{F5CB04FA-9DF5-6A46-A62E-17F4470F53BD}tf10001070</Template>
  <TotalTime>1293</TotalTime>
  <Words>1135</Words>
  <Application>Microsoft Macintosh PowerPoint</Application>
  <PresentationFormat>Widescreen</PresentationFormat>
  <Paragraphs>140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Calibri</vt:lpstr>
      <vt:lpstr>Rockwell Extra Bold</vt:lpstr>
      <vt:lpstr>Wingdings</vt:lpstr>
      <vt:lpstr>Wood Type</vt:lpstr>
      <vt:lpstr>Database Design</vt:lpstr>
      <vt:lpstr>The relational model</vt:lpstr>
      <vt:lpstr>The relational model</vt:lpstr>
      <vt:lpstr>Relationships</vt:lpstr>
      <vt:lpstr>One-to-one</vt:lpstr>
      <vt:lpstr>One-to-many</vt:lpstr>
      <vt:lpstr>Many-to-many</vt:lpstr>
      <vt:lpstr>First Normal Form</vt:lpstr>
      <vt:lpstr>Creating Tables and Relationships</vt:lpstr>
      <vt:lpstr>Creating tables and relationships</vt:lpstr>
      <vt:lpstr>First Normal Form</vt:lpstr>
      <vt:lpstr>FIRST NORMAL FORM EXAMPLE</vt:lpstr>
      <vt:lpstr>Conversion to first normal form</vt:lpstr>
      <vt:lpstr>Conversion to first normal form</vt:lpstr>
      <vt:lpstr>Conversion to first normal form</vt:lpstr>
      <vt:lpstr>Why is this a problem?</vt:lpstr>
      <vt:lpstr>Second Normal Form</vt:lpstr>
      <vt:lpstr>Second Normal form</vt:lpstr>
      <vt:lpstr>Second Normal Form</vt:lpstr>
      <vt:lpstr>Conversion to Second Norm</vt:lpstr>
      <vt:lpstr>Solution</vt:lpstr>
      <vt:lpstr>Convert to 2NF</vt:lpstr>
      <vt:lpstr>Convert to 2NF</vt:lpstr>
      <vt:lpstr>Third Normal Form</vt:lpstr>
      <vt:lpstr>Third Normal Form</vt:lpstr>
      <vt:lpstr>Third normal form</vt:lpstr>
      <vt:lpstr>Convert to 3NF</vt:lpstr>
      <vt:lpstr>Convert to 3NF</vt:lpstr>
      <vt:lpstr>3NF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Christopher Takaki</dc:creator>
  <cp:lastModifiedBy>Christopher Takaki</cp:lastModifiedBy>
  <cp:revision>9</cp:revision>
  <dcterms:created xsi:type="dcterms:W3CDTF">2018-11-23T00:27:14Z</dcterms:created>
  <dcterms:modified xsi:type="dcterms:W3CDTF">2021-01-06T19:51:39Z</dcterms:modified>
</cp:coreProperties>
</file>