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7" r:id="rId1"/>
  </p:sldMasterIdLst>
  <p:notesMasterIdLst>
    <p:notesMasterId r:id="rId50"/>
  </p:notesMasterIdLst>
  <p:sldIdLst>
    <p:sldId id="258" r:id="rId2"/>
    <p:sldId id="259" r:id="rId3"/>
    <p:sldId id="260" r:id="rId4"/>
    <p:sldId id="362" r:id="rId5"/>
    <p:sldId id="340" r:id="rId6"/>
    <p:sldId id="263" r:id="rId7"/>
    <p:sldId id="264" r:id="rId8"/>
    <p:sldId id="265" r:id="rId9"/>
    <p:sldId id="315" r:id="rId10"/>
    <p:sldId id="272" r:id="rId11"/>
    <p:sldId id="275" r:id="rId12"/>
    <p:sldId id="276" r:id="rId13"/>
    <p:sldId id="277" r:id="rId14"/>
    <p:sldId id="280" r:id="rId15"/>
    <p:sldId id="341" r:id="rId16"/>
    <p:sldId id="282" r:id="rId17"/>
    <p:sldId id="361" r:id="rId18"/>
    <p:sldId id="363" r:id="rId19"/>
    <p:sldId id="343" r:id="rId20"/>
    <p:sldId id="286" r:id="rId21"/>
    <p:sldId id="288" r:id="rId22"/>
    <p:sldId id="292" r:id="rId23"/>
    <p:sldId id="293" r:id="rId24"/>
    <p:sldId id="342" r:id="rId25"/>
    <p:sldId id="321" r:id="rId26"/>
    <p:sldId id="376" r:id="rId27"/>
    <p:sldId id="281" r:id="rId28"/>
    <p:sldId id="364" r:id="rId29"/>
    <p:sldId id="377" r:id="rId30"/>
    <p:sldId id="344" r:id="rId31"/>
    <p:sldId id="378" r:id="rId32"/>
    <p:sldId id="379" r:id="rId33"/>
    <p:sldId id="289" r:id="rId34"/>
    <p:sldId id="318" r:id="rId35"/>
    <p:sldId id="365" r:id="rId36"/>
    <p:sldId id="366" r:id="rId37"/>
    <p:sldId id="350" r:id="rId38"/>
    <p:sldId id="354" r:id="rId39"/>
    <p:sldId id="352" r:id="rId40"/>
    <p:sldId id="336" r:id="rId41"/>
    <p:sldId id="380" r:id="rId42"/>
    <p:sldId id="367" r:id="rId43"/>
    <p:sldId id="368" r:id="rId44"/>
    <p:sldId id="369" r:id="rId45"/>
    <p:sldId id="372" r:id="rId46"/>
    <p:sldId id="373" r:id="rId47"/>
    <p:sldId id="374" r:id="rId48"/>
    <p:sldId id="375" r:id="rId4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Arial" charset="0"/>
      </a:defRPr>
    </a:lvl1pPr>
    <a:lvl2pPr marL="457200" algn="l" rtl="0" fontAlgn="base">
      <a:spcBef>
        <a:spcPct val="0"/>
      </a:spcBef>
      <a:spcAft>
        <a:spcPct val="0"/>
      </a:spcAft>
      <a:defRPr sz="2400" kern="1200">
        <a:solidFill>
          <a:schemeClr val="tx1"/>
        </a:solidFill>
        <a:latin typeface="Times New Roman" pitchFamily="18" charset="0"/>
        <a:ea typeface="+mn-ea"/>
        <a:cs typeface="Arial" charset="0"/>
      </a:defRPr>
    </a:lvl2pPr>
    <a:lvl3pPr marL="914400" algn="l" rtl="0" fontAlgn="base">
      <a:spcBef>
        <a:spcPct val="0"/>
      </a:spcBef>
      <a:spcAft>
        <a:spcPct val="0"/>
      </a:spcAft>
      <a:defRPr sz="2400" kern="1200">
        <a:solidFill>
          <a:schemeClr val="tx1"/>
        </a:solidFill>
        <a:latin typeface="Times New Roman" pitchFamily="18" charset="0"/>
        <a:ea typeface="+mn-ea"/>
        <a:cs typeface="Arial" charset="0"/>
      </a:defRPr>
    </a:lvl3pPr>
    <a:lvl4pPr marL="1371600" algn="l" rtl="0" fontAlgn="base">
      <a:spcBef>
        <a:spcPct val="0"/>
      </a:spcBef>
      <a:spcAft>
        <a:spcPct val="0"/>
      </a:spcAft>
      <a:defRPr sz="2400" kern="1200">
        <a:solidFill>
          <a:schemeClr val="tx1"/>
        </a:solidFill>
        <a:latin typeface="Times New Roman" pitchFamily="18" charset="0"/>
        <a:ea typeface="+mn-ea"/>
        <a:cs typeface="Arial" charset="0"/>
      </a:defRPr>
    </a:lvl4pPr>
    <a:lvl5pPr marL="1828800" algn="l" rtl="0" fontAlgn="base">
      <a:spcBef>
        <a:spcPct val="0"/>
      </a:spcBef>
      <a:spcAft>
        <a:spcPct val="0"/>
      </a:spcAft>
      <a:defRPr sz="2400" kern="1200">
        <a:solidFill>
          <a:schemeClr val="tx1"/>
        </a:solidFill>
        <a:latin typeface="Times New Roman" pitchFamily="18" charset="0"/>
        <a:ea typeface="+mn-ea"/>
        <a:cs typeface="Arial" charset="0"/>
      </a:defRPr>
    </a:lvl5pPr>
    <a:lvl6pPr marL="2286000" algn="l" defTabSz="914400" rtl="0" eaLnBrk="1" latinLnBrk="0" hangingPunct="1">
      <a:defRPr sz="2400" kern="1200">
        <a:solidFill>
          <a:schemeClr val="tx1"/>
        </a:solidFill>
        <a:latin typeface="Times New Roman" pitchFamily="18" charset="0"/>
        <a:ea typeface="+mn-ea"/>
        <a:cs typeface="Arial" charset="0"/>
      </a:defRPr>
    </a:lvl6pPr>
    <a:lvl7pPr marL="2743200" algn="l" defTabSz="914400" rtl="0" eaLnBrk="1" latinLnBrk="0" hangingPunct="1">
      <a:defRPr sz="2400" kern="1200">
        <a:solidFill>
          <a:schemeClr val="tx1"/>
        </a:solidFill>
        <a:latin typeface="Times New Roman" pitchFamily="18" charset="0"/>
        <a:ea typeface="+mn-ea"/>
        <a:cs typeface="Arial" charset="0"/>
      </a:defRPr>
    </a:lvl7pPr>
    <a:lvl8pPr marL="3200400" algn="l" defTabSz="914400" rtl="0" eaLnBrk="1" latinLnBrk="0" hangingPunct="1">
      <a:defRPr sz="2400" kern="1200">
        <a:solidFill>
          <a:schemeClr val="tx1"/>
        </a:solidFill>
        <a:latin typeface="Times New Roman" pitchFamily="18" charset="0"/>
        <a:ea typeface="+mn-ea"/>
        <a:cs typeface="Arial" charset="0"/>
      </a:defRPr>
    </a:lvl8pPr>
    <a:lvl9pPr marL="3657600" algn="l" defTabSz="914400" rtl="0" eaLnBrk="1" latinLnBrk="0" hangingPunct="1">
      <a:defRPr sz="2400" kern="1200">
        <a:solidFill>
          <a:schemeClr val="tx1"/>
        </a:solidFill>
        <a:latin typeface="Times New Roman" pitchFamily="18"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990033"/>
    <a:srgbClr val="CC0000"/>
    <a:srgbClr val="FFFFFF"/>
    <a:srgbClr val="EAEAEA"/>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048" autoAdjust="0"/>
    <p:restoredTop sz="94918" autoAdjust="0"/>
  </p:normalViewPr>
  <p:slideViewPr>
    <p:cSldViewPr>
      <p:cViewPr>
        <p:scale>
          <a:sx n="50" d="100"/>
          <a:sy n="50" d="100"/>
        </p:scale>
        <p:origin x="-1638"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8FD0BC6-8D0F-4AA6-92ED-A084BB254BA3}" type="slidenum">
              <a:rPr lang="en-US"/>
              <a:pPr>
                <a:defRPr/>
              </a:pPr>
              <a:t>‹#›</a:t>
            </a:fld>
            <a:endParaRPr lang="en-US"/>
          </a:p>
        </p:txBody>
      </p:sp>
    </p:spTree>
    <p:extLst>
      <p:ext uri="{BB962C8B-B14F-4D97-AF65-F5344CB8AC3E}">
        <p14:creationId xmlns:p14="http://schemas.microsoft.com/office/powerpoint/2010/main" val="41809710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a:t>
            </a:fld>
            <a:endParaRPr lang="en-US"/>
          </a:p>
        </p:txBody>
      </p:sp>
    </p:spTree>
    <p:extLst>
      <p:ext uri="{BB962C8B-B14F-4D97-AF65-F5344CB8AC3E}">
        <p14:creationId xmlns:p14="http://schemas.microsoft.com/office/powerpoint/2010/main" val="3038056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32</a:t>
            </a:fld>
            <a:endParaRPr lang="en-US"/>
          </a:p>
        </p:txBody>
      </p:sp>
    </p:spTree>
    <p:extLst>
      <p:ext uri="{BB962C8B-B14F-4D97-AF65-F5344CB8AC3E}">
        <p14:creationId xmlns:p14="http://schemas.microsoft.com/office/powerpoint/2010/main" val="1138645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34</a:t>
            </a:fld>
            <a:endParaRPr lang="en-US"/>
          </a:p>
        </p:txBody>
      </p:sp>
    </p:spTree>
    <p:extLst>
      <p:ext uri="{BB962C8B-B14F-4D97-AF65-F5344CB8AC3E}">
        <p14:creationId xmlns:p14="http://schemas.microsoft.com/office/powerpoint/2010/main" val="63920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35</a:t>
            </a:fld>
            <a:endParaRPr lang="en-US"/>
          </a:p>
        </p:txBody>
      </p:sp>
    </p:spTree>
    <p:extLst>
      <p:ext uri="{BB962C8B-B14F-4D97-AF65-F5344CB8AC3E}">
        <p14:creationId xmlns:p14="http://schemas.microsoft.com/office/powerpoint/2010/main" val="611470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36</a:t>
            </a:fld>
            <a:endParaRPr lang="en-US"/>
          </a:p>
        </p:txBody>
      </p:sp>
    </p:spTree>
    <p:extLst>
      <p:ext uri="{BB962C8B-B14F-4D97-AF65-F5344CB8AC3E}">
        <p14:creationId xmlns:p14="http://schemas.microsoft.com/office/powerpoint/2010/main" val="4005415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37</a:t>
            </a:fld>
            <a:endParaRPr lang="en-US"/>
          </a:p>
        </p:txBody>
      </p:sp>
    </p:spTree>
    <p:extLst>
      <p:ext uri="{BB962C8B-B14F-4D97-AF65-F5344CB8AC3E}">
        <p14:creationId xmlns:p14="http://schemas.microsoft.com/office/powerpoint/2010/main" val="9760132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38</a:t>
            </a:fld>
            <a:endParaRPr lang="en-US"/>
          </a:p>
        </p:txBody>
      </p:sp>
    </p:spTree>
    <p:extLst>
      <p:ext uri="{BB962C8B-B14F-4D97-AF65-F5344CB8AC3E}">
        <p14:creationId xmlns:p14="http://schemas.microsoft.com/office/powerpoint/2010/main" val="2771501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39</a:t>
            </a:fld>
            <a:endParaRPr lang="en-US"/>
          </a:p>
        </p:txBody>
      </p:sp>
    </p:spTree>
    <p:extLst>
      <p:ext uri="{BB962C8B-B14F-4D97-AF65-F5344CB8AC3E}">
        <p14:creationId xmlns:p14="http://schemas.microsoft.com/office/powerpoint/2010/main" val="2943086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40</a:t>
            </a:fld>
            <a:endParaRPr lang="en-US"/>
          </a:p>
        </p:txBody>
      </p:sp>
    </p:spTree>
    <p:extLst>
      <p:ext uri="{BB962C8B-B14F-4D97-AF65-F5344CB8AC3E}">
        <p14:creationId xmlns:p14="http://schemas.microsoft.com/office/powerpoint/2010/main" val="4265178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45</a:t>
            </a:fld>
            <a:endParaRPr lang="en-US"/>
          </a:p>
        </p:txBody>
      </p:sp>
    </p:spTree>
    <p:extLst>
      <p:ext uri="{BB962C8B-B14F-4D97-AF65-F5344CB8AC3E}">
        <p14:creationId xmlns:p14="http://schemas.microsoft.com/office/powerpoint/2010/main" val="2851954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48</a:t>
            </a:fld>
            <a:endParaRPr lang="en-US"/>
          </a:p>
        </p:txBody>
      </p:sp>
    </p:spTree>
    <p:extLst>
      <p:ext uri="{BB962C8B-B14F-4D97-AF65-F5344CB8AC3E}">
        <p14:creationId xmlns:p14="http://schemas.microsoft.com/office/powerpoint/2010/main" val="113033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Check the footer.</a:t>
            </a:r>
          </a:p>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4</a:t>
            </a:fld>
            <a:endParaRPr lang="en-US"/>
          </a:p>
        </p:txBody>
      </p:sp>
    </p:spTree>
    <p:extLst>
      <p:ext uri="{BB962C8B-B14F-4D97-AF65-F5344CB8AC3E}">
        <p14:creationId xmlns:p14="http://schemas.microsoft.com/office/powerpoint/2010/main" val="92442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5</a:t>
            </a:fld>
            <a:endParaRPr lang="en-US"/>
          </a:p>
        </p:txBody>
      </p:sp>
    </p:spTree>
    <p:extLst>
      <p:ext uri="{BB962C8B-B14F-4D97-AF65-F5344CB8AC3E}">
        <p14:creationId xmlns:p14="http://schemas.microsoft.com/office/powerpoint/2010/main" val="169516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6</a:t>
            </a:fld>
            <a:endParaRPr lang="en-US"/>
          </a:p>
        </p:txBody>
      </p:sp>
    </p:spTree>
    <p:extLst>
      <p:ext uri="{BB962C8B-B14F-4D97-AF65-F5344CB8AC3E}">
        <p14:creationId xmlns:p14="http://schemas.microsoft.com/office/powerpoint/2010/main" val="1409200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15</a:t>
            </a:fld>
            <a:endParaRPr lang="en-US"/>
          </a:p>
        </p:txBody>
      </p:sp>
    </p:spTree>
    <p:extLst>
      <p:ext uri="{BB962C8B-B14F-4D97-AF65-F5344CB8AC3E}">
        <p14:creationId xmlns:p14="http://schemas.microsoft.com/office/powerpoint/2010/main" val="1420181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18</a:t>
            </a:fld>
            <a:endParaRPr lang="en-US"/>
          </a:p>
        </p:txBody>
      </p:sp>
    </p:spTree>
    <p:extLst>
      <p:ext uri="{BB962C8B-B14F-4D97-AF65-F5344CB8AC3E}">
        <p14:creationId xmlns:p14="http://schemas.microsoft.com/office/powerpoint/2010/main" val="59209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26</a:t>
            </a:fld>
            <a:endParaRPr lang="en-US"/>
          </a:p>
        </p:txBody>
      </p:sp>
    </p:spTree>
    <p:extLst>
      <p:ext uri="{BB962C8B-B14F-4D97-AF65-F5344CB8AC3E}">
        <p14:creationId xmlns:p14="http://schemas.microsoft.com/office/powerpoint/2010/main" val="3356542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29</a:t>
            </a:fld>
            <a:endParaRPr lang="en-US"/>
          </a:p>
        </p:txBody>
      </p:sp>
    </p:spTree>
    <p:extLst>
      <p:ext uri="{BB962C8B-B14F-4D97-AF65-F5344CB8AC3E}">
        <p14:creationId xmlns:p14="http://schemas.microsoft.com/office/powerpoint/2010/main" val="354638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smtClean="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pPr>
              <a:defRPr/>
            </a:pPr>
            <a:fld id="{B8FD0BC6-8D0F-4AA6-92ED-A084BB254BA3}" type="slidenum">
              <a:rPr lang="en-US" smtClean="0"/>
              <a:pPr>
                <a:defRPr/>
              </a:pPr>
              <a:t>30</a:t>
            </a:fld>
            <a:endParaRPr lang="en-US"/>
          </a:p>
        </p:txBody>
      </p:sp>
    </p:spTree>
    <p:extLst>
      <p:ext uri="{BB962C8B-B14F-4D97-AF65-F5344CB8AC3E}">
        <p14:creationId xmlns:p14="http://schemas.microsoft.com/office/powerpoint/2010/main" val="435617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7" name="Title Placeholder 1"/>
          <p:cNvSpPr txBox="1">
            <a:spLocks/>
          </p:cNvSpPr>
          <p:nvPr userDrawn="1"/>
        </p:nvSpPr>
        <p:spPr bwMode="auto">
          <a:xfrm>
            <a:off x="18143" y="4305300"/>
            <a:ext cx="9125857" cy="292608"/>
          </a:xfrm>
          <a:prstGeom prst="rect">
            <a:avLst/>
          </a:prstGeom>
          <a:solidFill>
            <a:srgbClr val="FFB812"/>
          </a:solidFill>
          <a:ln w="9525">
            <a:noFill/>
            <a:miter lim="800000"/>
            <a:headEnd/>
            <a:tailEnd/>
          </a:ln>
        </p:spPr>
        <p:txBody>
          <a:bodyPr vert="horz" wrap="square" lIns="91440" tIns="45720" rIns="91440" bIns="45720" numCol="1" anchor="ctr"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5400" b="1">
                <a:solidFill>
                  <a:schemeClr val="tx2"/>
                </a:solidFill>
                <a:latin typeface="Niagara Engraved" panose="04020502070703030202" pitchFamily="82" charset="0"/>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a:lstStyle>
          <a:p>
            <a:pPr algn="ctr"/>
            <a:endParaRPr lang="en-US" kern="0" dirty="0">
              <a:solidFill>
                <a:srgbClr val="4DB848"/>
              </a:solidFill>
              <a:latin typeface="Century" pitchFamily="18" charset="0"/>
            </a:endParaRPr>
          </a:p>
        </p:txBody>
      </p:sp>
      <p:sp>
        <p:nvSpPr>
          <p:cNvPr id="9" name="Rectangle 8"/>
          <p:cNvSpPr/>
          <p:nvPr userDrawn="1"/>
        </p:nvSpPr>
        <p:spPr>
          <a:xfrm rot="10800000" flipV="1">
            <a:off x="4191000" y="14514"/>
            <a:ext cx="5255985" cy="3733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800" b="1" dirty="0" smtClean="0">
              <a:solidFill>
                <a:srgbClr val="314EA2"/>
              </a:solidFill>
              <a:latin typeface="+mj-lt"/>
            </a:endParaRPr>
          </a:p>
          <a:p>
            <a:pPr algn="ctr"/>
            <a:r>
              <a:rPr lang="en-IN" sz="5400" b="1" dirty="0" smtClean="0">
                <a:solidFill>
                  <a:srgbClr val="F17223"/>
                </a:solidFill>
                <a:latin typeface="+mj-lt"/>
              </a:rPr>
              <a:t>HTML5 </a:t>
            </a:r>
            <a:r>
              <a:rPr lang="en-IN" sz="4800" b="1" baseline="0" dirty="0" smtClean="0">
                <a:solidFill>
                  <a:srgbClr val="F17223"/>
                </a:solidFill>
                <a:latin typeface="+mj-lt"/>
              </a:rPr>
              <a:t>and</a:t>
            </a:r>
            <a:r>
              <a:rPr lang="en-IN" sz="6600" b="1" baseline="0" dirty="0" smtClean="0">
                <a:solidFill>
                  <a:srgbClr val="F17223"/>
                </a:solidFill>
                <a:latin typeface="+mj-lt"/>
              </a:rPr>
              <a:t> </a:t>
            </a:r>
            <a:r>
              <a:rPr lang="en-IN" sz="5400" b="1" baseline="0" dirty="0" smtClean="0">
                <a:solidFill>
                  <a:srgbClr val="F17223"/>
                </a:solidFill>
                <a:latin typeface="+mj-lt"/>
              </a:rPr>
              <a:t>CSS3</a:t>
            </a:r>
          </a:p>
          <a:p>
            <a:pPr algn="ctr"/>
            <a:r>
              <a:rPr lang="en-IN" sz="4800" b="1" baseline="0" dirty="0" smtClean="0">
                <a:solidFill>
                  <a:srgbClr val="F17223"/>
                </a:solidFill>
                <a:latin typeface="+mj-lt"/>
              </a:rPr>
              <a:t>7</a:t>
            </a:r>
            <a:r>
              <a:rPr lang="en-IN" sz="4800" b="1" baseline="30000" dirty="0" smtClean="0">
                <a:solidFill>
                  <a:srgbClr val="F17223"/>
                </a:solidFill>
                <a:latin typeface="+mj-lt"/>
              </a:rPr>
              <a:t>th</a:t>
            </a:r>
            <a:r>
              <a:rPr lang="en-IN" sz="5400" b="1" baseline="0" dirty="0" smtClean="0">
                <a:solidFill>
                  <a:srgbClr val="F17223"/>
                </a:solidFill>
                <a:latin typeface="+mj-lt"/>
              </a:rPr>
              <a:t> </a:t>
            </a:r>
            <a:r>
              <a:rPr lang="en-IN" sz="4800" b="1" baseline="0" dirty="0" smtClean="0">
                <a:solidFill>
                  <a:srgbClr val="F17223"/>
                </a:solidFill>
                <a:latin typeface="+mj-lt"/>
              </a:rPr>
              <a:t>Edition</a:t>
            </a:r>
            <a:endParaRPr lang="en-US" sz="4800" b="1" dirty="0">
              <a:solidFill>
                <a:srgbClr val="F17223"/>
              </a:solidFill>
              <a:latin typeface="+mj-lt"/>
            </a:endParaRP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4477657" cy="6858000"/>
          </a:xfrm>
          <a:prstGeom prst="rect">
            <a:avLst/>
          </a:prstGeom>
        </p:spPr>
      </p:pic>
      <p:sp>
        <p:nvSpPr>
          <p:cNvPr id="12" name="Rectangle 11"/>
          <p:cNvSpPr/>
          <p:nvPr userDrawn="1"/>
        </p:nvSpPr>
        <p:spPr>
          <a:xfrm rot="10800000" flipV="1">
            <a:off x="18143" y="5562600"/>
            <a:ext cx="9020630" cy="99060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F17223"/>
                </a:solidFill>
              </a:rPr>
              <a:t>Getting Started with HTML5</a:t>
            </a:r>
            <a:endParaRPr lang="en-US" sz="4800" b="1" dirty="0" smtClean="0">
              <a:solidFill>
                <a:srgbClr val="F17223"/>
              </a:solidFill>
              <a:latin typeface="+mj-lt"/>
            </a:endParaRPr>
          </a:p>
        </p:txBody>
      </p:sp>
      <p:sp>
        <p:nvSpPr>
          <p:cNvPr id="13" name="Rectangle 12"/>
          <p:cNvSpPr/>
          <p:nvPr userDrawn="1"/>
        </p:nvSpPr>
        <p:spPr>
          <a:xfrm rot="10800000" flipV="1">
            <a:off x="1168400" y="4805540"/>
            <a:ext cx="6720115" cy="800099"/>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b="1" dirty="0" smtClean="0">
                <a:solidFill>
                  <a:srgbClr val="F17223"/>
                </a:solidFill>
              </a:rPr>
              <a:t>Tutorial 1</a:t>
            </a:r>
            <a:endParaRPr lang="en-US" sz="4800" b="1" dirty="0" smtClean="0">
              <a:solidFill>
                <a:srgbClr val="F17223"/>
              </a:solidFill>
              <a:latin typeface="+mj-lt"/>
            </a:endParaRPr>
          </a:p>
        </p:txBody>
      </p:sp>
    </p:spTree>
  </p:cSld>
  <p:clrMapOvr>
    <a:masterClrMapping/>
  </p:clrMapOvr>
  <p:timing>
    <p:tnLst>
      <p:par>
        <p:cTn id="1" dur="indefinite" restart="never" nodeType="tmRoot"/>
      </p:par>
    </p:tnLst>
  </p:timing>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219200"/>
            <a:ext cx="8229600" cy="4906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7E68308-05FC-4E0E-B40C-6888CC4CB716}"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152400"/>
            <a:ext cx="2171700" cy="5973763"/>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0" y="152400"/>
            <a:ext cx="6362700" cy="59737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2DF1A2F-29E8-4233-ACB0-F4A965379721}"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305800" cy="944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0" y="1219200"/>
            <a:ext cx="42672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219200"/>
            <a:ext cx="42672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8176FCD-123C-43DF-9841-58750E1848FB}" type="slidenum">
              <a:rPr lang="en-US"/>
              <a:pPr>
                <a:defRPr/>
              </a:pPr>
              <a:t>‹#›</a:t>
            </a:fld>
            <a:endParaRPr lang="en-US" dirty="0"/>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457200" y="1219200"/>
            <a:ext cx="8305800" cy="4906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D088EE75-1E5F-46E6-9335-A082CDF6502C}" type="slidenum">
              <a:rPr lang="en-US" smtClean="0"/>
              <a:pPr>
                <a:defRPr/>
              </a:pPr>
              <a:t>‹#›</a:t>
            </a:fld>
            <a:endParaRPr lang="en-US" dirty="0"/>
          </a:p>
        </p:txBody>
      </p:sp>
      <p:cxnSp>
        <p:nvCxnSpPr>
          <p:cNvPr id="6" name="Straight Connector 5"/>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B4267854-6943-4EA1-A35F-6D0D6AF6D24E}" type="slidenum">
              <a:rPr lang="en-US" smtClean="0"/>
              <a:pPr>
                <a:defRPr/>
              </a:pPr>
              <a:t>‹#›</a:t>
            </a:fld>
            <a:endParaRPr lang="en-US"/>
          </a:p>
        </p:txBody>
      </p:sp>
      <p:sp>
        <p:nvSpPr>
          <p:cNvPr id="6"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19600" y="1219200"/>
            <a:ext cx="4267200" cy="4906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E9069E21-BE48-430B-900D-611290B0DBE4}"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3BAE895E-8795-47A2-AC5D-08DF663D8F59}" type="slidenum">
              <a:rPr lang="en-US" smtClean="0"/>
              <a:pPr>
                <a:defRPr/>
              </a:pPr>
              <a:t>‹#›</a:t>
            </a:fld>
            <a:endParaRPr lang="en-US"/>
          </a:p>
        </p:txBody>
      </p:sp>
      <p:sp>
        <p:nvSpPr>
          <p:cNvPr id="9" name="Footer Placeholder 4"/>
          <p:cNvSpPr>
            <a:spLocks noGrp="1"/>
          </p:cNvSpPr>
          <p:nvPr>
            <p:ph type="ftr" sz="quarter" idx="12"/>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a:prstGeom prst="rect">
            <a:avLst/>
          </a:prstGeom>
        </p:spPr>
        <p:txBody>
          <a:bodyPr/>
          <a:lstStyle/>
          <a:p>
            <a:r>
              <a:rPr lang="en-US" smtClean="0"/>
              <a:t>Click to edit Master title style</a:t>
            </a:r>
            <a:endParaRPr lang="en-US"/>
          </a:p>
        </p:txBody>
      </p:sp>
      <p:sp>
        <p:nvSpPr>
          <p:cNvPr id="4"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793D0548-38AA-46C2-A9F1-2327DE349312}" type="slidenum">
              <a:rPr lang="en-US" smtClean="0"/>
              <a:pPr>
                <a:defRPr/>
              </a:pPr>
              <a:t>‹#›</a:t>
            </a:fld>
            <a:endParaRPr lang="en-US"/>
          </a:p>
        </p:txBody>
      </p:sp>
      <p:sp>
        <p:nvSpPr>
          <p:cNvPr id="5"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4DADDAD3-53C8-432F-AA8D-8B36CD6B77D3}" type="slidenum">
              <a:rPr lang="en-US" smtClean="0"/>
              <a:pPr>
                <a:defRPr/>
              </a:pPr>
              <a:t>‹#›</a:t>
            </a:fld>
            <a:endParaRPr lang="en-US"/>
          </a:p>
        </p:txBody>
      </p:sp>
      <p:sp>
        <p:nvSpPr>
          <p:cNvPr id="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170FCC15-0FF2-464A-88D5-4891C16B5D27}"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Slide Number Placeholder 5"/>
          <p:cNvSpPr>
            <a:spLocks noGrp="1"/>
          </p:cNvSpPr>
          <p:nvPr>
            <p:ph type="sldNum" sz="quarter" idx="11"/>
          </p:nvPr>
        </p:nvSpPr>
        <p:spPr>
          <a:xfrm>
            <a:off x="8382000" y="6400800"/>
            <a:ext cx="533400" cy="457200"/>
          </a:xfrm>
          <a:prstGeom prst="rect">
            <a:avLst/>
          </a:prstGeom>
        </p:spPr>
        <p:txBody>
          <a:bodyPr/>
          <a:lstStyle>
            <a:lvl1pPr>
              <a:defRPr/>
            </a:lvl1pPr>
          </a:lstStyle>
          <a:p>
            <a:pPr>
              <a:defRPr/>
            </a:pPr>
            <a:fld id="{AAD0E3A4-01D6-4927-AB27-24638F64E5B0}" type="slidenum">
              <a:rPr lang="en-US" smtClean="0"/>
              <a:pPr>
                <a:defRPr/>
              </a:pPr>
              <a:t>‹#›</a:t>
            </a:fld>
            <a:endParaRPr lang="en-US"/>
          </a:p>
        </p:txBody>
      </p:sp>
      <p:sp>
        <p:nvSpPr>
          <p:cNvPr id="7"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p:cNvSpPr/>
          <p:nvPr userDrawn="1"/>
        </p:nvSpPr>
        <p:spPr>
          <a:xfrm>
            <a:off x="8763000" y="0"/>
            <a:ext cx="381000" cy="6858000"/>
          </a:xfrm>
          <a:prstGeom prst="rect">
            <a:avLst/>
          </a:prstGeom>
          <a:solidFill>
            <a:srgbClr val="EA7C2A"/>
          </a:solidFill>
          <a:ln>
            <a:noFill/>
          </a:ln>
          <a:effectLst>
            <a:innerShdw blurRad="63500" dist="508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0" y="0"/>
            <a:ext cx="381000" cy="6858000"/>
          </a:xfrm>
          <a:prstGeom prst="rect">
            <a:avLst/>
          </a:prstGeom>
          <a:solidFill>
            <a:srgbClr val="EA7C2A"/>
          </a:solidFill>
          <a:ln>
            <a:noFill/>
          </a:ln>
          <a:effectLst>
            <a:innerShdw blurRad="63500" dist="50800" dir="10800000">
              <a:prstClr val="black">
                <a:alpha val="50000"/>
              </a:prstClr>
            </a:innerShdw>
          </a:effectLst>
          <a:scene3d>
            <a:camera prst="isometricOffAxis1Lef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userDrawn="1"/>
        </p:nvCxnSpPr>
        <p:spPr>
          <a:xfrm>
            <a:off x="304800" y="11430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22" name="Title Placeholder 1"/>
          <p:cNvSpPr>
            <a:spLocks noGrp="1"/>
          </p:cNvSpPr>
          <p:nvPr>
            <p:ph type="title"/>
          </p:nvPr>
        </p:nvSpPr>
        <p:spPr bwMode="auto">
          <a:xfrm>
            <a:off x="457200" y="152400"/>
            <a:ext cx="8305800" cy="944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23"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4" name="Footer Placeholder 4"/>
          <p:cNvSpPr>
            <a:spLocks noGrp="1"/>
          </p:cNvSpPr>
          <p:nvPr>
            <p:ph type="ftr" sz="quarter" idx="3"/>
          </p:nvPr>
        </p:nvSpPr>
        <p:spPr>
          <a:xfrm>
            <a:off x="0" y="6400800"/>
            <a:ext cx="8229600" cy="457200"/>
          </a:xfrm>
          <a:prstGeom prst="rect">
            <a:avLst/>
          </a:prstGeom>
        </p:spPr>
        <p:txBody>
          <a:bodyPr vert="horz" wrap="square" lIns="91440" tIns="45720" rIns="91440" bIns="45720" numCol="1" anchor="ctr" anchorCtr="0" compatLnSpc="1">
            <a:prstTxWarp prst="textNoShape">
              <a:avLst/>
            </a:prstTxWarp>
          </a:bodyPr>
          <a:lstStyle>
            <a:lvl1pPr>
              <a:defRPr sz="1200" b="1" smtClean="0">
                <a:solidFill>
                  <a:schemeClr val="tx1"/>
                </a:solidFill>
                <a:latin typeface="+mn-lt"/>
              </a:defRPr>
            </a:lvl1pPr>
          </a:lstStyle>
          <a:p>
            <a:pPr>
              <a:defRPr/>
            </a:pPr>
            <a:r>
              <a:rPr lang="en-US" dirty="0" smtClean="0"/>
              <a:t>         New Perspectives on HTML5 and CSS3, 7th Edition</a:t>
            </a:r>
            <a:endParaRPr lang="en-US" dirty="0"/>
          </a:p>
        </p:txBody>
      </p:sp>
      <p:sp>
        <p:nvSpPr>
          <p:cNvPr id="25" name="Slide Number Placeholder 5"/>
          <p:cNvSpPr>
            <a:spLocks noGrp="1"/>
          </p:cNvSpPr>
          <p:nvPr>
            <p:ph type="sldNum" sz="quarter" idx="4"/>
          </p:nvPr>
        </p:nvSpPr>
        <p:spPr>
          <a:xfrm>
            <a:off x="8458200" y="6553200"/>
            <a:ext cx="533400" cy="457200"/>
          </a:xfrm>
          <a:prstGeom prst="rect">
            <a:avLst/>
          </a:prstGeom>
        </p:spPr>
        <p:txBody>
          <a:bodyPr vert="horz" lIns="91440" tIns="45720" rIns="91440" bIns="45720" rtlCol="0" anchor="ctr"/>
          <a:lstStyle>
            <a:lvl1pPr algn="r" fontAlgn="auto">
              <a:spcBef>
                <a:spcPts val="0"/>
              </a:spcBef>
              <a:spcAft>
                <a:spcPts val="0"/>
              </a:spcAft>
              <a:defRPr sz="1200" b="1" smtClean="0">
                <a:latin typeface="+mn-lt"/>
                <a:cs typeface="+mn-cs"/>
              </a:defRPr>
            </a:lvl1pPr>
          </a:lstStyle>
          <a:p>
            <a:pPr>
              <a:defRPr/>
            </a:pPr>
            <a:fld id="{B725BB79-D32A-467B-BABB-CD11575A6E11}" type="slidenum">
              <a:rPr lang="en-US" smtClean="0"/>
              <a:pPr>
                <a:defRPr/>
              </a:pPr>
              <a:t>‹#›</a:t>
            </a:fld>
            <a:endParaRPr lang="en-US" dirty="0"/>
          </a:p>
        </p:txBody>
      </p:sp>
      <p:sp>
        <p:nvSpPr>
          <p:cNvPr id="26"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7"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28"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cxnSp>
        <p:nvCxnSpPr>
          <p:cNvPr id="29" name="Straight Connector 28"/>
          <p:cNvCxnSpPr/>
          <p:nvPr userDrawn="1"/>
        </p:nvCxnSpPr>
        <p:spPr>
          <a:xfrm>
            <a:off x="304800" y="6400800"/>
            <a:ext cx="8534400" cy="0"/>
          </a:xfrm>
          <a:prstGeom prst="line">
            <a:avLst/>
          </a:prstGeom>
        </p:spPr>
        <p:style>
          <a:lnRef idx="1">
            <a:schemeClr val="dk1"/>
          </a:lnRef>
          <a:fillRef idx="0">
            <a:schemeClr val="dk1"/>
          </a:fillRef>
          <a:effectRef idx="0">
            <a:schemeClr val="dk1"/>
          </a:effectRef>
          <a:fontRef idx="minor">
            <a:schemeClr val="tx1"/>
          </a:fontRef>
        </p:style>
      </p:cxnSp>
      <p:sp>
        <p:nvSpPr>
          <p:cNvPr id="30"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
        <p:nvSpPr>
          <p:cNvPr id="31" name="Text Box 11"/>
          <p:cNvSpPr txBox="1">
            <a:spLocks noChangeArrowheads="1"/>
          </p:cNvSpPr>
          <p:nvPr userDrawn="1"/>
        </p:nvSpPr>
        <p:spPr bwMode="auto">
          <a:xfrm>
            <a:off x="8248650" y="381000"/>
            <a:ext cx="590550" cy="457200"/>
          </a:xfrm>
          <a:prstGeom prst="rect">
            <a:avLst/>
          </a:prstGeom>
          <a:noFill/>
          <a:ln w="9525">
            <a:noFill/>
            <a:miter lim="800000"/>
            <a:headEnd/>
            <a:tailEnd/>
          </a:ln>
          <a:effectLst/>
        </p:spPr>
        <p:txBody>
          <a:bodyPr wrap="none">
            <a:spAutoFit/>
          </a:bodyPr>
          <a:lstStyle/>
          <a:p>
            <a:pPr>
              <a:defRPr/>
            </a:pPr>
            <a:r>
              <a:rPr lang="en-US" sz="2400" b="1">
                <a:solidFill>
                  <a:schemeClr val="bg1"/>
                </a:solidFill>
                <a:latin typeface="Times New Roman" pitchFamily="18" charset="0"/>
              </a:rPr>
              <a:t>XP</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dt="0"/>
  <p:txStyles>
    <p:titleStyle>
      <a:lvl1pPr algn="l" rtl="0" eaLnBrk="1" fontAlgn="base" hangingPunct="1">
        <a:spcBef>
          <a:spcPct val="0"/>
        </a:spcBef>
        <a:spcAft>
          <a:spcPct val="0"/>
        </a:spcAft>
        <a:defRPr sz="4400" b="1">
          <a:solidFill>
            <a:srgbClr val="20409A"/>
          </a:solidFill>
          <a:latin typeface="+mj-lt"/>
          <a:ea typeface="+mj-ea"/>
          <a:cs typeface="+mj-cs"/>
        </a:defRPr>
      </a:lvl1pPr>
      <a:lvl2pPr algn="l" rtl="0" eaLnBrk="1" fontAlgn="base" hangingPunct="1">
        <a:spcBef>
          <a:spcPct val="0"/>
        </a:spcBef>
        <a:spcAft>
          <a:spcPct val="0"/>
        </a:spcAft>
        <a:defRPr sz="4400">
          <a:solidFill>
            <a:schemeClr val="tx1"/>
          </a:solidFill>
          <a:latin typeface="Calibri" pitchFamily="34" charset="0"/>
        </a:defRPr>
      </a:lvl2pPr>
      <a:lvl3pPr algn="l" rtl="0" eaLnBrk="1" fontAlgn="base" hangingPunct="1">
        <a:spcBef>
          <a:spcPct val="0"/>
        </a:spcBef>
        <a:spcAft>
          <a:spcPct val="0"/>
        </a:spcAft>
        <a:defRPr sz="4400">
          <a:solidFill>
            <a:schemeClr val="tx1"/>
          </a:solidFill>
          <a:latin typeface="Calibri" pitchFamily="34" charset="0"/>
        </a:defRPr>
      </a:lvl3pPr>
      <a:lvl4pPr algn="l" rtl="0" eaLnBrk="1" fontAlgn="base" hangingPunct="1">
        <a:spcBef>
          <a:spcPct val="0"/>
        </a:spcBef>
        <a:spcAft>
          <a:spcPct val="0"/>
        </a:spcAft>
        <a:defRPr sz="4400">
          <a:solidFill>
            <a:schemeClr val="tx1"/>
          </a:solidFill>
          <a:latin typeface="Calibri" pitchFamily="34" charset="0"/>
        </a:defRPr>
      </a:lvl4pPr>
      <a:lvl5pPr algn="l" rtl="0" eaLnBrk="1" fontAlgn="base" hangingPunct="1">
        <a:spcBef>
          <a:spcPct val="0"/>
        </a:spcBef>
        <a:spcAft>
          <a:spcPct val="0"/>
        </a:spcAft>
        <a:defRPr sz="4400">
          <a:solidFill>
            <a:schemeClr val="tx1"/>
          </a:solidFill>
          <a:latin typeface="Calibri" pitchFamily="34" charset="0"/>
        </a:defRPr>
      </a:lvl5pPr>
      <a:lvl6pPr marL="457200" algn="l" rtl="0" eaLnBrk="1" fontAlgn="base" hangingPunct="1">
        <a:spcBef>
          <a:spcPct val="0"/>
        </a:spcBef>
        <a:spcAft>
          <a:spcPct val="0"/>
        </a:spcAft>
        <a:defRPr sz="4400">
          <a:solidFill>
            <a:schemeClr val="tx1"/>
          </a:solidFill>
          <a:latin typeface="Calibri" pitchFamily="34" charset="0"/>
        </a:defRPr>
      </a:lvl6pPr>
      <a:lvl7pPr marL="914400" algn="l" rtl="0" eaLnBrk="1" fontAlgn="base" hangingPunct="1">
        <a:spcBef>
          <a:spcPct val="0"/>
        </a:spcBef>
        <a:spcAft>
          <a:spcPct val="0"/>
        </a:spcAft>
        <a:defRPr sz="4400">
          <a:solidFill>
            <a:schemeClr val="tx1"/>
          </a:solidFill>
          <a:latin typeface="Calibri" pitchFamily="34" charset="0"/>
        </a:defRPr>
      </a:lvl7pPr>
      <a:lvl8pPr marL="1371600" algn="l" rtl="0" eaLnBrk="1" fontAlgn="base" hangingPunct="1">
        <a:spcBef>
          <a:spcPct val="0"/>
        </a:spcBef>
        <a:spcAft>
          <a:spcPct val="0"/>
        </a:spcAft>
        <a:defRPr sz="4400">
          <a:solidFill>
            <a:schemeClr val="tx1"/>
          </a:solidFill>
          <a:latin typeface="Calibri" pitchFamily="34" charset="0"/>
        </a:defRPr>
      </a:lvl8pPr>
      <a:lvl9pPr marL="1828800" algn="l"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Clr>
          <a:srgbClr val="20409A"/>
        </a:buClr>
        <a:buFont typeface="Arial" charset="0"/>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lr>
          <a:srgbClr val="20409A"/>
        </a:buClr>
        <a:buFont typeface="Arial" charset="0"/>
        <a:buChar char="–"/>
        <a:defRPr sz="2800">
          <a:solidFill>
            <a:schemeClr val="tx1"/>
          </a:solidFill>
          <a:latin typeface="+mn-lt"/>
        </a:defRPr>
      </a:lvl2pPr>
      <a:lvl3pPr marL="1143000" indent="-228600" algn="l" rtl="0" eaLnBrk="1" fontAlgn="base" hangingPunct="1">
        <a:spcBef>
          <a:spcPct val="20000"/>
        </a:spcBef>
        <a:spcAft>
          <a:spcPct val="0"/>
        </a:spcAft>
        <a:buClr>
          <a:srgbClr val="20409A"/>
        </a:buClr>
        <a:buFont typeface="Arial" charset="0"/>
        <a:buChar char="•"/>
        <a:defRPr sz="2400">
          <a:solidFill>
            <a:schemeClr val="tx1"/>
          </a:solidFill>
          <a:latin typeface="+mn-lt"/>
        </a:defRPr>
      </a:lvl3pPr>
      <a:lvl4pPr marL="16002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4pPr>
      <a:lvl5pPr marL="2057400" indent="-228600" algn="l" rtl="0" eaLnBrk="1" fontAlgn="base" hangingPunct="1">
        <a:spcBef>
          <a:spcPct val="20000"/>
        </a:spcBef>
        <a:spcAft>
          <a:spcPct val="0"/>
        </a:spcAft>
        <a:buClr>
          <a:srgbClr val="20409A"/>
        </a:buClr>
        <a:buFont typeface="Arial" charset="0"/>
        <a:buChar char="»"/>
        <a:defRPr sz="2000">
          <a:solidFill>
            <a:schemeClr val="tx1"/>
          </a:solidFill>
          <a:latin typeface="+mn-lt"/>
        </a:defRPr>
      </a:lvl5pPr>
      <a:lvl6pPr marL="2514600" indent="-228600" algn="l" rtl="0" eaLnBrk="1" fontAlgn="base" hangingPunct="1">
        <a:spcBef>
          <a:spcPct val="20000"/>
        </a:spcBef>
        <a:spcAft>
          <a:spcPct val="0"/>
        </a:spcAft>
        <a:buFont typeface="Arial" charset="0"/>
        <a:buChar char="»"/>
        <a:defRPr sz="2000">
          <a:solidFill>
            <a:schemeClr val="tx1"/>
          </a:solidFill>
          <a:latin typeface="+mn-lt"/>
        </a:defRPr>
      </a:lvl6pPr>
      <a:lvl7pPr marL="2971800" indent="-228600" algn="l" rtl="0" eaLnBrk="1" fontAlgn="base" hangingPunct="1">
        <a:spcBef>
          <a:spcPct val="20000"/>
        </a:spcBef>
        <a:spcAft>
          <a:spcPct val="0"/>
        </a:spcAft>
        <a:buFont typeface="Arial" charset="0"/>
        <a:buChar char="»"/>
        <a:defRPr sz="2000">
          <a:solidFill>
            <a:schemeClr val="tx1"/>
          </a:solidFill>
          <a:latin typeface="+mn-lt"/>
        </a:defRPr>
      </a:lvl7pPr>
      <a:lvl8pPr marL="3429000" indent="-228600" algn="l" rtl="0" eaLnBrk="1" fontAlgn="base" hangingPunct="1">
        <a:spcBef>
          <a:spcPct val="20000"/>
        </a:spcBef>
        <a:spcAft>
          <a:spcPct val="0"/>
        </a:spcAft>
        <a:buFont typeface="Arial" charset="0"/>
        <a:buChar char="»"/>
        <a:defRPr sz="2000">
          <a:solidFill>
            <a:schemeClr val="tx1"/>
          </a:solidFill>
          <a:latin typeface="+mn-lt"/>
        </a:defRPr>
      </a:lvl8pPr>
      <a:lvl9pPr marL="3886200" indent="-228600" algn="l" rtl="0" eaLnBrk="1" fontAlgn="base" hangingPunct="1">
        <a:spcBef>
          <a:spcPct val="20000"/>
        </a:spcBef>
        <a:spcAft>
          <a:spcPct val="0"/>
        </a:spcAft>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152400"/>
            <a:ext cx="8305800" cy="944563"/>
          </a:xfrm>
        </p:spPr>
        <p:txBody>
          <a:bodyPr/>
          <a:lstStyle/>
          <a:p>
            <a:pPr eaLnBrk="1" hangingPunct="1"/>
            <a:r>
              <a:rPr lang="en-US" dirty="0" smtClean="0"/>
              <a:t>Web Pages and Web Servers</a:t>
            </a:r>
          </a:p>
        </p:txBody>
      </p:sp>
      <p:sp>
        <p:nvSpPr>
          <p:cNvPr id="37890" name="Rectangle 3"/>
          <p:cNvSpPr>
            <a:spLocks noGrp="1" noChangeArrowheads="1"/>
          </p:cNvSpPr>
          <p:nvPr>
            <p:ph idx="1"/>
          </p:nvPr>
        </p:nvSpPr>
        <p:spPr/>
        <p:txBody>
          <a:bodyPr/>
          <a:lstStyle/>
          <a:p>
            <a:pPr eaLnBrk="1" hangingPunct="1"/>
            <a:r>
              <a:rPr lang="en-US" dirty="0" smtClean="0"/>
              <a:t>Each document on the web is referred to as a </a:t>
            </a:r>
            <a:r>
              <a:rPr lang="en-US" b="1" dirty="0"/>
              <a:t>w</a:t>
            </a:r>
            <a:r>
              <a:rPr lang="en-US" b="1" dirty="0" smtClean="0"/>
              <a:t>eb page</a:t>
            </a:r>
            <a:endParaRPr lang="en-US" dirty="0" smtClean="0"/>
          </a:p>
          <a:p>
            <a:pPr eaLnBrk="1" hangingPunct="1"/>
            <a:r>
              <a:rPr lang="en-US" dirty="0" smtClean="0"/>
              <a:t>Web pages are stored on </a:t>
            </a:r>
            <a:r>
              <a:rPr lang="en-US" b="1" dirty="0"/>
              <a:t>w</a:t>
            </a:r>
            <a:r>
              <a:rPr lang="en-US" b="1" dirty="0" smtClean="0"/>
              <a:t>eb servers</a:t>
            </a:r>
            <a:endParaRPr lang="en-US" dirty="0" smtClean="0"/>
          </a:p>
          <a:p>
            <a:pPr eaLnBrk="1" hangingPunct="1"/>
            <a:r>
              <a:rPr lang="en-US" dirty="0" smtClean="0"/>
              <a:t>Documents on the web are accessed through a software program called a </a:t>
            </a:r>
            <a:r>
              <a:rPr lang="en-US" b="1" dirty="0" smtClean="0"/>
              <a:t>web browser</a:t>
            </a:r>
            <a:endParaRPr lang="en-US" dirty="0" smtClean="0"/>
          </a:p>
        </p:txBody>
      </p:sp>
      <p:sp>
        <p:nvSpPr>
          <p:cNvPr id="8" name="Slide Number Placeholder 7"/>
          <p:cNvSpPr>
            <a:spLocks noGrp="1"/>
          </p:cNvSpPr>
          <p:nvPr>
            <p:ph type="sldNum" sz="quarter" idx="11"/>
          </p:nvPr>
        </p:nvSpPr>
        <p:spPr/>
        <p:txBody>
          <a:bodyPr/>
          <a:lstStyle/>
          <a:p>
            <a:pPr>
              <a:defRPr/>
            </a:pPr>
            <a:fld id="{87B3E06F-479A-4428-93D6-FCC4CEC79144}" type="slidenum">
              <a:rPr lang="en-US"/>
              <a:pPr>
                <a:defRPr/>
              </a:pPr>
              <a:t>10</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52400"/>
            <a:ext cx="8305800" cy="944563"/>
          </a:xfrm>
        </p:spPr>
        <p:txBody>
          <a:bodyPr/>
          <a:lstStyle/>
          <a:p>
            <a:pPr eaLnBrk="1" hangingPunct="1"/>
            <a:r>
              <a:rPr lang="en-US" dirty="0" smtClean="0"/>
              <a:t>Introducing HTML</a:t>
            </a:r>
          </a:p>
        </p:txBody>
      </p:sp>
      <p:sp>
        <p:nvSpPr>
          <p:cNvPr id="39938" name="Rectangle 3"/>
          <p:cNvSpPr>
            <a:spLocks noGrp="1" noChangeArrowheads="1"/>
          </p:cNvSpPr>
          <p:nvPr>
            <p:ph idx="1"/>
          </p:nvPr>
        </p:nvSpPr>
        <p:spPr/>
        <p:txBody>
          <a:bodyPr/>
          <a:lstStyle/>
          <a:p>
            <a:pPr eaLnBrk="1" hangingPunct="1">
              <a:lnSpc>
                <a:spcPct val="90000"/>
              </a:lnSpc>
            </a:pPr>
            <a:r>
              <a:rPr lang="en-US" dirty="0" smtClean="0"/>
              <a:t>A Web page is a text file written in </a:t>
            </a:r>
            <a:r>
              <a:rPr lang="en-US" b="1" dirty="0" smtClean="0"/>
              <a:t>HTML </a:t>
            </a:r>
            <a:r>
              <a:rPr lang="en-US" dirty="0" smtClean="0"/>
              <a:t>(</a:t>
            </a:r>
            <a:r>
              <a:rPr lang="en-US" b="1" dirty="0" smtClean="0"/>
              <a:t>Hypertext Markup Language</a:t>
            </a:r>
            <a:r>
              <a:rPr lang="en-US" dirty="0"/>
              <a:t>)</a:t>
            </a:r>
            <a:endParaRPr lang="en-US" dirty="0" smtClean="0"/>
          </a:p>
          <a:p>
            <a:r>
              <a:rPr lang="en-US" dirty="0"/>
              <a:t>A </a:t>
            </a:r>
            <a:r>
              <a:rPr lang="en-US" b="1" dirty="0"/>
              <a:t>markup language </a:t>
            </a:r>
            <a:r>
              <a:rPr lang="en-US" dirty="0" smtClean="0"/>
              <a:t>describes </a:t>
            </a:r>
            <a:r>
              <a:rPr lang="en-US" dirty="0"/>
              <a:t>the content and structure of a document by identifying, or tagging, </a:t>
            </a:r>
            <a:r>
              <a:rPr lang="en-US" dirty="0" smtClean="0"/>
              <a:t>different document elements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C8A147DE-E7EB-4E75-8F78-E143425ADEDD}" type="slidenum">
              <a:rPr lang="en-US"/>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457200" y="152400"/>
            <a:ext cx="8305800" cy="944563"/>
          </a:xfrm>
        </p:spPr>
        <p:txBody>
          <a:bodyPr/>
          <a:lstStyle/>
          <a:p>
            <a:pPr eaLnBrk="1" hangingPunct="1"/>
            <a:r>
              <a:rPr lang="en-US" dirty="0" smtClean="0"/>
              <a:t>The History of HTML</a:t>
            </a:r>
          </a:p>
        </p:txBody>
      </p:sp>
      <p:sp>
        <p:nvSpPr>
          <p:cNvPr id="40962" name="Rectangle 3"/>
          <p:cNvSpPr>
            <a:spLocks noGrp="1" noChangeArrowheads="1"/>
          </p:cNvSpPr>
          <p:nvPr>
            <p:ph idx="1"/>
          </p:nvPr>
        </p:nvSpPr>
        <p:spPr/>
        <p:txBody>
          <a:bodyPr/>
          <a:lstStyle/>
          <a:p>
            <a:pPr eaLnBrk="1" hangingPunct="1"/>
            <a:r>
              <a:rPr lang="en-US" dirty="0" smtClean="0"/>
              <a:t>In the early years of HTML, browser developers were free to define and modify the language as no rules or syntax were defined</a:t>
            </a:r>
          </a:p>
          <a:p>
            <a:r>
              <a:rPr lang="en-US" dirty="0" smtClean="0"/>
              <a:t>The </a:t>
            </a:r>
            <a:r>
              <a:rPr lang="en-US" b="1" dirty="0"/>
              <a:t>World Wide Web Consortium</a:t>
            </a:r>
            <a:r>
              <a:rPr lang="en-US" dirty="0"/>
              <a:t>, or the </a:t>
            </a:r>
            <a:r>
              <a:rPr lang="en-US" b="1" dirty="0"/>
              <a:t>W3C</a:t>
            </a:r>
            <a:r>
              <a:rPr lang="en-US" dirty="0"/>
              <a:t>, created a set of standards or specifications </a:t>
            </a:r>
            <a:r>
              <a:rPr lang="en-US" dirty="0" smtClean="0"/>
              <a:t>for all browser manufacturers to follow</a:t>
            </a:r>
            <a:endParaRPr lang="en-US" dirty="0"/>
          </a:p>
          <a:p>
            <a:pPr eaLnBrk="1" hangingPunct="1"/>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1C706FB8-8EF4-451D-93B4-0412D49246F2}" type="slidenum">
              <a:rPr lang="en-US"/>
              <a:pPr>
                <a:defRPr/>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1)</a:t>
            </a:r>
            <a:endParaRPr lang="en-US" dirty="0" smtClean="0"/>
          </a:p>
        </p:txBody>
      </p:sp>
      <p:sp>
        <p:nvSpPr>
          <p:cNvPr id="41986" name="Rectangle 3"/>
          <p:cNvSpPr>
            <a:spLocks noGrp="1" noChangeArrowheads="1"/>
          </p:cNvSpPr>
          <p:nvPr>
            <p:ph idx="1"/>
          </p:nvPr>
        </p:nvSpPr>
        <p:spPr/>
        <p:txBody>
          <a:bodyPr/>
          <a:lstStyle/>
          <a:p>
            <a:pPr eaLnBrk="1" hangingPunct="1"/>
            <a:r>
              <a:rPr lang="en-US" dirty="0" smtClean="0"/>
              <a:t>The </a:t>
            </a:r>
            <a:r>
              <a:rPr lang="en-US" b="1" dirty="0" smtClean="0"/>
              <a:t>W3C</a:t>
            </a:r>
            <a:r>
              <a:rPr lang="en-US" dirty="0" smtClean="0"/>
              <a:t> has no enforcement power</a:t>
            </a:r>
          </a:p>
          <a:p>
            <a:pPr eaLnBrk="1" hangingPunct="1"/>
            <a:r>
              <a:rPr lang="en-US" dirty="0" smtClean="0"/>
              <a:t>The recommendations of the </a:t>
            </a:r>
            <a:r>
              <a:rPr lang="en-US" b="1" dirty="0" smtClean="0"/>
              <a:t>W3C</a:t>
            </a:r>
            <a:r>
              <a:rPr lang="en-US" dirty="0" smtClean="0"/>
              <a:t> are usually followed since a uniform approach to Web page creation is beneficial to everyone</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3A8EEE1-7F1B-44BE-800D-E87A7FDC4DFC}" type="slidenum">
              <a:rPr lang="en-US"/>
              <a:pPr>
                <a:defRPr/>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2)</a:t>
            </a:r>
            <a:endParaRPr lang="en-US" dirty="0" smtClean="0"/>
          </a:p>
        </p:txBody>
      </p:sp>
      <p:sp>
        <p:nvSpPr>
          <p:cNvPr id="45058" name="Rectangle 3"/>
          <p:cNvSpPr>
            <a:spLocks noGrp="1" noChangeArrowheads="1"/>
          </p:cNvSpPr>
          <p:nvPr>
            <p:ph idx="1"/>
          </p:nvPr>
        </p:nvSpPr>
        <p:spPr>
          <a:xfrm>
            <a:off x="457200" y="1341437"/>
            <a:ext cx="8305800" cy="4906963"/>
          </a:xfrm>
        </p:spPr>
        <p:txBody>
          <a:bodyPr/>
          <a:lstStyle/>
          <a:p>
            <a:pPr eaLnBrk="1" hangingPunct="1"/>
            <a:r>
              <a:rPr lang="en-US" b="1" dirty="0" smtClean="0"/>
              <a:t>XHTML (Extensible Hypertext Markup Language)</a:t>
            </a:r>
            <a:r>
              <a:rPr lang="en-US" dirty="0" smtClean="0"/>
              <a:t> is a different version of HTML enforced with a stricter set of standards</a:t>
            </a:r>
          </a:p>
          <a:p>
            <a:r>
              <a:rPr lang="en-US" b="1" dirty="0"/>
              <a:t>HTML5 </a:t>
            </a:r>
            <a:r>
              <a:rPr lang="en-US" dirty="0"/>
              <a:t>was developed as the de facto standard for the next generation of HTML</a:t>
            </a:r>
          </a:p>
          <a:p>
            <a:r>
              <a:rPr lang="en-US" dirty="0"/>
              <a:t>Older features of HTML are often </a:t>
            </a:r>
            <a:r>
              <a:rPr lang="en-US" b="1" dirty="0"/>
              <a:t>deprecated</a:t>
            </a:r>
            <a:r>
              <a:rPr lang="en-US" dirty="0"/>
              <a:t>, or phased </a:t>
            </a:r>
            <a:r>
              <a:rPr lang="en-US" dirty="0" smtClean="0"/>
              <a:t>out; you </a:t>
            </a:r>
            <a:r>
              <a:rPr lang="en-US" dirty="0"/>
              <a:t>may need to use them if you are supporting older browsers</a:t>
            </a:r>
          </a:p>
          <a:p>
            <a:pPr eaLnBrk="1" hangingPunct="1"/>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81BE2ED-16D6-48FA-8A26-21E886347C7A}" type="slidenum">
              <a:rPr lang="en-US"/>
              <a:pPr>
                <a:defRPr/>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152400"/>
            <a:ext cx="8305800" cy="944563"/>
          </a:xfrm>
        </p:spPr>
        <p:txBody>
          <a:bodyPr/>
          <a:lstStyle/>
          <a:p>
            <a:r>
              <a:rPr lang="en-US" dirty="0" smtClean="0"/>
              <a:t>The History of HTML </a:t>
            </a:r>
            <a:r>
              <a:rPr lang="en-IN" dirty="0"/>
              <a:t>(</a:t>
            </a:r>
            <a:r>
              <a:rPr lang="en-IN" dirty="0" smtClean="0"/>
              <a:t>continued 3)</a:t>
            </a:r>
            <a:endParaRPr lang="en-US" dirty="0"/>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15</a:t>
            </a:fld>
            <a:endParaRPr lang="en-US"/>
          </a:p>
        </p:txBody>
      </p:sp>
      <p:pic>
        <p:nvPicPr>
          <p:cNvPr id="7" name="Content Placeholder 6" descr="This table provides data on the HTML version history. It has 3  columns and 8 rows. The header of column 1 reads “version”, the header of column 2 reads “date”, and the header of column 3 reads “description”.&#10;In row 2, column 1 reads “HTML 1.0”, column 2 reads “1989”, and column 3 reads “the first public version of HTML”.&#10;In row 3, column 1 reads “HTML 2.0”, column 2 reads “1995”, and column 3 reads “HTML version that added interactive elements including web forms”.&#10;In row 4, column 1 reads “HTML 3.2”, column 2 reads “1997”, and column 3 reads “HTML version that provided additional support for web tables and expanded the options for interactive form elements and a scripting language”.&#10;In row 5, column 1 reads “HTML 4.01”, column 2 reads “1999”, and column 3 reads “HTML version that added support for style sheets to give web designers greater control over page layout and appearance, and provided support for multimedia elements such as audio and video”.&#10;In row 6, column 1 reads “XHTML 1.0”, column 2 reads “2001”, and column 3 reads “A reformulation of HTML 4.01 using the XML markup language in order to provide enforceable standards for HTML content and to allow HTML to interact with other XML languages”.&#10;In row 7, column 1 reads “XHTML 2.0”, column 2 reads “discontinued in 2009”, and column 3 reads “the follow-up version to XHTML 1.1 designed to fix some of the problems inherent in HTML 4.01 syntax”.&#10;In row 8, column 1 reads “HTML 5.0”, column 2 reads “2012”, and column 3 reads “The current HTML version providing support for mobile design, semantic page elements, column layout, form validation, offline storage, and enhanced multimedia”." title="HTML version history"/>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7656" y="1219200"/>
            <a:ext cx="8284888" cy="4906963"/>
          </a:xfrm>
        </p:spPr>
      </p:pic>
    </p:spTree>
    <p:extLst>
      <p:ext uri="{BB962C8B-B14F-4D97-AF65-F5344CB8AC3E}">
        <p14:creationId xmlns:p14="http://schemas.microsoft.com/office/powerpoint/2010/main" val="1561568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152400"/>
            <a:ext cx="8305800" cy="944563"/>
          </a:xfrm>
        </p:spPr>
        <p:txBody>
          <a:bodyPr/>
          <a:lstStyle/>
          <a:p>
            <a:pPr eaLnBrk="1" hangingPunct="1"/>
            <a:r>
              <a:rPr lang="en-US" dirty="0" smtClean="0"/>
              <a:t>Tools for Working with HTML</a:t>
            </a:r>
          </a:p>
        </p:txBody>
      </p:sp>
      <p:sp>
        <p:nvSpPr>
          <p:cNvPr id="48130" name="Rectangle 3"/>
          <p:cNvSpPr>
            <a:spLocks noGrp="1" noChangeArrowheads="1"/>
          </p:cNvSpPr>
          <p:nvPr>
            <p:ph idx="1"/>
          </p:nvPr>
        </p:nvSpPr>
        <p:spPr/>
        <p:txBody>
          <a:bodyPr/>
          <a:lstStyle/>
          <a:p>
            <a:pPr eaLnBrk="1" hangingPunct="1"/>
            <a:r>
              <a:rPr lang="en-US" dirty="0" smtClean="0"/>
              <a:t>Basic text editor such as Windows Notepad</a:t>
            </a:r>
          </a:p>
          <a:p>
            <a:r>
              <a:rPr lang="en-US" dirty="0"/>
              <a:t>Other </a:t>
            </a:r>
            <a:r>
              <a:rPr lang="en-US" dirty="0" smtClean="0"/>
              <a:t>HTML editors such as Notepad++, </a:t>
            </a:r>
            <a:r>
              <a:rPr lang="en-US" dirty="0" err="1" smtClean="0"/>
              <a:t>UltraEdit</a:t>
            </a:r>
            <a:r>
              <a:rPr lang="en-US" dirty="0" smtClean="0"/>
              <a:t>, </a:t>
            </a:r>
            <a:r>
              <a:rPr lang="en-US" dirty="0" err="1" smtClean="0"/>
              <a:t>CoffeeCup</a:t>
            </a:r>
            <a:r>
              <a:rPr lang="en-US" dirty="0" smtClean="0"/>
              <a:t>, BBEdit, and </a:t>
            </a:r>
            <a:r>
              <a:rPr lang="en-US" dirty="0" err="1" smtClean="0"/>
              <a:t>ConTEXT</a:t>
            </a:r>
            <a:endParaRPr lang="en-US"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03383F0-6937-4269-B656-F38F426D4295}" type="slidenum">
              <a:rPr lang="en-US"/>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500" y="76200"/>
            <a:ext cx="8305800" cy="944563"/>
          </a:xfrm>
        </p:spPr>
        <p:txBody>
          <a:bodyPr/>
          <a:lstStyle/>
          <a:p>
            <a:r>
              <a:rPr lang="en-US" dirty="0"/>
              <a:t>Tools for Working with </a:t>
            </a:r>
            <a:r>
              <a:rPr lang="en-US" dirty="0" smtClean="0"/>
              <a:t>HTML </a:t>
            </a:r>
            <a:r>
              <a:rPr lang="en-IN" dirty="0"/>
              <a:t>(continued)</a:t>
            </a:r>
          </a:p>
        </p:txBody>
      </p:sp>
      <p:sp>
        <p:nvSpPr>
          <p:cNvPr id="3" name="Content Placeholder 2"/>
          <p:cNvSpPr>
            <a:spLocks noGrp="1"/>
          </p:cNvSpPr>
          <p:nvPr>
            <p:ph idx="1"/>
          </p:nvPr>
        </p:nvSpPr>
        <p:spPr/>
        <p:txBody>
          <a:bodyPr/>
          <a:lstStyle/>
          <a:p>
            <a:r>
              <a:rPr lang="en-US" b="1" dirty="0" smtClean="0"/>
              <a:t>IDE </a:t>
            </a:r>
            <a:r>
              <a:rPr lang="en-US" dirty="0" smtClean="0"/>
              <a:t>(</a:t>
            </a:r>
            <a:r>
              <a:rPr lang="en-US" b="1" dirty="0" smtClean="0"/>
              <a:t>Integrated</a:t>
            </a:r>
            <a:r>
              <a:rPr lang="en-US" dirty="0" smtClean="0"/>
              <a:t> </a:t>
            </a:r>
            <a:r>
              <a:rPr lang="en-US" b="1" dirty="0"/>
              <a:t>Development</a:t>
            </a:r>
            <a:r>
              <a:rPr lang="en-US" dirty="0"/>
              <a:t> </a:t>
            </a:r>
            <a:r>
              <a:rPr lang="en-US" b="1" dirty="0"/>
              <a:t>Environment</a:t>
            </a:r>
            <a:r>
              <a:rPr lang="en-US" dirty="0" smtClean="0"/>
              <a:t>) </a:t>
            </a:r>
            <a:r>
              <a:rPr lang="en-US" dirty="0"/>
              <a:t>-</a:t>
            </a:r>
            <a:r>
              <a:rPr lang="en-US" dirty="0" smtClean="0"/>
              <a:t> A </a:t>
            </a:r>
            <a:r>
              <a:rPr lang="en-US" dirty="0"/>
              <a:t>software package that provides comprehensive coverage of all phases of the development process from writing HTML code to creating scripts for programs running on web </a:t>
            </a:r>
            <a:r>
              <a:rPr lang="en-US" dirty="0" smtClean="0"/>
              <a:t>servers</a:t>
            </a:r>
            <a:endParaRPr lang="en-IN" b="1" dirty="0" smtClean="0"/>
          </a:p>
          <a:p>
            <a:r>
              <a:rPr lang="en-IN" b="1" dirty="0" smtClean="0"/>
              <a:t>Validators</a:t>
            </a:r>
            <a:r>
              <a:rPr lang="en-IN" dirty="0" smtClean="0"/>
              <a:t> are programs that test code to ensure that it contains no syntax errors</a:t>
            </a:r>
            <a:endParaRPr lang="en-IN"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17</a:t>
            </a:fld>
            <a:endParaRPr lang="en-US"/>
          </a:p>
        </p:txBody>
      </p:sp>
    </p:spTree>
    <p:extLst>
      <p:ext uri="{BB962C8B-B14F-4D97-AF65-F5344CB8AC3E}">
        <p14:creationId xmlns:p14="http://schemas.microsoft.com/office/powerpoint/2010/main" val="1008921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US" dirty="0" smtClean="0"/>
              <a:t>Exploring </a:t>
            </a:r>
            <a:r>
              <a:rPr lang="en-US" dirty="0"/>
              <a:t>an HTML File</a:t>
            </a:r>
            <a:endParaRPr lang="en-IN" dirty="0"/>
          </a:p>
        </p:txBody>
      </p:sp>
      <p:pic>
        <p:nvPicPr>
          <p:cNvPr id="6" name="Content Placeholder 5" descr="This figure explains the elements and attributes from an HTML document.&#10;The first line under the &lt;head&gt; reads &lt;title&gt;Curbside Thai&lt;/title&gt;. A rectangular box labeled “two-sided tag enclosing element content” is positioned first from left. An arrow originating from the first box points to the first line under the &lt;head&gt; tag.&#10;A set of four lines under the &lt;title&gt; labeled “empty elements, which do not contain content” is positioned below the first box. An arrow originating from the second box points to the set of four lines under the &lt;title&gt; tag.&#10;The twelfth line reads an image source and an “alt” attribute. This is placed between “&lt;header&gt;” and “&lt;/header&gt;”. A rectangular box labeled “an element attribute” is positioned within the HTML document. An arrow originating from the third box points to the twelfth line.&#10;The fourteenth line reads “&lt;nav&gt;” and the twenty-first line reads “&lt;/nav&gt;”. The contents between the fourteenth and the twenty-first line consists of referral links to image files with a “.png” extension. A rectangular box labeled “several elements nested within another element” is positioned below the second box. An arrow originating from the fourth box points to the set of lines between &lt;nav&gt; and &lt;/nav&gt; tag." title="Exploring an HTML fi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33401" y="1304925"/>
            <a:ext cx="7953398" cy="4906963"/>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18</a:t>
            </a:fld>
            <a:endParaRPr lang="en-US"/>
          </a:p>
        </p:txBody>
      </p:sp>
    </p:spTree>
    <p:extLst>
      <p:ext uri="{BB962C8B-B14F-4D97-AF65-F5344CB8AC3E}">
        <p14:creationId xmlns:p14="http://schemas.microsoft.com/office/powerpoint/2010/main" val="18423094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944563"/>
          </a:xfrm>
        </p:spPr>
        <p:txBody>
          <a:bodyPr/>
          <a:lstStyle/>
          <a:p>
            <a:r>
              <a:rPr lang="en-US" dirty="0" smtClean="0"/>
              <a:t>The Document Type Declaration</a:t>
            </a:r>
            <a:endParaRPr lang="en-US" dirty="0"/>
          </a:p>
        </p:txBody>
      </p:sp>
      <p:sp>
        <p:nvSpPr>
          <p:cNvPr id="5" name="Content Placeholder 4"/>
          <p:cNvSpPr>
            <a:spLocks noGrp="1"/>
          </p:cNvSpPr>
          <p:nvPr>
            <p:ph idx="1"/>
          </p:nvPr>
        </p:nvSpPr>
        <p:spPr/>
        <p:txBody>
          <a:bodyPr/>
          <a:lstStyle/>
          <a:p>
            <a:r>
              <a:rPr lang="en-US" dirty="0" smtClean="0"/>
              <a:t>The first line in an HTML file is the </a:t>
            </a:r>
            <a:r>
              <a:rPr lang="en-US" b="1" dirty="0" smtClean="0"/>
              <a:t>document </a:t>
            </a:r>
            <a:r>
              <a:rPr lang="en-US" b="1" dirty="0"/>
              <a:t>t</a:t>
            </a:r>
            <a:r>
              <a:rPr lang="en-US" b="1" dirty="0" smtClean="0"/>
              <a:t>ype declaration</a:t>
            </a:r>
            <a:r>
              <a:rPr lang="en-US" dirty="0"/>
              <a:t>, or </a:t>
            </a:r>
            <a:r>
              <a:rPr lang="en-US" b="1" dirty="0" err="1"/>
              <a:t>doctype</a:t>
            </a:r>
            <a:r>
              <a:rPr lang="en-US" dirty="0"/>
              <a:t>, </a:t>
            </a:r>
            <a:r>
              <a:rPr lang="en-US" dirty="0" smtClean="0"/>
              <a:t>that indicates </a:t>
            </a:r>
            <a:r>
              <a:rPr lang="en-US" dirty="0"/>
              <a:t>the type of markup language used in the </a:t>
            </a:r>
            <a:r>
              <a:rPr lang="en-US" dirty="0" smtClean="0"/>
              <a:t>document</a:t>
            </a:r>
          </a:p>
          <a:p>
            <a:endParaRPr lang="en-US" dirty="0"/>
          </a:p>
          <a:p>
            <a:pPr marL="0" indent="0">
              <a:buNone/>
            </a:pPr>
            <a:r>
              <a:rPr lang="en-US" dirty="0"/>
              <a:t> </a:t>
            </a:r>
            <a:r>
              <a:rPr lang="en-US" dirty="0" smtClean="0"/>
              <a:t>  </a:t>
            </a: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DOCTYPE html&gt;</a:t>
            </a:r>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19</a:t>
            </a:fld>
            <a:endParaRPr lang="en-US"/>
          </a:p>
        </p:txBody>
      </p:sp>
    </p:spTree>
    <p:extLst>
      <p:ext uri="{BB962C8B-B14F-4D97-AF65-F5344CB8AC3E}">
        <p14:creationId xmlns:p14="http://schemas.microsoft.com/office/powerpoint/2010/main" val="1452890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312420"/>
            <a:ext cx="8305800" cy="944563"/>
          </a:xfrm>
        </p:spPr>
        <p:txBody>
          <a:bodyPr/>
          <a:lstStyle/>
          <a:p>
            <a:pPr eaLnBrk="1" hangingPunct="1"/>
            <a:r>
              <a:rPr lang="en-US" dirty="0" smtClean="0"/>
              <a:t>Objectives</a:t>
            </a:r>
          </a:p>
        </p:txBody>
      </p:sp>
      <p:sp>
        <p:nvSpPr>
          <p:cNvPr id="27650" name="Rectangle 3"/>
          <p:cNvSpPr>
            <a:spLocks noGrp="1" noChangeArrowheads="1"/>
          </p:cNvSpPr>
          <p:nvPr>
            <p:ph idx="1"/>
          </p:nvPr>
        </p:nvSpPr>
        <p:spPr/>
        <p:txBody>
          <a:bodyPr/>
          <a:lstStyle/>
          <a:p>
            <a:r>
              <a:rPr lang="en-US" dirty="0"/>
              <a:t>Explore the history of </a:t>
            </a:r>
            <a:r>
              <a:rPr lang="en-US" dirty="0" smtClean="0"/>
              <a:t>the web</a:t>
            </a:r>
            <a:endParaRPr lang="en-US" dirty="0"/>
          </a:p>
          <a:p>
            <a:r>
              <a:rPr lang="en-US" dirty="0" smtClean="0"/>
              <a:t>Create the structure of an HTML document</a:t>
            </a:r>
            <a:endParaRPr lang="en-US" dirty="0"/>
          </a:p>
          <a:p>
            <a:r>
              <a:rPr lang="en-US" dirty="0" smtClean="0"/>
              <a:t>Insert HTML elements and </a:t>
            </a:r>
            <a:r>
              <a:rPr lang="en-US" dirty="0"/>
              <a:t>attributes</a:t>
            </a:r>
          </a:p>
          <a:p>
            <a:r>
              <a:rPr lang="en-US" dirty="0" smtClean="0"/>
              <a:t>Insert metadata into a document</a:t>
            </a:r>
            <a:endParaRPr lang="en-US" dirty="0"/>
          </a:p>
          <a:p>
            <a:r>
              <a:rPr lang="en-US" dirty="0" smtClean="0"/>
              <a:t>Define a page title</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
        <p:nvSpPr>
          <p:cNvPr id="8" name="Slide Number Placeholder 7"/>
          <p:cNvSpPr>
            <a:spLocks noGrp="1"/>
          </p:cNvSpPr>
          <p:nvPr>
            <p:ph type="sldNum" sz="quarter" idx="11"/>
          </p:nvPr>
        </p:nvSpPr>
        <p:spPr/>
        <p:txBody>
          <a:bodyPr/>
          <a:lstStyle/>
          <a:p>
            <a:pPr>
              <a:defRPr/>
            </a:pPr>
            <a:fld id="{17ED2C23-3AC0-4115-AA35-A72997F9173C}" type="slidenum">
              <a:rPr lang="en-US"/>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57200" y="152400"/>
            <a:ext cx="8305800" cy="944563"/>
          </a:xfrm>
        </p:spPr>
        <p:txBody>
          <a:bodyPr/>
          <a:lstStyle/>
          <a:p>
            <a:pPr eaLnBrk="1" hangingPunct="1"/>
            <a:r>
              <a:rPr lang="en-US" dirty="0" smtClean="0"/>
              <a:t>Introducing Element Tags</a:t>
            </a:r>
          </a:p>
        </p:txBody>
      </p:sp>
      <p:sp>
        <p:nvSpPr>
          <p:cNvPr id="52226" name="Rectangle 3"/>
          <p:cNvSpPr>
            <a:spLocks noGrp="1" noChangeArrowheads="1"/>
          </p:cNvSpPr>
          <p:nvPr>
            <p:ph idx="1"/>
          </p:nvPr>
        </p:nvSpPr>
        <p:spPr/>
        <p:txBody>
          <a:bodyPr/>
          <a:lstStyle/>
          <a:p>
            <a:r>
              <a:rPr lang="en-US" b="1" dirty="0" smtClean="0"/>
              <a:t>Element tag</a:t>
            </a:r>
            <a:r>
              <a:rPr lang="en-US" dirty="0" smtClean="0"/>
              <a:t> </a:t>
            </a:r>
            <a:r>
              <a:rPr lang="en-US" dirty="0"/>
              <a:t>is the </a:t>
            </a:r>
            <a:r>
              <a:rPr lang="en-US" dirty="0" smtClean="0"/>
              <a:t>fundamental </a:t>
            </a:r>
            <a:r>
              <a:rPr lang="en-US" dirty="0"/>
              <a:t>building block in every HTML </a:t>
            </a:r>
            <a:r>
              <a:rPr lang="en-US" dirty="0" smtClean="0"/>
              <a:t>document that </a:t>
            </a:r>
            <a:r>
              <a:rPr lang="en-US" dirty="0"/>
              <a:t>marks </a:t>
            </a:r>
            <a:r>
              <a:rPr lang="en-US" dirty="0" smtClean="0"/>
              <a:t>an element in the document</a:t>
            </a:r>
          </a:p>
          <a:p>
            <a:r>
              <a:rPr lang="en-US" dirty="0" smtClean="0"/>
              <a:t>A </a:t>
            </a:r>
            <a:r>
              <a:rPr lang="en-US" b="1" dirty="0" smtClean="0"/>
              <a:t>starting tag</a:t>
            </a:r>
            <a:r>
              <a:rPr lang="en-US" dirty="0" smtClean="0"/>
              <a:t> </a:t>
            </a:r>
            <a:r>
              <a:rPr lang="en-US" b="1" dirty="0" smtClean="0"/>
              <a:t>(&lt;element&gt;)</a:t>
            </a:r>
            <a:r>
              <a:rPr lang="en-US" dirty="0" smtClean="0"/>
              <a:t> indicates the beginning of an element, while an </a:t>
            </a:r>
            <a:r>
              <a:rPr lang="en-US" b="1" dirty="0" smtClean="0"/>
              <a:t>ending tag</a:t>
            </a:r>
            <a:r>
              <a:rPr lang="en-US" dirty="0" smtClean="0"/>
              <a:t> </a:t>
            </a:r>
            <a:r>
              <a:rPr lang="en-US" b="1" dirty="0" smtClean="0"/>
              <a:t>(&lt;/element</a:t>
            </a:r>
            <a:r>
              <a:rPr lang="en-US" b="1" dirty="0"/>
              <a:t>&gt;) </a:t>
            </a:r>
            <a:r>
              <a:rPr lang="en-US" dirty="0" smtClean="0"/>
              <a:t>indicates the ending</a:t>
            </a:r>
          </a:p>
          <a:p>
            <a:pPr eaLnBrk="1" hangingPunct="1"/>
            <a:r>
              <a:rPr lang="en-US" dirty="0" smtClean="0"/>
              <a:t>The general syntax of a </a:t>
            </a:r>
            <a:r>
              <a:rPr lang="en-US" b="1" dirty="0" smtClean="0"/>
              <a:t>two-sided</a:t>
            </a:r>
            <a:r>
              <a:rPr lang="en-US" dirty="0" smtClean="0"/>
              <a:t> element</a:t>
            </a:r>
            <a:r>
              <a:rPr lang="en-US" b="1" dirty="0" smtClean="0"/>
              <a:t> </a:t>
            </a:r>
            <a:r>
              <a:rPr lang="en-US" dirty="0" smtClean="0"/>
              <a:t>tag is</a:t>
            </a:r>
          </a:p>
          <a:p>
            <a:pPr marL="0" indent="0" eaLnBrk="1" hangingPunct="1">
              <a:buNone/>
            </a:pPr>
            <a:r>
              <a:rPr lang="en-US" b="1" dirty="0"/>
              <a:t> </a:t>
            </a:r>
            <a:r>
              <a:rPr lang="en-US" b="1" dirty="0" smtClean="0"/>
              <a:t>   	&lt;element&gt;content&lt;/element&gt;</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26E39529-D83C-4651-92E5-E9C5232694F3}" type="slidenum">
              <a:rPr lang="en-US"/>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76200"/>
            <a:ext cx="8305800" cy="944563"/>
          </a:xfrm>
        </p:spPr>
        <p:txBody>
          <a:bodyPr/>
          <a:lstStyle/>
          <a:p>
            <a:r>
              <a:rPr lang="en-US" dirty="0"/>
              <a:t>Introducing Element </a:t>
            </a:r>
            <a:r>
              <a:rPr lang="en-US" dirty="0" smtClean="0"/>
              <a:t>Tags </a:t>
            </a:r>
            <a:r>
              <a:rPr lang="en-IN" dirty="0"/>
              <a:t>(continued)</a:t>
            </a:r>
            <a:endParaRPr lang="en-US" dirty="0" smtClean="0"/>
          </a:p>
        </p:txBody>
      </p:sp>
      <p:sp>
        <p:nvSpPr>
          <p:cNvPr id="54274" name="Rectangle 3"/>
          <p:cNvSpPr>
            <a:spLocks noGrp="1" noChangeArrowheads="1"/>
          </p:cNvSpPr>
          <p:nvPr>
            <p:ph idx="1"/>
          </p:nvPr>
        </p:nvSpPr>
        <p:spPr/>
        <p:txBody>
          <a:bodyPr/>
          <a:lstStyle/>
          <a:p>
            <a:pPr eaLnBrk="1" hangingPunct="1"/>
            <a:r>
              <a:rPr lang="en-US" dirty="0" smtClean="0"/>
              <a:t>The following code marks a paragraph element</a:t>
            </a:r>
          </a:p>
          <a:p>
            <a:pPr marL="0" lvl="1" indent="0">
              <a:buNone/>
            </a:pPr>
            <a:r>
              <a:rPr lang="en-US" dirty="0" smtClean="0"/>
              <a:t>	</a:t>
            </a:r>
            <a:r>
              <a:rPr lang="en-US" sz="3200" b="1" dirty="0"/>
              <a:t>&lt;p&gt;Welcome to </a:t>
            </a:r>
            <a:r>
              <a:rPr lang="en-US" sz="3200" b="1" dirty="0" smtClean="0"/>
              <a:t>Curbside Thai.&lt;/</a:t>
            </a:r>
            <a:r>
              <a:rPr lang="en-US" sz="3200" b="1" dirty="0"/>
              <a:t>p&gt;</a:t>
            </a:r>
          </a:p>
          <a:p>
            <a:pPr eaLnBrk="1" hangingPunct="1"/>
            <a:r>
              <a:rPr lang="en-US" b="1" dirty="0" smtClean="0"/>
              <a:t>Empty elements</a:t>
            </a:r>
            <a:r>
              <a:rPr lang="en-US" dirty="0" smtClean="0"/>
              <a:t> are elements that are either </a:t>
            </a:r>
            <a:r>
              <a:rPr lang="en-US" dirty="0" err="1" smtClean="0"/>
              <a:t>nontextual</a:t>
            </a:r>
            <a:r>
              <a:rPr lang="en-US" dirty="0"/>
              <a:t> </a:t>
            </a:r>
            <a:r>
              <a:rPr lang="en-US" dirty="0" smtClean="0"/>
              <a:t>(images) or contain directives to the browser about how the page should be treated</a:t>
            </a:r>
            <a:endParaRPr lang="en-US" dirty="0"/>
          </a:p>
          <a:p>
            <a:pPr lvl="1"/>
            <a:r>
              <a:rPr lang="en-US" sz="2800" dirty="0" smtClean="0"/>
              <a:t>For example, </a:t>
            </a:r>
            <a:r>
              <a:rPr lang="en-US" sz="2800" b="1" dirty="0" smtClean="0"/>
              <a:t>&lt;</a:t>
            </a:r>
            <a:r>
              <a:rPr lang="en-US" sz="2800" b="1" dirty="0" err="1" smtClean="0"/>
              <a:t>br</a:t>
            </a:r>
            <a:r>
              <a:rPr lang="en-US" sz="2800" b="1" dirty="0" smtClean="0"/>
              <a:t> /&gt; </a:t>
            </a:r>
            <a:r>
              <a:rPr lang="en-US" sz="2800" dirty="0" smtClean="0"/>
              <a:t>is used to indicate the  presence of a line break in the text</a:t>
            </a:r>
          </a:p>
          <a:p>
            <a:pPr marL="457200" lvl="1" indent="0">
              <a:buNone/>
            </a:pPr>
            <a:endParaRPr lang="en-US" b="1" dirty="0"/>
          </a:p>
          <a:p>
            <a:pPr marL="457200" lvl="1" indent="0">
              <a:buNone/>
            </a:pPr>
            <a:endParaRPr lang="en-US" b="1" dirty="0" smtClean="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345A961F-40B2-4113-9723-5427020795E0}" type="slidenum">
              <a:rPr lang="en-US"/>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76200"/>
            <a:ext cx="8305800" cy="1039019"/>
          </a:xfrm>
        </p:spPr>
        <p:txBody>
          <a:bodyPr/>
          <a:lstStyle/>
          <a:p>
            <a:pPr eaLnBrk="1" hangingPunct="1"/>
            <a:r>
              <a:rPr lang="en-US" dirty="0" smtClean="0"/>
              <a:t>The Element Hierarchy</a:t>
            </a:r>
          </a:p>
        </p:txBody>
      </p:sp>
      <p:sp>
        <p:nvSpPr>
          <p:cNvPr id="55298" name="Rectangle 3"/>
          <p:cNvSpPr>
            <a:spLocks noGrp="1" noChangeArrowheads="1"/>
          </p:cNvSpPr>
          <p:nvPr>
            <p:ph idx="1"/>
          </p:nvPr>
        </p:nvSpPr>
        <p:spPr>
          <a:xfrm>
            <a:off x="457200" y="1143000"/>
            <a:ext cx="8305800" cy="5181600"/>
          </a:xfrm>
        </p:spPr>
        <p:txBody>
          <a:bodyPr/>
          <a:lstStyle/>
          <a:p>
            <a:pPr marL="0" indent="0" eaLnBrk="1" hangingPunct="1">
              <a:buNone/>
            </a:pPr>
            <a:r>
              <a:rPr lang="en-US" dirty="0" smtClean="0"/>
              <a:t>	&lt;!DOCTYPE html&gt;</a:t>
            </a:r>
          </a:p>
          <a:p>
            <a:pPr marL="0" indent="0" eaLnBrk="1" hangingPunct="1">
              <a:buNone/>
            </a:pPr>
            <a:r>
              <a:rPr lang="en-US" dirty="0" smtClean="0"/>
              <a:t>	&lt;html&gt;</a:t>
            </a:r>
          </a:p>
          <a:p>
            <a:pPr marL="0" indent="0" eaLnBrk="1" hangingPunct="1">
              <a:buNone/>
            </a:pPr>
            <a:r>
              <a:rPr lang="en-US" dirty="0"/>
              <a:t>	</a:t>
            </a:r>
            <a:r>
              <a:rPr lang="en-US" dirty="0" smtClean="0"/>
              <a:t>	&lt;head&gt;</a:t>
            </a:r>
          </a:p>
          <a:p>
            <a:pPr marL="0" indent="0" eaLnBrk="1" hangingPunct="1">
              <a:buNone/>
            </a:pPr>
            <a:r>
              <a:rPr lang="en-US" dirty="0" smtClean="0"/>
              <a:t>			</a:t>
            </a:r>
            <a:r>
              <a:rPr lang="en-US" i="1" dirty="0" smtClean="0"/>
              <a:t>head content</a:t>
            </a:r>
          </a:p>
          <a:p>
            <a:pPr marL="0" indent="0" eaLnBrk="1" hangingPunct="1">
              <a:buNone/>
            </a:pPr>
            <a:r>
              <a:rPr lang="en-US" dirty="0" smtClean="0"/>
              <a:t>		&lt;/head&gt;</a:t>
            </a:r>
          </a:p>
          <a:p>
            <a:pPr marL="0" indent="0" eaLnBrk="1" hangingPunct="1">
              <a:buNone/>
            </a:pPr>
            <a:r>
              <a:rPr lang="en-US" dirty="0" smtClean="0"/>
              <a:t>		&lt;body&gt;</a:t>
            </a:r>
          </a:p>
          <a:p>
            <a:pPr marL="0" indent="0" eaLnBrk="1" hangingPunct="1">
              <a:buNone/>
            </a:pPr>
            <a:r>
              <a:rPr lang="en-US" dirty="0" smtClean="0"/>
              <a:t>			</a:t>
            </a:r>
            <a:r>
              <a:rPr lang="en-US" i="1" dirty="0" smtClean="0"/>
              <a:t>body content</a:t>
            </a:r>
          </a:p>
          <a:p>
            <a:pPr marL="0" indent="0" eaLnBrk="1" hangingPunct="1">
              <a:buNone/>
            </a:pPr>
            <a:r>
              <a:rPr lang="en-US" dirty="0" smtClean="0"/>
              <a:t>		&lt;/body&gt;</a:t>
            </a:r>
          </a:p>
          <a:p>
            <a:pPr marL="0" indent="0" eaLnBrk="1" hangingPunct="1">
              <a:buNone/>
            </a:pPr>
            <a:r>
              <a:rPr lang="en-US" dirty="0" smtClean="0"/>
              <a:t>	&lt;/html&gt;</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6C5C9A7-EA39-47AB-9095-7F2AD3B0FF01}" type="slidenum">
              <a:rPr lang="en-US"/>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457200" y="152400"/>
            <a:ext cx="8305800" cy="944563"/>
          </a:xfrm>
        </p:spPr>
        <p:txBody>
          <a:bodyPr/>
          <a:lstStyle/>
          <a:p>
            <a:r>
              <a:rPr lang="en-US" dirty="0"/>
              <a:t>The Element </a:t>
            </a:r>
            <a:r>
              <a:rPr lang="en-US" dirty="0" smtClean="0"/>
              <a:t>Hierarchy </a:t>
            </a:r>
            <a:r>
              <a:rPr lang="en-IN" dirty="0"/>
              <a:t>(continued)</a:t>
            </a:r>
            <a:endParaRPr lang="en-US" dirty="0" smtClean="0"/>
          </a:p>
        </p:txBody>
      </p:sp>
      <p:sp>
        <p:nvSpPr>
          <p:cNvPr id="56322" name="Rectangle 3"/>
          <p:cNvSpPr>
            <a:spLocks noGrp="1" noChangeArrowheads="1"/>
          </p:cNvSpPr>
          <p:nvPr>
            <p:ph idx="1"/>
          </p:nvPr>
        </p:nvSpPr>
        <p:spPr/>
        <p:txBody>
          <a:bodyPr/>
          <a:lstStyle/>
          <a:p>
            <a:pPr eaLnBrk="1" hangingPunct="1"/>
            <a:r>
              <a:rPr lang="en-US" dirty="0" smtClean="0"/>
              <a:t>An HTML document is divided into two main sections: the </a:t>
            </a:r>
            <a:r>
              <a:rPr lang="en-US" b="1" dirty="0" smtClean="0"/>
              <a:t>head</a:t>
            </a:r>
            <a:r>
              <a:rPr lang="en-US" dirty="0" smtClean="0"/>
              <a:t> and the </a:t>
            </a:r>
            <a:r>
              <a:rPr lang="en-US" b="1" dirty="0" smtClean="0"/>
              <a:t>body</a:t>
            </a:r>
            <a:endParaRPr lang="en-US" dirty="0" smtClean="0"/>
          </a:p>
          <a:p>
            <a:pPr eaLnBrk="1" hangingPunct="1"/>
            <a:r>
              <a:rPr lang="en-US" dirty="0" smtClean="0"/>
              <a:t>The </a:t>
            </a:r>
            <a:r>
              <a:rPr lang="en-US" b="1" dirty="0" smtClean="0"/>
              <a:t>head </a:t>
            </a:r>
            <a:r>
              <a:rPr lang="en-US" dirty="0" smtClean="0"/>
              <a:t>element</a:t>
            </a:r>
            <a:r>
              <a:rPr lang="en-US" b="1" dirty="0" smtClean="0"/>
              <a:t> </a:t>
            </a:r>
            <a:r>
              <a:rPr lang="en-US" dirty="0" smtClean="0"/>
              <a:t>marks information about the document</a:t>
            </a:r>
          </a:p>
          <a:p>
            <a:pPr eaLnBrk="1" hangingPunct="1"/>
            <a:r>
              <a:rPr lang="en-US" dirty="0" smtClean="0"/>
              <a:t>The </a:t>
            </a:r>
            <a:r>
              <a:rPr lang="en-US" b="1" dirty="0"/>
              <a:t>body </a:t>
            </a:r>
            <a:r>
              <a:rPr lang="en-US" dirty="0"/>
              <a:t>element </a:t>
            </a:r>
            <a:r>
              <a:rPr lang="en-US" dirty="0" smtClean="0"/>
              <a:t>marks the content that will appear in </a:t>
            </a:r>
            <a:r>
              <a:rPr lang="en-US" dirty="0"/>
              <a:t>the w</a:t>
            </a:r>
            <a:r>
              <a:rPr lang="en-US" dirty="0" smtClean="0"/>
              <a:t>eb page</a:t>
            </a:r>
            <a:endParaRPr lang="en-US" dirty="0"/>
          </a:p>
          <a:p>
            <a:r>
              <a:rPr lang="en-US" dirty="0" smtClean="0"/>
              <a:t>The </a:t>
            </a:r>
            <a:r>
              <a:rPr lang="en-US" b="1" dirty="0" smtClean="0"/>
              <a:t>body </a:t>
            </a:r>
            <a:r>
              <a:rPr lang="en-US" dirty="0" smtClean="0"/>
              <a:t>element</a:t>
            </a:r>
            <a:r>
              <a:rPr lang="en-US" b="1" dirty="0" smtClean="0"/>
              <a:t> </a:t>
            </a:r>
            <a:r>
              <a:rPr lang="en-US" dirty="0" smtClean="0"/>
              <a:t>is always placed after the </a:t>
            </a:r>
            <a:r>
              <a:rPr lang="en-US" b="1" dirty="0" smtClean="0"/>
              <a:t>head </a:t>
            </a:r>
            <a:r>
              <a:rPr lang="en-US" dirty="0" smtClean="0"/>
              <a:t>element</a:t>
            </a:r>
            <a:endParaRPr lang="en-US" dirty="0"/>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18CD3537-E89B-435B-A50E-5749DF6B1F50}" type="slidenum">
              <a:rPr lang="en-US"/>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52400"/>
            <a:ext cx="8305800" cy="944563"/>
          </a:xfrm>
        </p:spPr>
        <p:txBody>
          <a:bodyPr/>
          <a:lstStyle/>
          <a:p>
            <a:r>
              <a:rPr lang="en-US" dirty="0" smtClean="0"/>
              <a:t>Introducing Element Attributes</a:t>
            </a:r>
            <a:endParaRPr lang="en-US" dirty="0"/>
          </a:p>
        </p:txBody>
      </p:sp>
      <p:sp>
        <p:nvSpPr>
          <p:cNvPr id="5" name="Content Placeholder 4"/>
          <p:cNvSpPr>
            <a:spLocks noGrp="1"/>
          </p:cNvSpPr>
          <p:nvPr>
            <p:ph idx="1"/>
          </p:nvPr>
        </p:nvSpPr>
        <p:spPr>
          <a:xfrm>
            <a:off x="228600" y="1143000"/>
            <a:ext cx="8686800" cy="5146669"/>
          </a:xfrm>
        </p:spPr>
        <p:txBody>
          <a:bodyPr/>
          <a:lstStyle/>
          <a:p>
            <a:r>
              <a:rPr lang="en-US" b="1" dirty="0" smtClean="0"/>
              <a:t>Element attributes</a:t>
            </a:r>
            <a:r>
              <a:rPr lang="en-US" dirty="0" smtClean="0"/>
              <a:t> provide additional information to the browser about the purpose of the element</a:t>
            </a:r>
            <a:endParaRPr lang="en-US" b="1" dirty="0" smtClean="0"/>
          </a:p>
          <a:p>
            <a:r>
              <a:rPr lang="en-US" dirty="0" smtClean="0"/>
              <a:t>The general syntax of an </a:t>
            </a:r>
            <a:r>
              <a:rPr lang="en-US" dirty="0"/>
              <a:t>element </a:t>
            </a:r>
            <a:r>
              <a:rPr lang="en-US" dirty="0" smtClean="0"/>
              <a:t>attribute is</a:t>
            </a:r>
            <a:endParaRPr lang="en-US" dirty="0"/>
          </a:p>
          <a:p>
            <a:pPr marL="0" indent="0">
              <a:buNone/>
            </a:pPr>
            <a:r>
              <a:rPr lang="en-US" dirty="0" smtClean="0"/>
              <a:t>	</a:t>
            </a:r>
            <a:r>
              <a:rPr lang="en-US" b="1" dirty="0" smtClean="0">
                <a:latin typeface="Courier New" pitchFamily="49" charset="0"/>
                <a:cs typeface="Courier New" pitchFamily="49" charset="0"/>
              </a:rPr>
              <a:t>&lt;</a:t>
            </a:r>
            <a:r>
              <a:rPr lang="en-US" b="1" dirty="0">
                <a:latin typeface="Courier New" pitchFamily="49" charset="0"/>
                <a:cs typeface="Courier New" pitchFamily="49" charset="0"/>
              </a:rPr>
              <a:t>element </a:t>
            </a:r>
            <a:r>
              <a:rPr lang="en-US" b="1" dirty="0" smtClean="0">
                <a:latin typeface="Courier New" pitchFamily="49" charset="0"/>
                <a:cs typeface="Courier New" pitchFamily="49" charset="0"/>
              </a:rPr>
              <a:t>attr1</a:t>
            </a:r>
            <a:r>
              <a:rPr lang="en-US" b="1" dirty="0">
                <a:latin typeface="Courier New" pitchFamily="49" charset="0"/>
                <a:cs typeface="Courier New" pitchFamily="49" charset="0"/>
              </a:rPr>
              <a:t>=”</a:t>
            </a:r>
            <a:r>
              <a:rPr lang="en-US" b="1" dirty="0" smtClean="0">
                <a:latin typeface="Courier New" pitchFamily="49" charset="0"/>
                <a:cs typeface="Courier New" pitchFamily="49" charset="0"/>
              </a:rPr>
              <a:t>value1” 	attr2</a:t>
            </a:r>
            <a:r>
              <a:rPr lang="en-US" b="1" dirty="0">
                <a:latin typeface="Courier New" pitchFamily="49" charset="0"/>
                <a:cs typeface="Courier New" pitchFamily="49" charset="0"/>
              </a:rPr>
              <a:t>=”value2</a:t>
            </a:r>
            <a:r>
              <a:rPr lang="en-US" b="1" dirty="0" smtClean="0">
                <a:latin typeface="Courier New" pitchFamily="49" charset="0"/>
                <a:cs typeface="Courier New" pitchFamily="49" charset="0"/>
              </a:rPr>
              <a:t>” ...&gt; 	content</a:t>
            </a:r>
            <a:r>
              <a:rPr lang="en-US" b="1" dirty="0">
                <a:latin typeface="Courier New" pitchFamily="49" charset="0"/>
                <a:cs typeface="Courier New" pitchFamily="49" charset="0"/>
              </a:rPr>
              <a:t>&lt;/element&gt;</a:t>
            </a:r>
          </a:p>
          <a:p>
            <a:pPr marL="0" indent="0">
              <a:buNone/>
            </a:pPr>
            <a:r>
              <a:rPr lang="en-US" dirty="0"/>
              <a:t>where </a:t>
            </a:r>
            <a:r>
              <a:rPr lang="en-US" b="1" i="1" dirty="0" smtClean="0"/>
              <a:t>attr1</a:t>
            </a:r>
            <a:r>
              <a:rPr lang="en-US" dirty="0"/>
              <a:t>, </a:t>
            </a:r>
            <a:r>
              <a:rPr lang="en-US" b="1" i="1" dirty="0" smtClean="0"/>
              <a:t>attr2</a:t>
            </a:r>
            <a:r>
              <a:rPr lang="en-US" dirty="0"/>
              <a:t>, etc. are the names </a:t>
            </a:r>
            <a:r>
              <a:rPr lang="en-US" dirty="0" smtClean="0"/>
              <a:t>of attributes </a:t>
            </a:r>
            <a:r>
              <a:rPr lang="en-US" dirty="0"/>
              <a:t>associated </a:t>
            </a:r>
            <a:r>
              <a:rPr lang="en-US" dirty="0" smtClean="0"/>
              <a:t>with the </a:t>
            </a:r>
            <a:r>
              <a:rPr lang="en-US" b="1" i="1" dirty="0" smtClean="0"/>
              <a:t>element</a:t>
            </a:r>
            <a:r>
              <a:rPr lang="en-US" dirty="0" smtClean="0"/>
              <a:t> </a:t>
            </a:r>
            <a:r>
              <a:rPr lang="en-US" dirty="0"/>
              <a:t>and </a:t>
            </a:r>
            <a:r>
              <a:rPr lang="en-US" b="1" i="1" dirty="0"/>
              <a:t>value1</a:t>
            </a:r>
            <a:r>
              <a:rPr lang="en-US" dirty="0"/>
              <a:t>, </a:t>
            </a:r>
            <a:r>
              <a:rPr lang="en-US" b="1" i="1" dirty="0"/>
              <a:t>value2</a:t>
            </a:r>
            <a:r>
              <a:rPr lang="en-US" dirty="0"/>
              <a:t>, etc</a:t>
            </a:r>
            <a:r>
              <a:rPr lang="en-US" dirty="0" smtClean="0"/>
              <a:t>., </a:t>
            </a:r>
            <a:r>
              <a:rPr lang="en-US" dirty="0"/>
              <a:t>are the attribute </a:t>
            </a:r>
            <a:r>
              <a:rPr lang="en-US" dirty="0" smtClean="0"/>
              <a:t>values</a:t>
            </a:r>
            <a:endParaRPr lang="en-US" dirty="0"/>
          </a:p>
        </p:txBody>
      </p:sp>
      <p:sp>
        <p:nvSpPr>
          <p:cNvPr id="2" name="Footer Placeholder 1"/>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24</a:t>
            </a:fld>
            <a:endParaRPr lang="en-US"/>
          </a:p>
        </p:txBody>
      </p:sp>
    </p:spTree>
    <p:extLst>
      <p:ext uri="{BB962C8B-B14F-4D97-AF65-F5344CB8AC3E}">
        <p14:creationId xmlns:p14="http://schemas.microsoft.com/office/powerpoint/2010/main" val="27713879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p:cNvSpPr>
            <a:spLocks noGrp="1" noChangeArrowheads="1"/>
          </p:cNvSpPr>
          <p:nvPr>
            <p:ph type="title"/>
          </p:nvPr>
        </p:nvSpPr>
        <p:spPr/>
        <p:txBody>
          <a:bodyPr/>
          <a:lstStyle/>
          <a:p>
            <a:pPr eaLnBrk="1" hangingPunct="1"/>
            <a:r>
              <a:rPr lang="en-US" dirty="0" smtClean="0"/>
              <a:t>Handling White Space</a:t>
            </a:r>
          </a:p>
        </p:txBody>
      </p:sp>
      <p:sp>
        <p:nvSpPr>
          <p:cNvPr id="67586" name="Rectangle 3"/>
          <p:cNvSpPr>
            <a:spLocks noGrp="1" noChangeArrowheads="1"/>
          </p:cNvSpPr>
          <p:nvPr>
            <p:ph idx="1"/>
          </p:nvPr>
        </p:nvSpPr>
        <p:spPr/>
        <p:txBody>
          <a:bodyPr/>
          <a:lstStyle/>
          <a:p>
            <a:pPr eaLnBrk="1" hangingPunct="1"/>
            <a:r>
              <a:rPr lang="en-US" dirty="0" smtClean="0"/>
              <a:t>HTML file documents are composed of text characters and </a:t>
            </a:r>
            <a:r>
              <a:rPr lang="en-US" b="1" dirty="0" smtClean="0"/>
              <a:t>white space</a:t>
            </a:r>
            <a:endParaRPr lang="en-US" dirty="0" smtClean="0"/>
          </a:p>
          <a:p>
            <a:pPr eaLnBrk="1" hangingPunct="1"/>
            <a:r>
              <a:rPr lang="en-US" dirty="0" smtClean="0"/>
              <a:t>A </a:t>
            </a:r>
            <a:r>
              <a:rPr lang="en-US" b="1" dirty="0" smtClean="0"/>
              <a:t>white-space character</a:t>
            </a:r>
            <a:r>
              <a:rPr lang="en-US" dirty="0" smtClean="0"/>
              <a:t> is any empty or blank character such as a space, tabs, or a line break</a:t>
            </a:r>
          </a:p>
          <a:p>
            <a:pPr eaLnBrk="1" hangingPunct="1"/>
            <a:r>
              <a:rPr lang="en-US" dirty="0" smtClean="0"/>
              <a:t>You can use </a:t>
            </a:r>
            <a:r>
              <a:rPr lang="en-US" b="1" dirty="0" smtClean="0"/>
              <a:t>white</a:t>
            </a:r>
            <a:r>
              <a:rPr lang="en-US" dirty="0" smtClean="0"/>
              <a:t> </a:t>
            </a:r>
            <a:r>
              <a:rPr lang="en-US" b="1" dirty="0" smtClean="0"/>
              <a:t>space</a:t>
            </a:r>
            <a:r>
              <a:rPr lang="en-US" dirty="0" smtClean="0"/>
              <a:t> to make your file easier to read by separating one code block from another</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629C5B0E-910D-4FEF-B7F3-428E26B4C704}" type="slidenum">
              <a:rPr lang="en-US"/>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864" y="152400"/>
            <a:ext cx="8305800" cy="944563"/>
          </a:xfrm>
        </p:spPr>
        <p:txBody>
          <a:bodyPr/>
          <a:lstStyle/>
          <a:p>
            <a:r>
              <a:rPr lang="en-IN" dirty="0" smtClean="0"/>
              <a:t>Viewing HTML File in a Browser</a:t>
            </a:r>
            <a:endParaRPr lang="en-IN" dirty="0"/>
          </a:p>
        </p:txBody>
      </p:sp>
      <p:pic>
        <p:nvPicPr>
          <p:cNvPr id="6" name="Content Placeholder 5" descr="Figure 1-4 illustrates the Curbside Thai starting page as rendered by a mobile and tablet device.&#10;The first point below the heading “To open the ct_start.html file in a web browser” states how to open a web browser.&#10;The second point states what to do after the browser loads its home page.&#10;The third point states how to set the resolution of the browser window for a mobile device.&#10;The fourth point states how to set the resolution of the browser window for a tablet device." title="Viewing HTML file in a browse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8051" y="1219200"/>
            <a:ext cx="4679996" cy="5181600"/>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26</a:t>
            </a:fld>
            <a:endParaRPr lang="en-US"/>
          </a:p>
        </p:txBody>
      </p:sp>
    </p:spTree>
    <p:extLst>
      <p:ext uri="{BB962C8B-B14F-4D97-AF65-F5344CB8AC3E}">
        <p14:creationId xmlns:p14="http://schemas.microsoft.com/office/powerpoint/2010/main" val="4034264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457200" y="76200"/>
            <a:ext cx="8305800" cy="944563"/>
          </a:xfrm>
        </p:spPr>
        <p:txBody>
          <a:bodyPr/>
          <a:lstStyle/>
          <a:p>
            <a:r>
              <a:rPr lang="en-IN" dirty="0"/>
              <a:t>Viewing HTML File in a Browser (continued)</a:t>
            </a:r>
            <a:endParaRPr lang="en-US" dirty="0" smtClean="0"/>
          </a:p>
        </p:txBody>
      </p:sp>
      <p:sp>
        <p:nvSpPr>
          <p:cNvPr id="47106" name="Rectangle 3"/>
          <p:cNvSpPr>
            <a:spLocks noGrp="1" noChangeArrowheads="1"/>
          </p:cNvSpPr>
          <p:nvPr>
            <p:ph idx="1"/>
          </p:nvPr>
        </p:nvSpPr>
        <p:spPr/>
        <p:txBody>
          <a:bodyPr/>
          <a:lstStyle/>
          <a:p>
            <a:r>
              <a:rPr lang="en-US" dirty="0"/>
              <a:t>HTML </a:t>
            </a:r>
            <a:r>
              <a:rPr lang="en-US" dirty="0" smtClean="0"/>
              <a:t>describes a document’s content and structure, but not its appearance</a:t>
            </a:r>
          </a:p>
          <a:p>
            <a:r>
              <a:rPr lang="en-US" dirty="0" smtClean="0"/>
              <a:t>The actual appearance </a:t>
            </a:r>
            <a:r>
              <a:rPr lang="en-US" dirty="0"/>
              <a:t>of </a:t>
            </a:r>
            <a:r>
              <a:rPr lang="en-US" dirty="0" smtClean="0"/>
              <a:t>the document </a:t>
            </a:r>
            <a:r>
              <a:rPr lang="en-US" dirty="0"/>
              <a:t>is </a:t>
            </a:r>
            <a:r>
              <a:rPr lang="en-US" dirty="0" smtClean="0"/>
              <a:t>determined by </a:t>
            </a:r>
            <a:r>
              <a:rPr lang="en-US" b="1" dirty="0" smtClean="0"/>
              <a:t>style sheets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2C0E57F2-CFD1-4AE6-8593-E4D56664A8ED}" type="slidenum">
              <a:rPr lang="en-US"/>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IN" dirty="0" smtClean="0"/>
              <a:t>Creating the Document Head</a:t>
            </a:r>
            <a:endParaRPr lang="en-IN" dirty="0"/>
          </a:p>
        </p:txBody>
      </p:sp>
      <p:sp>
        <p:nvSpPr>
          <p:cNvPr id="3" name="Content Placeholder 2"/>
          <p:cNvSpPr>
            <a:spLocks noGrp="1"/>
          </p:cNvSpPr>
          <p:nvPr>
            <p:ph idx="1"/>
          </p:nvPr>
        </p:nvSpPr>
        <p:spPr/>
        <p:txBody>
          <a:bodyPr/>
          <a:lstStyle/>
          <a:p>
            <a:r>
              <a:rPr lang="en-IN" dirty="0" smtClean="0"/>
              <a:t>The document head contains </a:t>
            </a:r>
            <a:r>
              <a:rPr lang="en-IN" b="1" dirty="0" smtClean="0"/>
              <a:t>metadata</a:t>
            </a:r>
            <a:endParaRPr lang="en-IN" dirty="0" smtClean="0"/>
          </a:p>
          <a:p>
            <a:r>
              <a:rPr lang="en-IN" b="1" dirty="0" smtClean="0"/>
              <a:t>Metadata</a:t>
            </a:r>
            <a:r>
              <a:rPr lang="en-IN" dirty="0" smtClean="0"/>
              <a:t> is the content that describes or provides information about how the document should be processed by the browser</a:t>
            </a: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28</a:t>
            </a:fld>
            <a:endParaRPr lang="en-US"/>
          </a:p>
        </p:txBody>
      </p:sp>
    </p:spTree>
    <p:extLst>
      <p:ext uri="{BB962C8B-B14F-4D97-AF65-F5344CB8AC3E}">
        <p14:creationId xmlns:p14="http://schemas.microsoft.com/office/powerpoint/2010/main" val="10666700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7"/>
            <a:ext cx="8305800" cy="944563"/>
          </a:xfrm>
        </p:spPr>
        <p:txBody>
          <a:bodyPr/>
          <a:lstStyle/>
          <a:p>
            <a:r>
              <a:rPr lang="en-IN" dirty="0"/>
              <a:t>Creating the Document Head (continued)</a:t>
            </a:r>
          </a:p>
        </p:txBody>
      </p:sp>
      <p:pic>
        <p:nvPicPr>
          <p:cNvPr id="6" name="Content Placeholder 5" descr="This table provides data on HTML metadata elements. It has 2 columns and 8 rows. The header of column 1 reads “element” and the header of column 2 reads “description”.&#10;In row 2, column 1 reads “head” and column 2 reads “contains a collection of metadata elements that describe the document or provide instructions to the browser”.&#10;In row 3, column 1 reads “base” and column 2 reads “specifies the document’s location for use with resolving relative hypertext links”.&#10;In row 4, column 1 reads “link” and column 2 reads “specifies an external resource that the document is connected to”.&#10;In row 5, column 1 reads “meta” and column 2 reads “provides a generic list of metadata values such as search keywords, viewport properties, and the file’s character encoding”.&#10;In row 6, column 1 reads “script” and column 2 reads “provides programming code for programs to be run within the document”.&#10;In row 7, column 1 reads “style” and column 2 reads “defines the display used to render the document content”.&#10;In row 8, column 1 reads “title” and column 2 reads “stores the document’s title or name, usually displayed in the browser title bar or on a browser tab”." title="Creating the Document Head"/>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2034527"/>
            <a:ext cx="8305800" cy="3276308"/>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29</a:t>
            </a:fld>
            <a:endParaRPr lang="en-US"/>
          </a:p>
        </p:txBody>
      </p:sp>
    </p:spTree>
    <p:extLst>
      <p:ext uri="{BB962C8B-B14F-4D97-AF65-F5344CB8AC3E}">
        <p14:creationId xmlns:p14="http://schemas.microsoft.com/office/powerpoint/2010/main" val="2037730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a:xfrm>
            <a:off x="457200" y="303848"/>
            <a:ext cx="8305800" cy="944563"/>
          </a:xfrm>
        </p:spPr>
        <p:txBody>
          <a:bodyPr/>
          <a:lstStyle/>
          <a:p>
            <a:pPr eaLnBrk="1" hangingPunct="1"/>
            <a:r>
              <a:rPr lang="en-US" dirty="0" smtClean="0"/>
              <a:t>Objectives (continued 1)</a:t>
            </a:r>
          </a:p>
        </p:txBody>
      </p:sp>
      <p:sp>
        <p:nvSpPr>
          <p:cNvPr id="28674" name="Rectangle 3"/>
          <p:cNvSpPr>
            <a:spLocks noGrp="1" noChangeArrowheads="1"/>
          </p:cNvSpPr>
          <p:nvPr>
            <p:ph idx="1"/>
          </p:nvPr>
        </p:nvSpPr>
        <p:spPr/>
        <p:txBody>
          <a:bodyPr/>
          <a:lstStyle/>
          <a:p>
            <a:r>
              <a:rPr lang="en-US" dirty="0"/>
              <a:t>Mark page </a:t>
            </a:r>
            <a:r>
              <a:rPr lang="en-US" dirty="0" smtClean="0"/>
              <a:t>structures with sectioning elements</a:t>
            </a:r>
            <a:endParaRPr lang="en-US" dirty="0"/>
          </a:p>
          <a:p>
            <a:r>
              <a:rPr lang="en-US" dirty="0" smtClean="0"/>
              <a:t>Organize page content with grouping elements</a:t>
            </a:r>
            <a:endParaRPr lang="en-US" dirty="0"/>
          </a:p>
          <a:p>
            <a:r>
              <a:rPr lang="en-US" dirty="0" smtClean="0"/>
              <a:t>Mark content with text-level elements</a:t>
            </a:r>
            <a:endParaRPr lang="en-US" dirty="0"/>
          </a:p>
          <a:p>
            <a:r>
              <a:rPr lang="en-US" dirty="0" smtClean="0"/>
              <a:t>Insert inline images</a:t>
            </a:r>
            <a:endParaRPr lang="en-US" dirty="0"/>
          </a:p>
          <a:p>
            <a:r>
              <a:rPr lang="en-US" dirty="0" smtClean="0"/>
              <a:t>Insert symbols based on character codes</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0409CDF1-C2B6-4988-8428-22D9775637BC}" type="slidenum">
              <a:rPr lang="en-US"/>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US" dirty="0" smtClean="0"/>
              <a:t>Setting the Page Title</a:t>
            </a:r>
            <a:endParaRPr lang="en-US"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30</a:t>
            </a:fld>
            <a:endParaRPr lang="en-US"/>
          </a:p>
        </p:txBody>
      </p:sp>
      <p:pic>
        <p:nvPicPr>
          <p:cNvPr id="9" name="Content Placeholder 8" descr="Figure 1-7 highlights the code for entering the document title.&#10;The first point under the label “to insert the document title” states where to insert the title element.&#10;The second point states that you to save the changes made." title="Setting the Page Titl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550088"/>
            <a:ext cx="8305800" cy="4245186"/>
          </a:xfrm>
        </p:spPr>
      </p:pic>
    </p:spTree>
    <p:extLst>
      <p:ext uri="{BB962C8B-B14F-4D97-AF65-F5344CB8AC3E}">
        <p14:creationId xmlns:p14="http://schemas.microsoft.com/office/powerpoint/2010/main" val="293808459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944563"/>
          </a:xfrm>
        </p:spPr>
        <p:txBody>
          <a:bodyPr/>
          <a:lstStyle/>
          <a:p>
            <a:r>
              <a:rPr lang="en-IN" dirty="0" smtClean="0"/>
              <a:t>Adding Metadata to the Document</a:t>
            </a:r>
            <a:endParaRPr lang="en-IN" dirty="0"/>
          </a:p>
        </p:txBody>
      </p:sp>
      <p:sp>
        <p:nvSpPr>
          <p:cNvPr id="3" name="Content Placeholder 2"/>
          <p:cNvSpPr>
            <a:spLocks noGrp="1"/>
          </p:cNvSpPr>
          <p:nvPr>
            <p:ph idx="1"/>
          </p:nvPr>
        </p:nvSpPr>
        <p:spPr/>
        <p:txBody>
          <a:bodyPr/>
          <a:lstStyle/>
          <a:p>
            <a:r>
              <a:rPr lang="en-IN" b="1" dirty="0" smtClean="0"/>
              <a:t>Meta</a:t>
            </a:r>
            <a:r>
              <a:rPr lang="en-IN" dirty="0" smtClean="0"/>
              <a:t> element is used for general lists of metadata values.</a:t>
            </a:r>
          </a:p>
          <a:p>
            <a:pPr marL="457200" lvl="1" indent="0">
              <a:buNone/>
            </a:pPr>
            <a:r>
              <a:rPr lang="en-IN" dirty="0" smtClean="0"/>
              <a:t>The </a:t>
            </a:r>
            <a:r>
              <a:rPr lang="en-IN" b="1" dirty="0" smtClean="0"/>
              <a:t>meta </a:t>
            </a:r>
            <a:r>
              <a:rPr lang="en-IN" dirty="0" smtClean="0"/>
              <a:t>element structure is</a:t>
            </a:r>
          </a:p>
          <a:p>
            <a:pPr marL="457200" lvl="1" indent="0">
              <a:buNone/>
            </a:pPr>
            <a:r>
              <a:rPr lang="en-IN" b="1" dirty="0" smtClean="0"/>
              <a:t>&lt;meta attributes /&gt;</a:t>
            </a:r>
          </a:p>
          <a:p>
            <a:pPr marL="514350" indent="-457200">
              <a:buFont typeface="Arial" panose="020B0604020202020204" pitchFamily="34" charset="0"/>
              <a:buChar char="•"/>
            </a:pPr>
            <a:r>
              <a:rPr lang="en-IN" b="1" dirty="0" smtClean="0"/>
              <a:t>Character encoding</a:t>
            </a:r>
            <a:r>
              <a:rPr lang="en-IN" dirty="0" smtClean="0"/>
              <a:t> is the process by which a computer converts text into a sequence of bytes and vice versa when it stores the text and when the text is read.</a:t>
            </a:r>
            <a:endParaRPr lang="en-IN" b="1"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31</a:t>
            </a:fld>
            <a:endParaRPr lang="en-US"/>
          </a:p>
        </p:txBody>
      </p:sp>
    </p:spTree>
    <p:extLst>
      <p:ext uri="{BB962C8B-B14F-4D97-AF65-F5344CB8AC3E}">
        <p14:creationId xmlns:p14="http://schemas.microsoft.com/office/powerpoint/2010/main" val="809093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a:t>Adding Metadata to the Document (continued)</a:t>
            </a:r>
          </a:p>
        </p:txBody>
      </p:sp>
      <p:pic>
        <p:nvPicPr>
          <p:cNvPr id="6" name="Content Placeholder 5" descr="Figure 1-9 highlights the newly added meta elements used in the document head.&#10;The second line reads “&lt;meta charset=”utf-8” /&gt;”. A rectangular box labeled “character encoding used in the document” is positioned above the second line. An arrow originating from the rectangular box points to “utf-8” in the second line in the document.&#10;The third line reads “&lt;meta name=”keywords” content=”Thai, restaurant, Charlotte, food” /&gt;”. A rectangular box labeled “keywords used for search engines” is positioned to the right of the first box. An arrow originating from the second rectangular box points to the third line in the document." title="Adding metadata to a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844932"/>
            <a:ext cx="8305800" cy="3655499"/>
          </a:xfrm>
        </p:spPr>
      </p:pic>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32</a:t>
            </a:fld>
            <a:endParaRPr lang="en-US"/>
          </a:p>
        </p:txBody>
      </p:sp>
    </p:spTree>
    <p:extLst>
      <p:ext uri="{BB962C8B-B14F-4D97-AF65-F5344CB8AC3E}">
        <p14:creationId xmlns:p14="http://schemas.microsoft.com/office/powerpoint/2010/main" val="2201451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ChangeArrowheads="1"/>
          </p:cNvSpPr>
          <p:nvPr>
            <p:ph type="title"/>
          </p:nvPr>
        </p:nvSpPr>
        <p:spPr>
          <a:xfrm>
            <a:off x="457200" y="76818"/>
            <a:ext cx="8305800" cy="944563"/>
          </a:xfrm>
        </p:spPr>
        <p:txBody>
          <a:bodyPr/>
          <a:lstStyle/>
          <a:p>
            <a:r>
              <a:rPr lang="en-US" dirty="0"/>
              <a:t>Adding Comments to </a:t>
            </a:r>
            <a:r>
              <a:rPr lang="en-US" dirty="0" smtClean="0"/>
              <a:t>Your </a:t>
            </a:r>
            <a:r>
              <a:rPr lang="en-US" dirty="0"/>
              <a:t>Document</a:t>
            </a:r>
            <a:endParaRPr lang="en-US" dirty="0" smtClean="0"/>
          </a:p>
        </p:txBody>
      </p:sp>
      <p:sp>
        <p:nvSpPr>
          <p:cNvPr id="59394" name="Rectangle 3"/>
          <p:cNvSpPr>
            <a:spLocks noGrp="1" noChangeArrowheads="1"/>
          </p:cNvSpPr>
          <p:nvPr>
            <p:ph idx="1"/>
          </p:nvPr>
        </p:nvSpPr>
        <p:spPr/>
        <p:txBody>
          <a:bodyPr/>
          <a:lstStyle/>
          <a:p>
            <a:pPr eaLnBrk="1" hangingPunct="1"/>
            <a:r>
              <a:rPr lang="en-US" dirty="0" smtClean="0"/>
              <a:t>A </a:t>
            </a:r>
            <a:r>
              <a:rPr lang="en-US" b="1" dirty="0" smtClean="0"/>
              <a:t>comment </a:t>
            </a:r>
            <a:r>
              <a:rPr lang="en-US" dirty="0" smtClean="0"/>
              <a:t>is descriptive text that is added to the HTML file but does not appear in the browser window</a:t>
            </a:r>
          </a:p>
          <a:p>
            <a:pPr algn="ctr" eaLnBrk="1" hangingPunct="1">
              <a:buFontTx/>
              <a:buNone/>
            </a:pPr>
            <a:r>
              <a:rPr lang="en-US" b="1" dirty="0" smtClean="0"/>
              <a:t>&lt;!-- comment --&gt;</a:t>
            </a:r>
            <a:endParaRPr lang="en-US" dirty="0" smtClean="0"/>
          </a:p>
          <a:p>
            <a:pPr eaLnBrk="1" hangingPunct="1"/>
            <a:r>
              <a:rPr lang="en-US" dirty="0" smtClean="0"/>
              <a:t>Comments can be spread across several lines</a:t>
            </a:r>
          </a:p>
          <a:p>
            <a:pPr eaLnBrk="1" hangingPunct="1"/>
            <a:r>
              <a:rPr lang="en-US" dirty="0" smtClean="0"/>
              <a:t>It is a good practice to always include a comment in the document head</a:t>
            </a:r>
          </a:p>
        </p:txBody>
      </p:sp>
      <p:sp>
        <p:nvSpPr>
          <p:cNvPr id="7" name="Footer Placeholder 6"/>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8" name="Slide Number Placeholder 7"/>
          <p:cNvSpPr>
            <a:spLocks noGrp="1"/>
          </p:cNvSpPr>
          <p:nvPr>
            <p:ph type="sldNum" sz="quarter" idx="11"/>
          </p:nvPr>
        </p:nvSpPr>
        <p:spPr/>
        <p:txBody>
          <a:bodyPr/>
          <a:lstStyle/>
          <a:p>
            <a:pPr>
              <a:defRPr/>
            </a:pPr>
            <a:fld id="{9F588E0E-634D-4A59-B40F-D46306BAA267}" type="slidenum">
              <a:rPr lang="en-US"/>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457200" y="79155"/>
            <a:ext cx="8305800" cy="944563"/>
          </a:xfrm>
        </p:spPr>
        <p:txBody>
          <a:bodyPr/>
          <a:lstStyle/>
          <a:p>
            <a:r>
              <a:rPr lang="en-US" dirty="0" smtClean="0"/>
              <a:t>Adding Comments to your Document </a:t>
            </a:r>
            <a:r>
              <a:rPr lang="en-IN" dirty="0"/>
              <a:t>(continued)</a:t>
            </a:r>
            <a:endParaRPr lang="en-US"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3E3DBFE7-A1A3-47AF-B75D-3F98919E96D0}" type="slidenum">
              <a:rPr lang="en-US"/>
              <a:pPr>
                <a:defRPr/>
              </a:pPr>
              <a:t>34</a:t>
            </a:fld>
            <a:endParaRPr lang="en-US"/>
          </a:p>
        </p:txBody>
      </p:sp>
      <p:pic>
        <p:nvPicPr>
          <p:cNvPr id="3" name="Content Placeholder 2" descr="This figure explains how to add a comment in the document.&#10;The first line reads “&lt;head&gt;”.&#10;The second line reads “&lt; !- -”. The lines following the second line till the ninth line consist of general information about a site, author, and date. The tenth line reads “- - &gt;”. A rectangular box labeled “comment added to the document” is positioned to the left of the document. An arrow originating from the rectangular box points from the second line to the tenth line in the document." title="Adding Comments to your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7200" y="1724729"/>
            <a:ext cx="8305800" cy="3895904"/>
          </a:xfr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096"/>
            <a:ext cx="8305800" cy="944563"/>
          </a:xfrm>
        </p:spPr>
        <p:txBody>
          <a:bodyPr/>
          <a:lstStyle/>
          <a:p>
            <a:r>
              <a:rPr lang="en-US" dirty="0" smtClean="0"/>
              <a:t>Writing the </a:t>
            </a:r>
            <a:r>
              <a:rPr lang="en-US" dirty="0"/>
              <a:t>Page Body</a:t>
            </a:r>
            <a:endParaRPr lang="en-IN" dirty="0"/>
          </a:p>
        </p:txBody>
      </p:sp>
      <p:sp>
        <p:nvSpPr>
          <p:cNvPr id="3" name="Content Placeholder 2"/>
          <p:cNvSpPr>
            <a:spLocks noGrp="1"/>
          </p:cNvSpPr>
          <p:nvPr>
            <p:ph sz="half" idx="1"/>
          </p:nvPr>
        </p:nvSpPr>
        <p:spPr>
          <a:xfrm>
            <a:off x="461962" y="1220783"/>
            <a:ext cx="8077200" cy="1436691"/>
          </a:xfrm>
        </p:spPr>
        <p:txBody>
          <a:bodyPr/>
          <a:lstStyle/>
          <a:p>
            <a:r>
              <a:rPr lang="en-IN" sz="3200" dirty="0" smtClean="0"/>
              <a:t>HTML marks the major topical areas of a page using </a:t>
            </a:r>
            <a:r>
              <a:rPr lang="en-IN" sz="3200" b="1" dirty="0" smtClean="0"/>
              <a:t>sectioning elements </a:t>
            </a:r>
            <a:r>
              <a:rPr lang="en-IN" sz="3200" dirty="0" smtClean="0"/>
              <a:t>also referred to as </a:t>
            </a:r>
            <a:r>
              <a:rPr lang="en-IN" sz="3200" b="1" dirty="0" smtClean="0"/>
              <a:t>semantic elements</a:t>
            </a:r>
            <a:r>
              <a:rPr lang="en-IN" sz="3200" dirty="0" smtClean="0"/>
              <a:t>.</a:t>
            </a:r>
            <a:endParaRPr lang="en-IN" sz="3200" dirty="0"/>
          </a:p>
        </p:txBody>
      </p:sp>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35</a:t>
            </a:fld>
            <a:endParaRPr lang="en-US"/>
          </a:p>
        </p:txBody>
      </p:sp>
      <p:pic>
        <p:nvPicPr>
          <p:cNvPr id="7" name="Content Placeholder 5" descr="This table provides data on HTML sectioning elements. It has 2 columns and 10 rows. The header of column 1 reads “element”, the header of column 2 reads “description”.&#10;In row 2, column 1 reads “address” and column 2 reads “marks contact information for an individual or group”.&#10;In row 3, column 1 reads “article” and column 2 reads “marks a self-contained composition in the document such as a newspaper story [HTML5]”.&#10;In row 4, column 1 reads “aside” and column 2 reads “marks content that is related to a main article [HTML5]”.&#10;In row 5, column 1 reads “body” and column 2 reads “contains the entire content of the document”.&#10;In row 6, column 1 reads “footer” and column 2 reads “contains closing content that concludes an article or section [HTML5]”.&#10;In row 7, column 1 reads “h1, h2, h3, h4, h5, h6” and column 2 reads “marks major headings with h1 representing the heading with the highest rank, h2 representing next highest-ranked heading, and so forth”.&#10;In row 8, column 1 reads “header” and column 2 reads “contains opening content that introduces an article or section [HTML5]”.&#10;In row 9, column 1 reads “nav” and column 2 reads “marks a list of hypertext or navigation links [HTML5]”.&#10;In row 10, column 1 reads “section” and column 2 reads “marks content that shares a common theme or purpose on the page [HTML5]”." title="HTML sectioning elements"/>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57200" y="2657475"/>
            <a:ext cx="8050654" cy="3505200"/>
          </a:xfrm>
        </p:spPr>
      </p:pic>
      <p:sp>
        <p:nvSpPr>
          <p:cNvPr id="8"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8465045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6672"/>
            <a:ext cx="8305800" cy="944563"/>
          </a:xfrm>
        </p:spPr>
        <p:txBody>
          <a:bodyPr/>
          <a:lstStyle/>
          <a:p>
            <a:r>
              <a:rPr lang="en-IN" dirty="0" smtClean="0"/>
              <a:t>Comparing Sections in HTML4 and HTML5</a:t>
            </a:r>
            <a:endParaRPr lang="en-IN" dirty="0"/>
          </a:p>
        </p:txBody>
      </p:sp>
      <p:pic>
        <p:nvPicPr>
          <p:cNvPr id="7" name="Content Placeholder 6" descr="This figure explains how the page layout marked up using sectioning elements in HTML5 would have been defined in HTML 4.01 using div elements.&#10;There are two layouts in the figure.&#10;The first layout explains sections in HTML 5.0. The layout consists of 5 sections.&#10;The first section reads “&lt;header&gt;&lt;/header&gt;”.&#10;The second section reads “&lt;nav&gt;&lt;/nav&gt;” and is positioned below the first section.&#10;The third section reads “&lt;section&gt;&lt;/section&gt;” and is positioned below the first section, next to the second section. It consists of a rectangular box that is labeled “&lt;article&gt;&lt;/article&gt;”. The rectangular box is positioned within the third section.&#10;The fourth section reads “&lt;aside&gt;&lt;/aside&gt;” and is positioned below the first section, next to the third section.&#10;The fifth section reads “&lt;footer&gt;&lt;/footer&gt;” and is positioned below the second, third, and fourth sections.&#10;The second layout explains section in HTML 4.01. The layout consists of 5 sections.&#10;The first section reads “&lt;div id=”header”&gt;&lt;/div&gt;”.&#10;The second section reads “&lt;div id=”nav”&gt;&lt;/div&gt;” and is positioned below the first section.&#10;The third section reads “&lt;div id=”section”&gt;&lt;/div&gt;” and is positioned below the first section, next to the second section. A rectangular box labeled “&lt;div id=”article”&gt;&lt;/div&gt;” is positioned within the third section.&#10;The fourth section reads “&lt;div id=”aside”&gt;&lt;/div&gt;” and is positioned below the first section, next to the third section.&#10;The fifth section reads “&lt;div id=”footer”&gt;&lt;/div&gt;” and is positioned below the second, third, and fourth sections." title="Sections in HTML 5.0 vs divisions in HTML 4.01"/>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1369535" y="1371600"/>
            <a:ext cx="6250465" cy="4938349"/>
          </a:xfrm>
        </p:spPr>
      </p:pic>
      <p:sp>
        <p:nvSpPr>
          <p:cNvPr id="6" name="Slide Number Placeholder 5"/>
          <p:cNvSpPr>
            <a:spLocks noGrp="1"/>
          </p:cNvSpPr>
          <p:nvPr>
            <p:ph type="sldNum" sz="quarter" idx="11"/>
          </p:nvPr>
        </p:nvSpPr>
        <p:spPr/>
        <p:txBody>
          <a:bodyPr/>
          <a:lstStyle/>
          <a:p>
            <a:pPr>
              <a:defRPr/>
            </a:pPr>
            <a:fld id="{E9069E21-BE48-430B-900D-611290B0DBE4}" type="slidenum">
              <a:rPr lang="en-US" smtClean="0"/>
              <a:pPr>
                <a:defRPr/>
              </a:pPr>
              <a:t>36</a:t>
            </a:fld>
            <a:endParaRPr lang="en-US"/>
          </a:p>
        </p:txBody>
      </p:sp>
      <p:sp>
        <p:nvSpPr>
          <p:cNvPr id="8"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17954506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Grouping Elements</a:t>
            </a:r>
            <a:endParaRPr lang="en-US" dirty="0"/>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37</a:t>
            </a:fld>
            <a:endParaRPr lang="en-US"/>
          </a:p>
        </p:txBody>
      </p:sp>
      <p:pic>
        <p:nvPicPr>
          <p:cNvPr id="6" name="Content Placeholder 5" descr="This table provides data on the grouping elements in HTML. It has 2 columns and 15 rows. The header of column 1 reads “element” and the header of column 2 reads “description”.&#10;In row 2, column 1 reads “blockquote” and column 2 reads ”contains content that is quoted from another source, often with a caption and often indented on the page”.&#10;In row 3, column 1 reads “div” and column 2 reads “contains a generic grouping of elements within the document”.&#10;In row 4, column 1 reads “dl” and column 2 reads “marks a description list containing one or more dt elements with each followed by one or more dd elements”.&#10;In row 5, column 1 reads “dt” and column 2 reads “contains a single term from a description list”.&#10;In row 6, column 1 reads “dd” and column 2 reads “contains the description or definition associated with a term from a description list”.&#10;In row 7, column 1 reads “figure” and column 2 reads “contains an illustration, photo, diagram, or similar object that is cross-referenced elsewhere in the document [HTML5]”.&#10;In row 8, column 1 reads “figcaption” and column 2 reads “contains the caption associated with a figure [HTML5]”.&#10;In row 9, column 1 reads “hr” and column 2 reads “marks a thematic break such as a scene change or a transition to a new topic (often displayed as a horizontal rule)”.&#10;In row 10, column 1 reads “main” and column 2 reads “marks the main content of the document or application; only one main element should be used in the document [HTML5]”.&#10;In row 11, column 1 reads “ol” and column 2 reads “contains an ordered list of items”.&#10;In row 12, column 1 reads “ul” and column 2 reads “contains an unordered list of items”.&#10;In row 13, column 1 reads “li” and column 2 reads “contains a single item from an ordered or unordered list”.&#10;In row 14, column 1 reads “p” and column 2 reads “contains the text of a paragraph”.&#10;In row 15, column 1 reads “pre” and column 2 reads “contains a block of preformatted text in which line breaks and extra spaces in the code are retained (often displayed in a monospace font)”." title="HTML grouping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14598" y="1219200"/>
            <a:ext cx="7191004" cy="4906963"/>
          </a:xfr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9567175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Text-Level Elements</a:t>
            </a:r>
            <a:endParaRPr lang="en-US" dirty="0"/>
          </a:p>
        </p:txBody>
      </p:sp>
      <p:sp>
        <p:nvSpPr>
          <p:cNvPr id="5" name="Slide Number Placeholder 4"/>
          <p:cNvSpPr>
            <a:spLocks noGrp="1"/>
          </p:cNvSpPr>
          <p:nvPr>
            <p:ph type="sldNum" sz="quarter" idx="11"/>
          </p:nvPr>
        </p:nvSpPr>
        <p:spPr/>
        <p:txBody>
          <a:bodyPr/>
          <a:lstStyle/>
          <a:p>
            <a:pPr>
              <a:defRPr/>
            </a:pPr>
            <a:fld id="{C1F9B00A-A0C0-475B-B1F7-2B49C19F185E}" type="slidenum">
              <a:rPr lang="en-US" smtClean="0"/>
              <a:pPr>
                <a:defRPr/>
              </a:pPr>
              <a:t>38</a:t>
            </a:fld>
            <a:endParaRPr lang="en-US"/>
          </a:p>
        </p:txBody>
      </p:sp>
      <p:pic>
        <p:nvPicPr>
          <p:cNvPr id="6" name="Content Placeholder 5" descr="This table provides data on the text-level elements in HTML. It has 2 columns and 25 rows. The header of column 1 reads element and the header of column 2 reads description.&#10;In row 2, column 1 reads “a” and column 2 reads “marks content that acts as a hypertext link.&#10;In row 3, column 1 reads “abbr” and column 2 reads “marks an abbreviation or acronym”.&#10;In row 4, column 1 reads ”b” and column 2 reads “indicates a span of text to which attention should be drawn (text usually appears in bold)”.&#10;In row 5, column 1 reads ”br” and column 2 reads “represents a line break within the grouping element”.&#10;In row 6, column 1 reads “cite” and column 2 reads “marks a citation to a title or author of a creative work (text usually appears in italics)”.&#10;In row 7, column 1 reads “code” and column 2 reads “marks content that represents computer code (text usually appears in a monospace font)”.&#10;In row 8, column 1 reads “data” and column 2 reads “associates a data value with the marked text with the value attribute providing the value [HTML5]”.&#10;In row 9, column 1 reads “dfn” and column 2 reads “marks a defined term for which a definition is given elsewhere in the document”.&#10;In row 10, column 1 reads “em” and column 2 reads “indicates content that is emphasized or stressed (text usually appears in italics)”.&#10;In row 11, column 1 reads “i” and column 2 reads “indicates a span of text that expresses an alternate voice or mood (text usually appears in italics)”.&#10;In row 12, column 1 reads “kbd” and column 2 reads” marks text that represents user inout, typically from a computer keyboard or a voice command”.&#10;In row 13, column 1 reads “marks” and column 2 reads “contains a row of text that is marked or highlighted for reference purposes [HTML5]”.&#10;In row 14, column 1 reads “q” and column 2 reads “marks content that is quoted from another source”.&#10;In row 15, column 1 reads “s” and column 2 reads “marks content that is no longer accurate or relevant (text is usually struck through)”.&#10;In row 16, column 1 reads “samp” and column 2 reads “marks text that represents the sample output from a computer program or application”.&#10;In row 17, column 1 reads “small” and column 2 reads “marks side comments (text usually in small print)”.&#10;In row 18, column 1 reads “span” and column 2 reads “contains a generic run of text within the document”.&#10;In row 19, column 1 reads “strong” and column 2 reads “indicates content of strong importance or seriousness (text usually appears in bold)”.&#10;In row 20, column 1 reads “sub” and column 2 reads “marks text that should be treated as a text subscript”.&#10;In row 21, column 1 reads “sup” and column 2 reads “marks text that should be treated as a text superscript”.&#10;In row 22, column 1 reads “time” and column 2 reads “marks a time value or text string”.&#10;In row 23, column 1 reads “u” and column 2 reads “indicates text that appears stylistically different from normal text (text usually appears underlined)”.&#10;In row 24, column 1 reads “var” and column 2 reads “marks text that is treated as a variable in a mathematical expression or computer program”.&#10;In row 25, column 1 reads “wbr” and column 2 reads “represents where a line break should occur, if needed for a long text string [HTML5]”." title="HTML text-level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1941" y="1219200"/>
            <a:ext cx="5196317" cy="4906963"/>
          </a:xfr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125859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52384"/>
            <a:ext cx="8305800" cy="944563"/>
          </a:xfrm>
        </p:spPr>
        <p:txBody>
          <a:bodyPr/>
          <a:lstStyle/>
          <a:p>
            <a:r>
              <a:rPr lang="en-US" dirty="0" smtClean="0"/>
              <a:t>Linking an HTML Document to a Style Sheet</a:t>
            </a:r>
            <a:endParaRPr lang="en-US" dirty="0"/>
          </a:p>
        </p:txBody>
      </p:sp>
      <p:sp>
        <p:nvSpPr>
          <p:cNvPr id="5" name="Content Placeholder 4"/>
          <p:cNvSpPr>
            <a:spLocks noGrp="1"/>
          </p:cNvSpPr>
          <p:nvPr>
            <p:ph idx="1"/>
          </p:nvPr>
        </p:nvSpPr>
        <p:spPr>
          <a:xfrm>
            <a:off x="228600" y="1039016"/>
            <a:ext cx="8839200" cy="4906963"/>
          </a:xfrm>
        </p:spPr>
        <p:txBody>
          <a:bodyPr/>
          <a:lstStyle/>
          <a:p>
            <a:r>
              <a:rPr lang="en-US" dirty="0" smtClean="0"/>
              <a:t>A </a:t>
            </a:r>
            <a:r>
              <a:rPr lang="en-US" b="1" dirty="0" smtClean="0"/>
              <a:t>style sheet </a:t>
            </a:r>
            <a:r>
              <a:rPr lang="en-US" dirty="0" smtClean="0"/>
              <a:t>is a set of rules specifying how page elements are displayed; it is written </a:t>
            </a:r>
            <a:r>
              <a:rPr lang="en-US" dirty="0"/>
              <a:t>in the </a:t>
            </a:r>
            <a:r>
              <a:rPr lang="en-US" b="1" dirty="0"/>
              <a:t>Cascading Style Sheet (CSS) </a:t>
            </a:r>
            <a:r>
              <a:rPr lang="en-US" dirty="0" smtClean="0"/>
              <a:t>language</a:t>
            </a:r>
          </a:p>
          <a:p>
            <a:r>
              <a:rPr lang="en-US" dirty="0"/>
              <a:t>To </a:t>
            </a:r>
            <a:r>
              <a:rPr lang="en-US" dirty="0" smtClean="0"/>
              <a:t>link an HTML document to an external style sheet file, add the following element:</a:t>
            </a:r>
            <a:endParaRPr lang="en-US" dirty="0"/>
          </a:p>
          <a:p>
            <a:pPr marL="0" indent="0">
              <a:buNone/>
            </a:pPr>
            <a:r>
              <a:rPr lang="en-US" dirty="0" smtClean="0"/>
              <a:t>	&lt;</a:t>
            </a:r>
            <a:r>
              <a:rPr lang="en-US" dirty="0"/>
              <a:t>link </a:t>
            </a:r>
            <a:r>
              <a:rPr lang="en-US" dirty="0" err="1"/>
              <a:t>href</a:t>
            </a:r>
            <a:r>
              <a:rPr lang="en-US" dirty="0"/>
              <a:t>=”</a:t>
            </a:r>
            <a:r>
              <a:rPr lang="en-US" i="1" dirty="0"/>
              <a:t>file</a:t>
            </a:r>
            <a:r>
              <a:rPr lang="en-US" dirty="0" smtClean="0"/>
              <a:t>” </a:t>
            </a:r>
            <a:r>
              <a:rPr lang="en-US" dirty="0" err="1"/>
              <a:t>rel</a:t>
            </a:r>
            <a:r>
              <a:rPr lang="en-US" dirty="0"/>
              <a:t>=”stylesheet</a:t>
            </a:r>
            <a:r>
              <a:rPr lang="en-US" dirty="0" smtClean="0"/>
              <a:t>” /&gt;</a:t>
            </a:r>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39</a:t>
            </a:fld>
            <a:endParaRPr lang="en-US"/>
          </a:p>
        </p:txBody>
      </p:sp>
      <p:pic>
        <p:nvPicPr>
          <p:cNvPr id="8" name="Picture 7" descr="This figure explains how to link stylesheets to a document.&#10;The document highlights a set of lines within the “&lt;head&gt;&lt;/head&gt;”.&#10;The first line highlighted consists of an “href” attribute associating to “ct_base.css”. A rectangular box labeled “filename of the CSS style sheet” is positioned above the highlighted section. An arrow originating from the first rectangular box points to “ct_base.css”.&#10;The href attribute is followed by an “rel” attribute that associates to “stylesheet”. A rectangular box labeled “rel attribute indicates the type of link relationship” is positioned above the “rel” attribute. An arrow originating from the second rectangular box points to “stylesheet”." title="Linking to style sheets"/>
          <p:cNvPicPr>
            <a:picLocks noChangeAspect="1"/>
          </p:cNvPicPr>
          <p:nvPr/>
        </p:nvPicPr>
        <p:blipFill>
          <a:blip r:embed="rId3"/>
          <a:stretch>
            <a:fillRect/>
          </a:stretch>
        </p:blipFill>
        <p:spPr>
          <a:xfrm>
            <a:off x="457200" y="4426527"/>
            <a:ext cx="8030302" cy="1971502"/>
          </a:xfrm>
          <a:prstGeom prst="rect">
            <a:avLst/>
          </a:prstGeom>
        </p:spPr>
      </p:pic>
      <p:sp>
        <p:nvSpPr>
          <p:cNvPr id="7"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37979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848"/>
            <a:ext cx="8305800" cy="944563"/>
          </a:xfrm>
        </p:spPr>
        <p:txBody>
          <a:bodyPr/>
          <a:lstStyle/>
          <a:p>
            <a:r>
              <a:rPr lang="en-US" dirty="0" smtClean="0"/>
              <a:t>Objectives </a:t>
            </a:r>
            <a:r>
              <a:rPr lang="en-IN" dirty="0"/>
              <a:t>(</a:t>
            </a:r>
            <a:r>
              <a:rPr lang="en-IN" dirty="0" smtClean="0"/>
              <a:t>continued 2)</a:t>
            </a:r>
            <a:endParaRPr lang="en-IN" dirty="0"/>
          </a:p>
        </p:txBody>
      </p:sp>
      <p:sp>
        <p:nvSpPr>
          <p:cNvPr id="3" name="Content Placeholder 2"/>
          <p:cNvSpPr>
            <a:spLocks noGrp="1"/>
          </p:cNvSpPr>
          <p:nvPr>
            <p:ph idx="1"/>
          </p:nvPr>
        </p:nvSpPr>
        <p:spPr/>
        <p:txBody>
          <a:bodyPr/>
          <a:lstStyle/>
          <a:p>
            <a:r>
              <a:rPr lang="en-IN" dirty="0" smtClean="0"/>
              <a:t>Mark content using lists</a:t>
            </a:r>
          </a:p>
          <a:p>
            <a:r>
              <a:rPr lang="en-IN" dirty="0" smtClean="0"/>
              <a:t>Create a navigation list</a:t>
            </a:r>
          </a:p>
          <a:p>
            <a:r>
              <a:rPr lang="en-IN" dirty="0" smtClean="0"/>
              <a:t>Link to files within a website with hypertext links</a:t>
            </a:r>
          </a:p>
          <a:p>
            <a:r>
              <a:rPr lang="en-IN" dirty="0" smtClean="0"/>
              <a:t>Link to e-mail addresses and telephone numbers</a:t>
            </a: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30433324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457200" y="52384"/>
            <a:ext cx="8305800" cy="944563"/>
          </a:xfrm>
        </p:spPr>
        <p:txBody>
          <a:bodyPr/>
          <a:lstStyle/>
          <a:p>
            <a:pPr eaLnBrk="1" hangingPunct="1"/>
            <a:r>
              <a:rPr lang="en-US" dirty="0" smtClean="0"/>
              <a:t>Working with Character Sets </a:t>
            </a:r>
            <a:br>
              <a:rPr lang="en-US" dirty="0" smtClean="0"/>
            </a:br>
            <a:r>
              <a:rPr lang="en-US" dirty="0" smtClean="0"/>
              <a:t>and Special Characters</a:t>
            </a:r>
          </a:p>
        </p:txBody>
      </p:sp>
      <p:sp>
        <p:nvSpPr>
          <p:cNvPr id="87042" name="Content Placeholder 2"/>
          <p:cNvSpPr>
            <a:spLocks noGrp="1"/>
          </p:cNvSpPr>
          <p:nvPr>
            <p:ph idx="1"/>
          </p:nvPr>
        </p:nvSpPr>
        <p:spPr/>
        <p:txBody>
          <a:bodyPr/>
          <a:lstStyle/>
          <a:p>
            <a:r>
              <a:rPr lang="en-US" b="1" dirty="0"/>
              <a:t>C</a:t>
            </a:r>
            <a:r>
              <a:rPr lang="en-US" b="1" dirty="0" smtClean="0"/>
              <a:t>haracter set </a:t>
            </a:r>
            <a:r>
              <a:rPr lang="en-US" dirty="0" smtClean="0"/>
              <a:t>is a collection of characters and symbols rendered by the browser</a:t>
            </a:r>
          </a:p>
          <a:p>
            <a:r>
              <a:rPr lang="en-US" b="1" dirty="0" smtClean="0"/>
              <a:t>Character </a:t>
            </a:r>
            <a:r>
              <a:rPr lang="en-US" b="1" dirty="0"/>
              <a:t>encoding </a:t>
            </a:r>
            <a:r>
              <a:rPr lang="en-US" dirty="0"/>
              <a:t>associates each </a:t>
            </a:r>
            <a:r>
              <a:rPr lang="en-US" dirty="0" smtClean="0"/>
              <a:t>character from </a:t>
            </a:r>
            <a:r>
              <a:rPr lang="en-US" dirty="0"/>
              <a:t>a character set </a:t>
            </a:r>
            <a:r>
              <a:rPr lang="en-US" dirty="0" smtClean="0"/>
              <a:t>that can be stored and read by a computer program</a:t>
            </a:r>
            <a:endParaRPr lang="en-US" b="1" dirty="0" smtClean="0"/>
          </a:p>
          <a:p>
            <a:r>
              <a:rPr lang="en-US" b="1" dirty="0"/>
              <a:t>C</a:t>
            </a:r>
            <a:r>
              <a:rPr lang="en-US" b="1" dirty="0" smtClean="0"/>
              <a:t>haracter entity reference</a:t>
            </a:r>
            <a:r>
              <a:rPr lang="en-US" dirty="0"/>
              <a:t> </a:t>
            </a:r>
            <a:r>
              <a:rPr lang="en-US" dirty="0" smtClean="0"/>
              <a:t>is also used to insert a special symbol using the syntax</a:t>
            </a:r>
          </a:p>
          <a:p>
            <a:pPr marL="914400" lvl="2" indent="0">
              <a:buNone/>
            </a:pPr>
            <a:r>
              <a:rPr lang="en-US" b="1" dirty="0" smtClean="0"/>
              <a:t>&amp;</a:t>
            </a:r>
            <a:r>
              <a:rPr lang="en-US" b="1" i="1" dirty="0" smtClean="0"/>
              <a:t>char</a:t>
            </a:r>
            <a:r>
              <a:rPr lang="en-US" b="1" dirty="0" smtClean="0"/>
              <a:t>;</a:t>
            </a:r>
            <a:endParaRPr lang="en-US" dirty="0"/>
          </a:p>
          <a:p>
            <a:pPr marL="914400" lvl="2" indent="0">
              <a:buNone/>
            </a:pPr>
            <a:r>
              <a:rPr lang="en-US" dirty="0"/>
              <a:t>w</a:t>
            </a:r>
            <a:r>
              <a:rPr lang="en-US" dirty="0" smtClean="0"/>
              <a:t>here </a:t>
            </a:r>
            <a:r>
              <a:rPr lang="en-IN" b="1" i="1" dirty="0" smtClean="0"/>
              <a:t>char</a:t>
            </a:r>
            <a:r>
              <a:rPr lang="en-IN" dirty="0" smtClean="0"/>
              <a:t> is the character’s entity reference</a:t>
            </a:r>
            <a:endParaRPr lang="en-US"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A49F7AAD-46BC-4A14-BAA5-DE79F83CDA06}" type="slidenum">
              <a:rPr lang="en-US"/>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44563"/>
          </a:xfrm>
        </p:spPr>
        <p:txBody>
          <a:bodyPr/>
          <a:lstStyle/>
          <a:p>
            <a:r>
              <a:rPr lang="en-IN" dirty="0" smtClean="0"/>
              <a:t>Working with Inline Images</a:t>
            </a:r>
            <a:endParaRPr lang="en-IN" dirty="0"/>
          </a:p>
        </p:txBody>
      </p:sp>
      <p:sp>
        <p:nvSpPr>
          <p:cNvPr id="3" name="Content Placeholder 2"/>
          <p:cNvSpPr>
            <a:spLocks noGrp="1"/>
          </p:cNvSpPr>
          <p:nvPr>
            <p:ph idx="1"/>
          </p:nvPr>
        </p:nvSpPr>
        <p:spPr/>
        <p:txBody>
          <a:bodyPr/>
          <a:lstStyle/>
          <a:p>
            <a:r>
              <a:rPr lang="en-IN" dirty="0" smtClean="0"/>
              <a:t>To support </a:t>
            </a:r>
            <a:r>
              <a:rPr lang="en-IN" b="1" dirty="0" smtClean="0"/>
              <a:t>embedded content</a:t>
            </a:r>
            <a:r>
              <a:rPr lang="en-IN" dirty="0" smtClean="0"/>
              <a:t>, content imported from another resource, HTML provides </a:t>
            </a:r>
            <a:r>
              <a:rPr lang="en-IN" b="1" dirty="0" smtClean="0"/>
              <a:t>embedded elements</a:t>
            </a:r>
          </a:p>
          <a:p>
            <a:r>
              <a:rPr lang="en-IN" b="1" dirty="0"/>
              <a:t>I</a:t>
            </a:r>
            <a:r>
              <a:rPr lang="en-IN" b="1" dirty="0" smtClean="0"/>
              <a:t>nline images</a:t>
            </a:r>
            <a:r>
              <a:rPr lang="en-IN" dirty="0" smtClean="0"/>
              <a:t> are images that are placed like text-level elements in line with the surrounding content</a:t>
            </a:r>
          </a:p>
          <a:p>
            <a:r>
              <a:rPr lang="en-IN" dirty="0" smtClean="0"/>
              <a:t>To embed an inline image into the document, use</a:t>
            </a:r>
          </a:p>
          <a:p>
            <a:pPr marL="914400" lvl="2" indent="0">
              <a:buNone/>
            </a:pPr>
            <a:r>
              <a:rPr lang="en-IN" b="1" dirty="0" smtClean="0"/>
              <a:t>&lt;</a:t>
            </a:r>
            <a:r>
              <a:rPr lang="en-IN" b="1" dirty="0" err="1" smtClean="0"/>
              <a:t>img</a:t>
            </a:r>
            <a:r>
              <a:rPr lang="en-IN" b="1" dirty="0" smtClean="0"/>
              <a:t> </a:t>
            </a:r>
            <a:r>
              <a:rPr lang="en-IN" b="1" dirty="0" err="1" smtClean="0"/>
              <a:t>src</a:t>
            </a:r>
            <a:r>
              <a:rPr lang="en-IN" b="1" dirty="0" smtClean="0"/>
              <a:t>=“file” alt=“text” /&gt;</a:t>
            </a:r>
            <a:endParaRPr lang="en-IN"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41</a:t>
            </a:fld>
            <a:endParaRPr lang="en-US"/>
          </a:p>
        </p:txBody>
      </p:sp>
    </p:spTree>
    <p:extLst>
      <p:ext uri="{BB962C8B-B14F-4D97-AF65-F5344CB8AC3E}">
        <p14:creationId xmlns:p14="http://schemas.microsoft.com/office/powerpoint/2010/main" val="14435229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smtClean="0"/>
              <a:t>Working with Lists</a:t>
            </a:r>
            <a:endParaRPr lang="en-IN" dirty="0"/>
          </a:p>
        </p:txBody>
      </p:sp>
      <p:sp>
        <p:nvSpPr>
          <p:cNvPr id="3" name="Content Placeholder 2"/>
          <p:cNvSpPr>
            <a:spLocks noGrp="1"/>
          </p:cNvSpPr>
          <p:nvPr>
            <p:ph idx="1"/>
          </p:nvPr>
        </p:nvSpPr>
        <p:spPr>
          <a:xfrm>
            <a:off x="457200" y="1096963"/>
            <a:ext cx="8305800" cy="4906963"/>
          </a:xfrm>
        </p:spPr>
        <p:txBody>
          <a:bodyPr/>
          <a:lstStyle/>
          <a:p>
            <a:r>
              <a:rPr lang="en-IN" b="1" dirty="0" smtClean="0"/>
              <a:t>List</a:t>
            </a:r>
            <a:r>
              <a:rPr lang="en-IN" dirty="0" smtClean="0"/>
              <a:t> is a type of grouping element</a:t>
            </a:r>
          </a:p>
          <a:p>
            <a:r>
              <a:rPr lang="en-IN" b="1" dirty="0" smtClean="0"/>
              <a:t>Ordered lists</a:t>
            </a:r>
            <a:r>
              <a:rPr lang="en-IN" dirty="0" smtClean="0"/>
              <a:t> are used for items that follow some defined sequential order, such as items arranged alphabetically or numerically</a:t>
            </a:r>
          </a:p>
          <a:p>
            <a:r>
              <a:rPr lang="en-IN" b="1" dirty="0" smtClean="0"/>
              <a:t>Unordered lists</a:t>
            </a:r>
            <a:r>
              <a:rPr lang="en-IN" dirty="0" smtClean="0"/>
              <a:t> are used for lists in which the items have no sequential order</a:t>
            </a:r>
          </a:p>
          <a:p>
            <a:r>
              <a:rPr lang="en-IN" b="1" dirty="0" smtClean="0"/>
              <a:t>Description lists</a:t>
            </a:r>
            <a:r>
              <a:rPr lang="en-IN" dirty="0" smtClean="0"/>
              <a:t> contain a list of terms and matching descriptions</a:t>
            </a:r>
          </a:p>
          <a:p>
            <a:r>
              <a:rPr lang="en-IN" b="1" dirty="0" smtClean="0"/>
              <a:t>Navigation lists</a:t>
            </a:r>
            <a:r>
              <a:rPr lang="en-IN" dirty="0" smtClean="0"/>
              <a:t> are unordered lists of hypertext links placed within the </a:t>
            </a:r>
            <a:r>
              <a:rPr lang="en-IN" b="1" dirty="0" err="1" smtClean="0"/>
              <a:t>nav</a:t>
            </a:r>
            <a:r>
              <a:rPr lang="en-IN" dirty="0" smtClean="0"/>
              <a:t> element</a:t>
            </a: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42</a:t>
            </a:fld>
            <a:endParaRPr lang="en-US"/>
          </a:p>
        </p:txBody>
      </p:sp>
    </p:spTree>
    <p:extLst>
      <p:ext uri="{BB962C8B-B14F-4D97-AF65-F5344CB8AC3E}">
        <p14:creationId xmlns:p14="http://schemas.microsoft.com/office/powerpoint/2010/main" val="2935471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944563"/>
          </a:xfrm>
        </p:spPr>
        <p:txBody>
          <a:bodyPr/>
          <a:lstStyle/>
          <a:p>
            <a:r>
              <a:rPr lang="en-IN" dirty="0" smtClean="0"/>
              <a:t>Working with Hypertext Links</a:t>
            </a:r>
            <a:endParaRPr lang="en-IN" dirty="0"/>
          </a:p>
        </p:txBody>
      </p:sp>
      <p:sp>
        <p:nvSpPr>
          <p:cNvPr id="3" name="Content Placeholder 2"/>
          <p:cNvSpPr>
            <a:spLocks noGrp="1"/>
          </p:cNvSpPr>
          <p:nvPr>
            <p:ph idx="1"/>
          </p:nvPr>
        </p:nvSpPr>
        <p:spPr>
          <a:xfrm>
            <a:off x="304800" y="1219200"/>
            <a:ext cx="8686800" cy="4906963"/>
          </a:xfrm>
        </p:spPr>
        <p:txBody>
          <a:bodyPr/>
          <a:lstStyle/>
          <a:p>
            <a:r>
              <a:rPr lang="en-IN" b="1" dirty="0" smtClean="0"/>
              <a:t>Hypertext</a:t>
            </a:r>
            <a:r>
              <a:rPr lang="en-IN" dirty="0" smtClean="0"/>
              <a:t> is created by enclosing content within a set of opening and closing </a:t>
            </a:r>
            <a:r>
              <a:rPr lang="en-IN" b="1" dirty="0" smtClean="0"/>
              <a:t>&lt;a&gt;</a:t>
            </a:r>
            <a:r>
              <a:rPr lang="en-IN" dirty="0" smtClean="0"/>
              <a:t> tags like:</a:t>
            </a:r>
          </a:p>
          <a:p>
            <a:pPr marL="457200" lvl="1" indent="0">
              <a:buNone/>
            </a:pPr>
            <a:r>
              <a:rPr lang="en-IN" sz="3200" b="1" dirty="0" smtClean="0"/>
              <a:t>&lt;a </a:t>
            </a:r>
            <a:r>
              <a:rPr lang="en-IN" sz="3200" b="1" dirty="0" err="1" smtClean="0"/>
              <a:t>href</a:t>
            </a:r>
            <a:r>
              <a:rPr lang="en-IN" sz="3200" b="1" dirty="0" smtClean="0"/>
              <a:t>=“</a:t>
            </a:r>
            <a:r>
              <a:rPr lang="en-IN" sz="3200" b="1" dirty="0" err="1" smtClean="0"/>
              <a:t>url</a:t>
            </a:r>
            <a:r>
              <a:rPr lang="en-IN" sz="3200" b="1" dirty="0" smtClean="0"/>
              <a:t>”&gt;content&lt;/a&gt;</a:t>
            </a:r>
            <a:endParaRPr lang="en-IN" sz="3200" dirty="0" smtClean="0"/>
          </a:p>
          <a:p>
            <a:pPr marL="457200" lvl="1" indent="0">
              <a:buNone/>
            </a:pPr>
            <a:r>
              <a:rPr lang="en-IN" sz="3200" dirty="0"/>
              <a:t>w</a:t>
            </a:r>
            <a:r>
              <a:rPr lang="en-IN" sz="3200" dirty="0" smtClean="0"/>
              <a:t>here </a:t>
            </a:r>
            <a:r>
              <a:rPr lang="en-IN" sz="3200" b="1" dirty="0" err="1" smtClean="0"/>
              <a:t>url</a:t>
            </a:r>
            <a:r>
              <a:rPr lang="en-IN" sz="3200" dirty="0" smtClean="0"/>
              <a:t> is </a:t>
            </a:r>
            <a:r>
              <a:rPr lang="en-IN" sz="3200" b="1" dirty="0" smtClean="0"/>
              <a:t>Uniform Resource Locator (URL)</a:t>
            </a:r>
          </a:p>
          <a:p>
            <a:pPr marL="514350" indent="-457200"/>
            <a:r>
              <a:rPr lang="en-IN" b="1" dirty="0" smtClean="0"/>
              <a:t>Inline images</a:t>
            </a:r>
            <a:r>
              <a:rPr lang="en-IN" dirty="0" smtClean="0"/>
              <a:t> can also be turned into links by enclosing the image within opening and closing </a:t>
            </a:r>
            <a:r>
              <a:rPr lang="en-IN" b="1" dirty="0" smtClean="0"/>
              <a:t>&lt;a&gt;</a:t>
            </a:r>
            <a:r>
              <a:rPr lang="en-IN" dirty="0" smtClean="0"/>
              <a:t> tags</a:t>
            </a:r>
          </a:p>
          <a:p>
            <a:pPr marL="57150" indent="0">
              <a:buNone/>
            </a:pPr>
            <a:r>
              <a:rPr lang="en-IN" dirty="0"/>
              <a:t>	</a:t>
            </a:r>
            <a:r>
              <a:rPr lang="en-IN" b="1" dirty="0" smtClean="0"/>
              <a:t>&lt;a </a:t>
            </a:r>
            <a:r>
              <a:rPr lang="en-IN" b="1" dirty="0" err="1" smtClean="0"/>
              <a:t>href</a:t>
            </a:r>
            <a:r>
              <a:rPr lang="en-IN" b="1" dirty="0" smtClean="0"/>
              <a:t>=“ct_start.html”&gt;&lt;</a:t>
            </a:r>
            <a:r>
              <a:rPr lang="en-IN" b="1" dirty="0" err="1" smtClean="0"/>
              <a:t>img</a:t>
            </a:r>
            <a:r>
              <a:rPr lang="en-IN" b="1" dirty="0" smtClean="0"/>
              <a:t> 			 	</a:t>
            </a:r>
            <a:r>
              <a:rPr lang="en-IN" b="1" dirty="0" err="1" smtClean="0"/>
              <a:t>src</a:t>
            </a:r>
            <a:r>
              <a:rPr lang="en-IN" b="1" dirty="0" smtClean="0"/>
              <a:t>=“ct_logo2.png” /&gt;&lt;/a&gt;</a:t>
            </a:r>
            <a:endParaRPr lang="en-IN" dirty="0" smtClean="0"/>
          </a:p>
          <a:p>
            <a:pPr marL="457200" lvl="1" indent="0">
              <a:buNone/>
            </a:pPr>
            <a:endParaRPr lang="en-IN" b="1" dirty="0" smtClean="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43</a:t>
            </a:fld>
            <a:endParaRPr lang="en-US"/>
          </a:p>
        </p:txBody>
      </p:sp>
    </p:spTree>
    <p:extLst>
      <p:ext uri="{BB962C8B-B14F-4D97-AF65-F5344CB8AC3E}">
        <p14:creationId xmlns:p14="http://schemas.microsoft.com/office/powerpoint/2010/main" val="17413680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0960"/>
            <a:ext cx="8305800" cy="944563"/>
          </a:xfrm>
        </p:spPr>
        <p:txBody>
          <a:bodyPr/>
          <a:lstStyle/>
          <a:p>
            <a:r>
              <a:rPr lang="en-IN" dirty="0" smtClean="0"/>
              <a:t>Linking to the Internet and Other Resources</a:t>
            </a:r>
            <a:endParaRPr lang="en-IN" dirty="0"/>
          </a:p>
        </p:txBody>
      </p:sp>
      <p:sp>
        <p:nvSpPr>
          <p:cNvPr id="3" name="Content Placeholder 2"/>
          <p:cNvSpPr>
            <a:spLocks noGrp="1"/>
          </p:cNvSpPr>
          <p:nvPr>
            <p:ph idx="1"/>
          </p:nvPr>
        </p:nvSpPr>
        <p:spPr/>
        <p:txBody>
          <a:bodyPr/>
          <a:lstStyle/>
          <a:p>
            <a:r>
              <a:rPr lang="en-IN" dirty="0" smtClean="0"/>
              <a:t>The type of resource that a hypertext link points to is indicated by the link’s URL</a:t>
            </a:r>
          </a:p>
          <a:p>
            <a:pPr marL="457200" lvl="1" indent="0">
              <a:buNone/>
            </a:pPr>
            <a:r>
              <a:rPr lang="en-IN" sz="3200" b="1" dirty="0" smtClean="0"/>
              <a:t>scheme: location</a:t>
            </a:r>
            <a:endParaRPr lang="en-IN" sz="3200" b="1" dirty="0"/>
          </a:p>
          <a:p>
            <a:pPr marL="457200" lvl="1" indent="0">
              <a:buNone/>
            </a:pPr>
            <a:r>
              <a:rPr lang="en-IN" sz="3200" dirty="0"/>
              <a:t>w</a:t>
            </a:r>
            <a:r>
              <a:rPr lang="en-IN" sz="3200" dirty="0" smtClean="0"/>
              <a:t>here </a:t>
            </a:r>
            <a:r>
              <a:rPr lang="en-IN" sz="3200" b="1" dirty="0" smtClean="0"/>
              <a:t>scheme</a:t>
            </a:r>
            <a:r>
              <a:rPr lang="en-IN" sz="3200" dirty="0" smtClean="0"/>
              <a:t> indicates the resource type and  </a:t>
            </a:r>
            <a:r>
              <a:rPr lang="en-IN" sz="3200" b="1" dirty="0" smtClean="0"/>
              <a:t>location</a:t>
            </a:r>
            <a:r>
              <a:rPr lang="en-IN" sz="3200" dirty="0" smtClean="0"/>
              <a:t> provides the resource</a:t>
            </a:r>
          </a:p>
          <a:p>
            <a:pPr marL="514350" indent="-457200"/>
            <a:r>
              <a:rPr lang="en-IN" b="1" dirty="0" smtClean="0"/>
              <a:t>Protocol</a:t>
            </a:r>
            <a:r>
              <a:rPr lang="en-IN" dirty="0" smtClean="0"/>
              <a:t> is a set of rules defining how information is passed between two devices</a:t>
            </a:r>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44</a:t>
            </a:fld>
            <a:endParaRPr lang="en-US"/>
          </a:p>
        </p:txBody>
      </p:sp>
    </p:spTree>
    <p:extLst>
      <p:ext uri="{BB962C8B-B14F-4D97-AF65-F5344CB8AC3E}">
        <p14:creationId xmlns:p14="http://schemas.microsoft.com/office/powerpoint/2010/main" val="24683435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to the Internet and Other </a:t>
            </a:r>
            <a:r>
              <a:rPr lang="en-IN" dirty="0" smtClean="0"/>
              <a:t>Resources (</a:t>
            </a:r>
            <a:r>
              <a:rPr lang="en-IN" dirty="0"/>
              <a:t>continued)</a:t>
            </a:r>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45</a:t>
            </a:fld>
            <a:endParaRPr lang="en-US"/>
          </a:p>
        </p:txBody>
      </p:sp>
      <p:pic>
        <p:nvPicPr>
          <p:cNvPr id="6" name="Content Placeholder 7" descr="This table provides data on the commonly used URL schemes. It has 2 columns and 10 rows. The header of column 1 reads “scheme” and the header of column 2 reads “description”.&#10;In row 2, column 1 reads “fax” and column 2 reads “a FAX phone number”.&#10;In row 3, column 1 reads “file” and column 2 reads “a document stored locally on a user’s computer”.&#10;In row 4, column 1 reads “ftp” and column 2 reads “a document stored on an FTP server”.&#10;In row 5, column 1 reads “geo” and column 2 reads “a geophysical coordinate”.&#10;In row 6, column 1 reads “http” and column 2 reads “a resource on the World Wide Web”.&#10;In row 7, column 1 reads “https” and column 2 reads “a resource on the World Wide Web accessed over a secure encrypted connection”.&#10;In row 8, column 1 reads “mailto” and column 2 reads “an e-mail address”.&#10;In row 9, column 1 reads “tel” and column 2 reads “a telephone number”.&#10;In row 10, column 1 reads “sms” and column 2 reads “a mobile text message sent via the Short Message Service”." title="Commonly used URL schem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9580" y="1524000"/>
            <a:ext cx="8305800" cy="4572000"/>
          </a:xfrm>
        </p:spPr>
      </p:pic>
    </p:spTree>
    <p:extLst>
      <p:ext uri="{BB962C8B-B14F-4D97-AF65-F5344CB8AC3E}">
        <p14:creationId xmlns:p14="http://schemas.microsoft.com/office/powerpoint/2010/main" val="724516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
            <a:ext cx="8305800" cy="944563"/>
          </a:xfrm>
        </p:spPr>
        <p:txBody>
          <a:bodyPr/>
          <a:lstStyle/>
          <a:p>
            <a:r>
              <a:rPr lang="en-IN" dirty="0"/>
              <a:t>Linking </a:t>
            </a:r>
            <a:r>
              <a:rPr lang="en-IN" dirty="0" smtClean="0"/>
              <a:t>to a Web Resource</a:t>
            </a:r>
            <a:endParaRPr lang="en-IN" dirty="0"/>
          </a:p>
        </p:txBody>
      </p:sp>
      <p:sp>
        <p:nvSpPr>
          <p:cNvPr id="3" name="Content Placeholder 2"/>
          <p:cNvSpPr>
            <a:spLocks noGrp="1"/>
          </p:cNvSpPr>
          <p:nvPr>
            <p:ph idx="1"/>
          </p:nvPr>
        </p:nvSpPr>
        <p:spPr/>
        <p:txBody>
          <a:bodyPr/>
          <a:lstStyle/>
          <a:p>
            <a:r>
              <a:rPr lang="en-IN" dirty="0" smtClean="0"/>
              <a:t>Links to </a:t>
            </a:r>
            <a:r>
              <a:rPr lang="en-IN" b="1" dirty="0" smtClean="0"/>
              <a:t>Web resources</a:t>
            </a:r>
            <a:r>
              <a:rPr lang="en-IN" dirty="0" smtClean="0"/>
              <a:t> have a general structure like:</a:t>
            </a:r>
          </a:p>
          <a:p>
            <a:pPr marL="457200" lvl="1" indent="0">
              <a:buNone/>
            </a:pPr>
            <a:r>
              <a:rPr lang="en-IN" sz="3200" b="1" dirty="0" smtClean="0"/>
              <a:t>http://server/path/filename#id</a:t>
            </a:r>
            <a:endParaRPr lang="en-IN" sz="3200" dirty="0" smtClean="0"/>
          </a:p>
          <a:p>
            <a:pPr marL="457200" lvl="1" indent="0">
              <a:buNone/>
            </a:pPr>
            <a:r>
              <a:rPr lang="en-IN" sz="3200" dirty="0"/>
              <a:t>w</a:t>
            </a:r>
            <a:r>
              <a:rPr lang="en-IN" sz="3200" dirty="0" smtClean="0"/>
              <a:t>here </a:t>
            </a:r>
            <a:r>
              <a:rPr lang="en-IN" sz="3200" b="1" dirty="0" smtClean="0"/>
              <a:t>server</a:t>
            </a:r>
            <a:r>
              <a:rPr lang="en-IN" sz="3200" dirty="0" smtClean="0"/>
              <a:t> is the name of the web server hosting the resource, </a:t>
            </a:r>
            <a:r>
              <a:rPr lang="en-IN" sz="3200" b="1" dirty="0" smtClean="0"/>
              <a:t>path</a:t>
            </a:r>
            <a:r>
              <a:rPr lang="en-IN" sz="3200" dirty="0" smtClean="0"/>
              <a:t> is the path to the file on that server, </a:t>
            </a:r>
            <a:r>
              <a:rPr lang="en-IN" sz="3200" b="1" dirty="0" smtClean="0"/>
              <a:t>filename</a:t>
            </a:r>
            <a:r>
              <a:rPr lang="en-IN" sz="3200" dirty="0" smtClean="0"/>
              <a:t> is the name of the file, and if necessary, </a:t>
            </a:r>
            <a:r>
              <a:rPr lang="en-IN" sz="3200" b="1" dirty="0" smtClean="0"/>
              <a:t>id</a:t>
            </a:r>
            <a:r>
              <a:rPr lang="en-IN" sz="3200" dirty="0" smtClean="0"/>
              <a:t> is the name of an id within a file</a:t>
            </a:r>
            <a:endParaRPr lang="en-IN" sz="3200"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46</a:t>
            </a:fld>
            <a:endParaRPr lang="en-US"/>
          </a:p>
        </p:txBody>
      </p:sp>
    </p:spTree>
    <p:extLst>
      <p:ext uri="{BB962C8B-B14F-4D97-AF65-F5344CB8AC3E}">
        <p14:creationId xmlns:p14="http://schemas.microsoft.com/office/powerpoint/2010/main" val="6723643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Linking to an E-Mail Address</a:t>
            </a:r>
            <a:endParaRPr lang="en-IN" dirty="0"/>
          </a:p>
        </p:txBody>
      </p:sp>
      <p:sp>
        <p:nvSpPr>
          <p:cNvPr id="3" name="Content Placeholder 2"/>
          <p:cNvSpPr>
            <a:spLocks noGrp="1"/>
          </p:cNvSpPr>
          <p:nvPr>
            <p:ph idx="1"/>
          </p:nvPr>
        </p:nvSpPr>
        <p:spPr/>
        <p:txBody>
          <a:bodyPr/>
          <a:lstStyle/>
          <a:p>
            <a:r>
              <a:rPr lang="en-IN" dirty="0" smtClean="0"/>
              <a:t>E-mail address can be turned into a hypertext link using the URL:</a:t>
            </a:r>
          </a:p>
          <a:p>
            <a:pPr marL="457200" lvl="1" indent="0">
              <a:buNone/>
            </a:pPr>
            <a:r>
              <a:rPr lang="en-IN" b="1" dirty="0" smtClean="0"/>
              <a:t>mailto : address</a:t>
            </a:r>
            <a:endParaRPr lang="en-IN" dirty="0" smtClean="0"/>
          </a:p>
          <a:p>
            <a:pPr marL="457200" lvl="1" indent="0">
              <a:buNone/>
            </a:pPr>
            <a:endParaRPr lang="en-IN" b="1" dirty="0"/>
          </a:p>
        </p:txBody>
      </p:sp>
      <p:sp>
        <p:nvSpPr>
          <p:cNvPr id="4" name="Footer Placeholder 3"/>
          <p:cNvSpPr>
            <a:spLocks noGrp="1"/>
          </p:cNvSpPr>
          <p:nvPr>
            <p:ph type="ftr" sz="quarter" idx="3"/>
          </p:nvPr>
        </p:nvSpPr>
        <p:spPr>
          <a:xfrm>
            <a:off x="381000" y="6400800"/>
            <a:ext cx="8229600" cy="457200"/>
          </a:xfrm>
        </p:spPr>
        <p:txBody>
          <a:bodyPr/>
          <a:lstStyle/>
          <a:p>
            <a:pPr>
              <a:defRPr/>
            </a:pPr>
            <a:r>
              <a:rPr lang="en-US" dirty="0"/>
              <a:t>New Perspectives on HTML5 and CSS3, 7th Edition</a:t>
            </a:r>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47</a:t>
            </a:fld>
            <a:endParaRPr lang="en-US"/>
          </a:p>
        </p:txBody>
      </p:sp>
    </p:spTree>
    <p:extLst>
      <p:ext uri="{BB962C8B-B14F-4D97-AF65-F5344CB8AC3E}">
        <p14:creationId xmlns:p14="http://schemas.microsoft.com/office/powerpoint/2010/main" val="39137293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Linking to a Phone Number</a:t>
            </a:r>
            <a:endParaRPr lang="en-IN" dirty="0"/>
          </a:p>
        </p:txBody>
      </p:sp>
      <p:sp>
        <p:nvSpPr>
          <p:cNvPr id="3" name="Content Placeholder 2"/>
          <p:cNvSpPr>
            <a:spLocks noGrp="1"/>
          </p:cNvSpPr>
          <p:nvPr>
            <p:ph idx="1"/>
          </p:nvPr>
        </p:nvSpPr>
        <p:spPr/>
        <p:txBody>
          <a:bodyPr/>
          <a:lstStyle/>
          <a:p>
            <a:r>
              <a:rPr lang="en-IN" dirty="0" smtClean="0"/>
              <a:t>Many developers include links to phone numbers for their company’s customer service or help line</a:t>
            </a:r>
            <a:endParaRPr lang="en-IN" dirty="0"/>
          </a:p>
          <a:p>
            <a:r>
              <a:rPr lang="en-IN" dirty="0" smtClean="0"/>
              <a:t>The URL for a phone link is</a:t>
            </a:r>
          </a:p>
          <a:p>
            <a:pPr marL="0" indent="0">
              <a:buNone/>
            </a:pPr>
            <a:r>
              <a:rPr lang="en-IN" dirty="0"/>
              <a:t>	</a:t>
            </a:r>
            <a:r>
              <a:rPr lang="en-IN" b="1" dirty="0" err="1" smtClean="0"/>
              <a:t>tel</a:t>
            </a:r>
            <a:r>
              <a:rPr lang="en-IN" b="1" dirty="0" smtClean="0"/>
              <a:t> : phone</a:t>
            </a:r>
            <a:endParaRPr lang="en-IN" dirty="0" smtClean="0"/>
          </a:p>
          <a:p>
            <a:pPr marL="0" indent="0">
              <a:buNone/>
            </a:pPr>
            <a:endParaRPr lang="en-IN" dirty="0"/>
          </a:p>
        </p:txBody>
      </p:sp>
      <p:sp>
        <p:nvSpPr>
          <p:cNvPr id="5" name="Slide Number Placeholder 4"/>
          <p:cNvSpPr>
            <a:spLocks noGrp="1"/>
          </p:cNvSpPr>
          <p:nvPr>
            <p:ph type="sldNum" sz="quarter" idx="11"/>
          </p:nvPr>
        </p:nvSpPr>
        <p:spPr/>
        <p:txBody>
          <a:bodyPr/>
          <a:lstStyle/>
          <a:p>
            <a:pPr>
              <a:defRPr/>
            </a:pPr>
            <a:fld id="{D088EE75-1E5F-46E6-9335-A082CDF6502C}" type="slidenum">
              <a:rPr lang="en-US" smtClean="0"/>
              <a:pPr>
                <a:defRPr/>
              </a:pPr>
              <a:t>48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650933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92074"/>
            <a:ext cx="8305800" cy="944563"/>
          </a:xfrm>
        </p:spPr>
        <p:txBody>
          <a:bodyPr/>
          <a:lstStyle/>
          <a:p>
            <a:r>
              <a:rPr lang="en-US" dirty="0" smtClean="0"/>
              <a:t>The Structure of an HTML5 Document</a:t>
            </a:r>
            <a:endParaRPr lang="en-US" dirty="0"/>
          </a:p>
        </p:txBody>
      </p:sp>
      <p:sp>
        <p:nvSpPr>
          <p:cNvPr id="3" name="Slide Number Placeholder 2"/>
          <p:cNvSpPr>
            <a:spLocks noGrp="1"/>
          </p:cNvSpPr>
          <p:nvPr>
            <p:ph type="sldNum" sz="quarter" idx="11"/>
          </p:nvPr>
        </p:nvSpPr>
        <p:spPr/>
        <p:txBody>
          <a:bodyPr/>
          <a:lstStyle/>
          <a:p>
            <a:pPr>
              <a:defRPr/>
            </a:pPr>
            <a:fld id="{C7C7EE4F-D3D0-4D8F-9A2C-3A77E47CA366}" type="slidenum">
              <a:rPr lang="en-US" smtClean="0"/>
              <a:pPr>
                <a:defRPr/>
              </a:pPr>
              <a:t>5</a:t>
            </a:fld>
            <a:endParaRPr lang="en-US"/>
          </a:p>
        </p:txBody>
      </p:sp>
      <p:pic>
        <p:nvPicPr>
          <p:cNvPr id="7" name="Content Placeholder 6" descr="This figure explains the structure of an HTML5 document. &#10;The first line of the document reads &lt; !DOCTYPE html&gt;. A rectangular box labeled “the document type declaration is a processing instruction indicating the markup language used in the document” is positioned above the first line. An arrow originating from the rectangular box points to the first line in the document.&#10;The second line of the document reads &lt;html&gt;. A rectangular box labeled “the &lt;html&gt; tag marks the beginning of the html document” is positioned on the right side of the first box. An arrow originating from the second rectangular box points to the second line in the document.&#10;The third line of the document reads &lt;head&gt;. A rectangular box labeled “the &lt;head&gt; tag marks the document head containing information about the document” is positioned below the first box toward the left. An arrow originating from the third rectangular box points to the third line in the document.&#10;The fourth line of the document reads &lt;!—Curbside Thai Starting Page --&gt;. A rectangular box labeled “an HTML comment is a descriptive note added to the HTML file” is positioned below the second box toward the right. An arrow originating from the fourth rectangular box points to the fourth line in the document.&#10;The fifth line of the document reads &lt;meta charset=”utf-8” /&gt;. A rectangular box labeled “the &lt;meta&gt; tag marks metadata containing information about the document” is positioned below the third box. An arrow originating from the fifth rectangular box points to the fifth line in the document.&#10;The eighth line of the document reads &lt;title&gt; Curbside Thai&lt;/title&gt;. A rectangular box labeled “the &lt;title&gt; tag marks the page title that appears on the browser title bar or browser tab” is positioned below the fourth box. An arrow originating from the sixth rectangular box points to the eighth line in the document.&#10;The tenth line of the document reads &lt;body&gt;. A rectangular box labeled “the &lt;body&gt; tag marks the document body containing all of the content that will appear in the page” is positioned below the fifth box. An arrow originating from the seventh rectangular box points to the tenth line in the document.&#10;The twenty-second line of the document reads &lt;footer&gt;. A rectangular box labeled “an opening tag marks the start of the element content; this tag marks the start of page footer” is positioned below the seventh box. An arrow originating from the eighth rectangular box points to the twenty-second line in the document.&#10;The twenty-fourth line of the document reads &lt;/footer&gt;. A rectangular box labeled “a closing tag marks the end of the element content; this tag marks the end of the page footer” is positioned at the bottom. An arrow originating from the ninth rectangular box points to the twenty-fourth line in the document." title="The Structure of an HTML5 Document"/>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447800" y="1265237"/>
            <a:ext cx="6019800" cy="5028381"/>
          </a:xfrm>
        </p:spPr>
      </p:pic>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extLst>
      <p:ext uri="{BB962C8B-B14F-4D97-AF65-F5344CB8AC3E}">
        <p14:creationId xmlns:p14="http://schemas.microsoft.com/office/powerpoint/2010/main" val="20131798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457200" y="61514"/>
            <a:ext cx="8305800" cy="1039019"/>
          </a:xfrm>
        </p:spPr>
        <p:txBody>
          <a:bodyPr/>
          <a:lstStyle/>
          <a:p>
            <a:pPr eaLnBrk="1" hangingPunct="1"/>
            <a:r>
              <a:rPr lang="en-US" dirty="0" smtClean="0"/>
              <a:t>Exploring the World Wide Web</a:t>
            </a:r>
          </a:p>
        </p:txBody>
      </p:sp>
      <p:sp>
        <p:nvSpPr>
          <p:cNvPr id="29698" name="Rectangle 3"/>
          <p:cNvSpPr>
            <a:spLocks noGrp="1" noChangeArrowheads="1"/>
          </p:cNvSpPr>
          <p:nvPr>
            <p:ph idx="1"/>
          </p:nvPr>
        </p:nvSpPr>
        <p:spPr/>
        <p:txBody>
          <a:bodyPr/>
          <a:lstStyle/>
          <a:p>
            <a:pPr eaLnBrk="1" hangingPunct="1"/>
            <a:r>
              <a:rPr lang="en-US" dirty="0" smtClean="0"/>
              <a:t>A </a:t>
            </a:r>
            <a:r>
              <a:rPr lang="en-US" b="1" dirty="0" smtClean="0"/>
              <a:t>network</a:t>
            </a:r>
            <a:r>
              <a:rPr lang="en-US" dirty="0" smtClean="0"/>
              <a:t> is a structure in which information and services are shared among devices</a:t>
            </a:r>
          </a:p>
          <a:p>
            <a:pPr eaLnBrk="1" hangingPunct="1"/>
            <a:r>
              <a:rPr lang="en-US" dirty="0" smtClean="0"/>
              <a:t>A </a:t>
            </a:r>
            <a:r>
              <a:rPr lang="en-US" b="1" dirty="0" smtClean="0"/>
              <a:t>host</a:t>
            </a:r>
            <a:r>
              <a:rPr lang="en-US" dirty="0" smtClean="0"/>
              <a:t> or a </a:t>
            </a:r>
            <a:r>
              <a:rPr lang="en-US" b="1" dirty="0" smtClean="0"/>
              <a:t>node</a:t>
            </a:r>
            <a:r>
              <a:rPr lang="en-US" dirty="0" smtClean="0"/>
              <a:t> can be any device that is capable of sending and/or receiving data electronically</a:t>
            </a:r>
          </a:p>
          <a:p>
            <a:pPr eaLnBrk="1" hangingPunct="1"/>
            <a:r>
              <a:rPr lang="en-US" dirty="0" smtClean="0"/>
              <a:t>A </a:t>
            </a:r>
            <a:r>
              <a:rPr lang="en-US" b="1" dirty="0" smtClean="0"/>
              <a:t>server</a:t>
            </a:r>
            <a:r>
              <a:rPr lang="en-US" dirty="0" smtClean="0"/>
              <a:t> is a host that provides information or a service to other devices on the network</a:t>
            </a:r>
          </a:p>
        </p:txBody>
      </p:sp>
      <p:sp>
        <p:nvSpPr>
          <p:cNvPr id="8" name="Slide Number Placeholder 7"/>
          <p:cNvSpPr>
            <a:spLocks noGrp="1"/>
          </p:cNvSpPr>
          <p:nvPr>
            <p:ph type="sldNum" sz="quarter" idx="11"/>
          </p:nvPr>
        </p:nvSpPr>
        <p:spPr/>
        <p:txBody>
          <a:bodyPr/>
          <a:lstStyle/>
          <a:p>
            <a:pPr>
              <a:defRPr/>
            </a:pPr>
            <a:fld id="{3405E372-DA76-4E58-854F-CBF003AD9F51}" type="slidenum">
              <a:rPr lang="en-US"/>
              <a:pPr>
                <a:defRPr/>
              </a:pPr>
              <a:t>6</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a:xfrm>
            <a:off x="457200" y="109537"/>
            <a:ext cx="8229600" cy="881063"/>
          </a:xfrm>
        </p:spPr>
        <p:txBody>
          <a:bodyPr/>
          <a:lstStyle/>
          <a:p>
            <a:r>
              <a:rPr lang="en-US" smtClean="0"/>
              <a:t>Exploring the World Wide Web </a:t>
            </a:r>
            <a:r>
              <a:rPr lang="en-IN" smtClean="0"/>
              <a:t>(continued 1)</a:t>
            </a:r>
            <a:endParaRPr lang="en-US" dirty="0" smtClean="0"/>
          </a:p>
        </p:txBody>
      </p:sp>
      <p:sp>
        <p:nvSpPr>
          <p:cNvPr id="30722" name="Rectangle 3"/>
          <p:cNvSpPr>
            <a:spLocks noGrp="1" noChangeArrowheads="1"/>
          </p:cNvSpPr>
          <p:nvPr>
            <p:ph idx="1"/>
          </p:nvPr>
        </p:nvSpPr>
        <p:spPr/>
        <p:txBody>
          <a:bodyPr/>
          <a:lstStyle/>
          <a:p>
            <a:pPr eaLnBrk="1" hangingPunct="1"/>
            <a:r>
              <a:rPr lang="en-US" dirty="0" smtClean="0"/>
              <a:t>A computer or other device that receives a service is called a </a:t>
            </a:r>
            <a:r>
              <a:rPr lang="en-US" b="1" dirty="0" smtClean="0"/>
              <a:t>client</a:t>
            </a:r>
            <a:r>
              <a:rPr lang="en-US" dirty="0" smtClean="0"/>
              <a:t>  </a:t>
            </a:r>
          </a:p>
          <a:p>
            <a:pPr eaLnBrk="1" hangingPunct="1"/>
            <a:r>
              <a:rPr lang="en-US" dirty="0" smtClean="0"/>
              <a:t>In a </a:t>
            </a:r>
            <a:r>
              <a:rPr lang="en-US" b="1" dirty="0" smtClean="0"/>
              <a:t>client-server network</a:t>
            </a:r>
            <a:r>
              <a:rPr lang="en-US" dirty="0" smtClean="0"/>
              <a:t>, clients access information provided by one or more users</a:t>
            </a:r>
          </a:p>
          <a:p>
            <a:pPr eaLnBrk="1" hangingPunct="1"/>
            <a:r>
              <a:rPr lang="en-US" b="1" dirty="0" smtClean="0"/>
              <a:t>Local area network</a:t>
            </a:r>
            <a:r>
              <a:rPr lang="en-US" dirty="0" smtClean="0"/>
              <a:t> - A network confined to a small geographic area, such as within a building or department</a:t>
            </a:r>
          </a:p>
        </p:txBody>
      </p:sp>
      <p:sp>
        <p:nvSpPr>
          <p:cNvPr id="8" name="Slide Number Placeholder 7"/>
          <p:cNvSpPr>
            <a:spLocks noGrp="1"/>
          </p:cNvSpPr>
          <p:nvPr>
            <p:ph type="sldNum" sz="quarter" idx="11"/>
          </p:nvPr>
        </p:nvSpPr>
        <p:spPr/>
        <p:txBody>
          <a:bodyPr/>
          <a:lstStyle/>
          <a:p>
            <a:pPr>
              <a:defRPr/>
            </a:pPr>
            <a:fld id="{50B16C87-9E4D-4BF7-BAE6-1B734A911B5D}" type="slidenum">
              <a:rPr lang="en-US"/>
              <a:pPr>
                <a:defRPr/>
              </a:pPr>
              <a:t>7</a:t>
            </a:fld>
            <a:endParaRPr lang="en-US"/>
          </a:p>
        </p:txBody>
      </p:sp>
      <p:sp>
        <p:nvSpPr>
          <p:cNvPr id="9"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457200" y="76200"/>
            <a:ext cx="8305800" cy="944563"/>
          </a:xfrm>
        </p:spPr>
        <p:txBody>
          <a:bodyPr/>
          <a:lstStyle/>
          <a:p>
            <a:r>
              <a:rPr lang="en-US" dirty="0" smtClean="0"/>
              <a:t>Exploring the World Wide Web </a:t>
            </a:r>
            <a:r>
              <a:rPr lang="en-IN" dirty="0"/>
              <a:t>(</a:t>
            </a:r>
            <a:r>
              <a:rPr lang="en-IN" dirty="0" smtClean="0"/>
              <a:t>continued 2)</a:t>
            </a:r>
            <a:endParaRPr lang="en-US" dirty="0" smtClean="0"/>
          </a:p>
        </p:txBody>
      </p:sp>
      <p:sp>
        <p:nvSpPr>
          <p:cNvPr id="31746" name="Rectangle 3"/>
          <p:cNvSpPr>
            <a:spLocks noGrp="1" noChangeArrowheads="1"/>
          </p:cNvSpPr>
          <p:nvPr>
            <p:ph idx="1"/>
          </p:nvPr>
        </p:nvSpPr>
        <p:spPr/>
        <p:txBody>
          <a:bodyPr/>
          <a:lstStyle/>
          <a:p>
            <a:pPr eaLnBrk="1" hangingPunct="1"/>
            <a:r>
              <a:rPr lang="en-US" dirty="0" smtClean="0"/>
              <a:t>A network that covers a wide area, such as several buildings or cities, is called a </a:t>
            </a:r>
            <a:r>
              <a:rPr lang="en-US" b="1" dirty="0" smtClean="0"/>
              <a:t>wide area network (WAN)</a:t>
            </a:r>
            <a:endParaRPr lang="en-US" dirty="0" smtClean="0"/>
          </a:p>
          <a:p>
            <a:pPr eaLnBrk="1" hangingPunct="1"/>
            <a:r>
              <a:rPr lang="en-US" dirty="0" smtClean="0"/>
              <a:t>The largest </a:t>
            </a:r>
            <a:r>
              <a:rPr lang="en-US" b="1" dirty="0" smtClean="0"/>
              <a:t>WAN</a:t>
            </a:r>
            <a:r>
              <a:rPr lang="en-US" dirty="0" smtClean="0"/>
              <a:t> in existence is the </a:t>
            </a:r>
            <a:r>
              <a:rPr lang="en-US" b="1" dirty="0" smtClean="0"/>
              <a:t>Internet</a:t>
            </a:r>
          </a:p>
        </p:txBody>
      </p:sp>
      <p:sp>
        <p:nvSpPr>
          <p:cNvPr id="8" name="Slide Number Placeholder 7"/>
          <p:cNvSpPr>
            <a:spLocks noGrp="1"/>
          </p:cNvSpPr>
          <p:nvPr>
            <p:ph type="sldNum" sz="quarter" idx="11"/>
          </p:nvPr>
        </p:nvSpPr>
        <p:spPr/>
        <p:txBody>
          <a:bodyPr/>
          <a:lstStyle/>
          <a:p>
            <a:pPr>
              <a:defRPr/>
            </a:pPr>
            <a:fld id="{54580D55-0113-47B8-8311-38E584560171}" type="slidenum">
              <a:rPr lang="en-US"/>
              <a:pPr>
                <a:defRPr/>
              </a:pPr>
              <a:t>8</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461962" y="46037"/>
            <a:ext cx="8305800" cy="944563"/>
          </a:xfrm>
        </p:spPr>
        <p:txBody>
          <a:bodyPr/>
          <a:lstStyle/>
          <a:p>
            <a:r>
              <a:rPr lang="en-US" dirty="0" smtClean="0"/>
              <a:t>Exploring the World Wide Web </a:t>
            </a:r>
            <a:r>
              <a:rPr lang="en-IN" dirty="0"/>
              <a:t>(</a:t>
            </a:r>
            <a:r>
              <a:rPr lang="en-IN" dirty="0" smtClean="0"/>
              <a:t>continued 3)</a:t>
            </a:r>
            <a:endParaRPr lang="en-US" dirty="0" smtClean="0"/>
          </a:p>
        </p:txBody>
      </p:sp>
      <p:sp>
        <p:nvSpPr>
          <p:cNvPr id="34818" name="Content Placeholder 2"/>
          <p:cNvSpPr>
            <a:spLocks noGrp="1"/>
          </p:cNvSpPr>
          <p:nvPr>
            <p:ph idx="1"/>
          </p:nvPr>
        </p:nvSpPr>
        <p:spPr>
          <a:xfrm>
            <a:off x="228600" y="1077911"/>
            <a:ext cx="8763000" cy="5170489"/>
          </a:xfrm>
        </p:spPr>
        <p:txBody>
          <a:bodyPr/>
          <a:lstStyle/>
          <a:p>
            <a:pPr eaLnBrk="1" hangingPunct="1"/>
            <a:r>
              <a:rPr lang="en-US" sz="3000" dirty="0" smtClean="0"/>
              <a:t>Timothy Berners-Lee and other researchers at the CERN nuclear research facility near Geneva, Switzerland laid, the foundations for the </a:t>
            </a:r>
            <a:r>
              <a:rPr lang="en-US" sz="3000" b="1" dirty="0" smtClean="0"/>
              <a:t>World Wide Web</a:t>
            </a:r>
            <a:r>
              <a:rPr lang="en-US" sz="3000" dirty="0" smtClean="0"/>
              <a:t>, or the </a:t>
            </a:r>
            <a:r>
              <a:rPr lang="en-US" sz="3000" b="1" dirty="0" smtClean="0"/>
              <a:t>Web</a:t>
            </a:r>
            <a:r>
              <a:rPr lang="en-US" sz="3000" dirty="0" smtClean="0"/>
              <a:t>, in 1989</a:t>
            </a:r>
          </a:p>
          <a:p>
            <a:pPr eaLnBrk="1" hangingPunct="1"/>
            <a:r>
              <a:rPr lang="en-US" sz="3000" dirty="0" smtClean="0"/>
              <a:t>They developed a system of interconnected </a:t>
            </a:r>
            <a:r>
              <a:rPr lang="en-US" sz="3000" b="1" dirty="0" smtClean="0"/>
              <a:t>hypertext</a:t>
            </a:r>
            <a:r>
              <a:rPr lang="en-US" sz="3000" dirty="0" smtClean="0"/>
              <a:t> documents that allowed their users to easily navigate from one topic to another</a:t>
            </a:r>
          </a:p>
          <a:p>
            <a:r>
              <a:rPr lang="en-US" sz="3000" b="1" dirty="0"/>
              <a:t>Hypertext </a:t>
            </a:r>
            <a:r>
              <a:rPr lang="en-US" sz="3000" dirty="0"/>
              <a:t>is a method </a:t>
            </a:r>
            <a:r>
              <a:rPr lang="en-US" sz="3000" dirty="0" smtClean="0"/>
              <a:t>of organization </a:t>
            </a:r>
            <a:r>
              <a:rPr lang="en-US" sz="3000" dirty="0"/>
              <a:t>in which data sources are interconnected through a series of </a:t>
            </a:r>
            <a:r>
              <a:rPr lang="en-US" sz="3000" b="1" dirty="0"/>
              <a:t>links </a:t>
            </a:r>
            <a:r>
              <a:rPr lang="en-US" sz="3000" dirty="0"/>
              <a:t>or </a:t>
            </a:r>
            <a:r>
              <a:rPr lang="en-US" sz="3000" b="1" dirty="0" smtClean="0"/>
              <a:t>hyperlinks</a:t>
            </a:r>
            <a:r>
              <a:rPr lang="en-US" sz="3000" dirty="0" smtClean="0"/>
              <a:t> that </a:t>
            </a:r>
            <a:r>
              <a:rPr lang="en-US" sz="3000" dirty="0"/>
              <a:t>users can activate to jump from one piece of information to another</a:t>
            </a:r>
            <a:endParaRPr lang="en-US" sz="3000" dirty="0" smtClean="0"/>
          </a:p>
        </p:txBody>
      </p:sp>
      <p:sp>
        <p:nvSpPr>
          <p:cNvPr id="5" name="Slide Number Placeholder 4"/>
          <p:cNvSpPr>
            <a:spLocks noGrp="1"/>
          </p:cNvSpPr>
          <p:nvPr>
            <p:ph type="sldNum" sz="quarter" idx="11"/>
          </p:nvPr>
        </p:nvSpPr>
        <p:spPr/>
        <p:txBody>
          <a:bodyPr/>
          <a:lstStyle/>
          <a:p>
            <a:pPr>
              <a:defRPr/>
            </a:pPr>
            <a:fld id="{803DB736-D378-4677-BED2-6E27A5AA4778}" type="slidenum">
              <a:rPr lang="en-US"/>
              <a:pPr>
                <a:defRPr/>
              </a:pPr>
              <a:t>9</a:t>
            </a:fld>
            <a:endParaRPr lang="en-US"/>
          </a:p>
        </p:txBody>
      </p:sp>
      <p:sp>
        <p:nvSpPr>
          <p:cNvPr id="6" name="Footer Placeholder 6"/>
          <p:cNvSpPr>
            <a:spLocks noGrp="1"/>
          </p:cNvSpPr>
          <p:nvPr>
            <p:ph type="ftr" sz="quarter" idx="3"/>
          </p:nvPr>
        </p:nvSpPr>
        <p:spPr>
          <a:xfrm>
            <a:off x="381000" y="6400800"/>
            <a:ext cx="8229600" cy="457200"/>
          </a:xfrm>
        </p:spPr>
        <p:txBody>
          <a:bodyPr/>
          <a:lstStyle/>
          <a:p>
            <a:pPr>
              <a:defRPr/>
            </a:pPr>
            <a:r>
              <a:rPr lang="en-US" dirty="0" smtClean="0"/>
              <a:t>New Perspectives on HTML5 and CSS3, 7th Edition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Office Theme">
  <a:themeElements>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Tutorial.01</Template>
  <TotalTime>6648</TotalTime>
  <Words>2090</Words>
  <Application>Microsoft Office PowerPoint</Application>
  <PresentationFormat>On-screen Show (4:3)</PresentationFormat>
  <Paragraphs>280</Paragraphs>
  <Slides>48</Slides>
  <Notes>19</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2_Office Theme</vt:lpstr>
      <vt:lpstr>PowerPoint Presentation</vt:lpstr>
      <vt:lpstr>Objectives</vt:lpstr>
      <vt:lpstr>Objectives (continued 1)</vt:lpstr>
      <vt:lpstr>Objectives (continued 2)</vt:lpstr>
      <vt:lpstr>The Structure of an HTML5 Document</vt:lpstr>
      <vt:lpstr>Exploring the World Wide Web</vt:lpstr>
      <vt:lpstr>Exploring the World Wide Web (continued 1)</vt:lpstr>
      <vt:lpstr>Exploring the World Wide Web (continued 2)</vt:lpstr>
      <vt:lpstr>Exploring the World Wide Web (continued 3)</vt:lpstr>
      <vt:lpstr>Web Pages and Web Servers</vt:lpstr>
      <vt:lpstr>Introducing HTML</vt:lpstr>
      <vt:lpstr>The History of HTML</vt:lpstr>
      <vt:lpstr>The History of HTML (continued 1)</vt:lpstr>
      <vt:lpstr>The History of HTML (continued 2)</vt:lpstr>
      <vt:lpstr>The History of HTML (continued 3)</vt:lpstr>
      <vt:lpstr>Tools for Working with HTML</vt:lpstr>
      <vt:lpstr>Tools for Working with HTML (continued)</vt:lpstr>
      <vt:lpstr>Exploring an HTML File</vt:lpstr>
      <vt:lpstr>The Document Type Declaration</vt:lpstr>
      <vt:lpstr>Introducing Element Tags</vt:lpstr>
      <vt:lpstr>Introducing Element Tags (continued)</vt:lpstr>
      <vt:lpstr>The Element Hierarchy</vt:lpstr>
      <vt:lpstr>The Element Hierarchy (continued)</vt:lpstr>
      <vt:lpstr>Introducing Element Attributes</vt:lpstr>
      <vt:lpstr>Handling White Space</vt:lpstr>
      <vt:lpstr>Viewing HTML File in a Browser</vt:lpstr>
      <vt:lpstr>Viewing HTML File in a Browser (continued)</vt:lpstr>
      <vt:lpstr>Creating the Document Head</vt:lpstr>
      <vt:lpstr>Creating the Document Head (continued)</vt:lpstr>
      <vt:lpstr>Setting the Page Title</vt:lpstr>
      <vt:lpstr>Adding Metadata to the Document</vt:lpstr>
      <vt:lpstr>Adding Metadata to the Document (continued)</vt:lpstr>
      <vt:lpstr>Adding Comments to Your Document</vt:lpstr>
      <vt:lpstr>Adding Comments to your Document (continued)</vt:lpstr>
      <vt:lpstr>Writing the Page Body</vt:lpstr>
      <vt:lpstr>Comparing Sections in HTML4 and HTML5</vt:lpstr>
      <vt:lpstr>Using Grouping Elements</vt:lpstr>
      <vt:lpstr>Using Text-Level Elements</vt:lpstr>
      <vt:lpstr>Linking an HTML Document to a Style Sheet</vt:lpstr>
      <vt:lpstr>Working with Character Sets  and Special Characters</vt:lpstr>
      <vt:lpstr>Working with Inline Images</vt:lpstr>
      <vt:lpstr>Working with Lists</vt:lpstr>
      <vt:lpstr>Working with Hypertext Links</vt:lpstr>
      <vt:lpstr>Linking to the Internet and Other Resources</vt:lpstr>
      <vt:lpstr>Linking to the Internet and Other Resources (continued)</vt:lpstr>
      <vt:lpstr>Linking to a Web Resource</vt:lpstr>
      <vt:lpstr>Linking to an E-Mail Address</vt:lpstr>
      <vt:lpstr>Linking to a Phone Number</vt:lpstr>
    </vt:vector>
  </TitlesOfParts>
  <Company>Course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Course Technology</dc:creator>
  <cp:lastModifiedBy>Varsha Chopra .K</cp:lastModifiedBy>
  <cp:revision>892</cp:revision>
  <dcterms:created xsi:type="dcterms:W3CDTF">2001-08-29T21:35:42Z</dcterms:created>
  <dcterms:modified xsi:type="dcterms:W3CDTF">2015-11-04T14:01:07Z</dcterms:modified>
</cp:coreProperties>
</file>