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charts/chart1.xml" ContentType="application/vnd.openxmlformats-officedocument.drawingml.char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embedTrueTypeFonts="1" saveSubsetFonts="1">
  <p:sldMasterIdLst>
    <p:sldMasterId id="2147484436" r:id="rId39"/>
    <p:sldMasterId id="2147484437" r:id="rId41"/>
    <p:sldMasterId id="2147484438" r:id="rId43"/>
  </p:sldMasterIdLst>
  <p:notesMasterIdLst>
    <p:notesMasterId r:id="rId45"/>
  </p:notesMasterIdLst>
  <p:sldIdLst>
    <p:sldId id="291" r:id="rId47"/>
    <p:sldId id="309" r:id="rId48"/>
    <p:sldId id="308" r:id="rId50"/>
    <p:sldId id="322" r:id="rId52"/>
    <p:sldId id="331" r:id="rId54"/>
    <p:sldId id="324" r:id="rId56"/>
    <p:sldId id="325" r:id="rId58"/>
    <p:sldId id="326" r:id="rId60"/>
    <p:sldId id="327" r:id="rId62"/>
    <p:sldId id="328" r:id="rId64"/>
    <p:sldId id="329" r:id="rId66"/>
    <p:sldId id="330" r:id="rId68"/>
    <p:sldId id="332" r:id="rId70"/>
    <p:sldId id="340" r:id="rId72"/>
    <p:sldId id="323" r:id="rId74"/>
    <p:sldId id="333" r:id="rId76"/>
    <p:sldId id="337" r:id="rId78"/>
    <p:sldId id="338" r:id="rId80"/>
    <p:sldId id="334" r:id="rId82"/>
    <p:sldId id="336" r:id="rId84"/>
    <p:sldId id="339" r:id="rId86"/>
    <p:sldId id="290" r:id="rId88"/>
  </p:sldIdLst>
  <p:sldSz cx="9144000" cy="51435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2851" userDrawn="1">
          <p15:clr>
            <a:srgbClr val="A4A3A4"/>
          </p15:clr>
        </p15:guide>
      </p15:sldGuideLst>
    </p:ext>
  </p:extLst>
  <p:embeddedFontLst>
    <p:embeddedFont>
      <p:font typeface="맑은 고딕" panose="020B0503020000020004" pitchFamily="34" charset="-127">
        <p:regular r:id="rId4"/>
        <p:bold r:id="rId3"/>
      </p:font>
    </p:embeddedFont>
    <p:embeddedFont>
      <p:font typeface="나눔고딕" panose="020D0604000000000000" pitchFamily="34" charset="-127">
        <p:regular r:id="rId2"/>
        <p:bold r:id="rId5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963A9"/>
    <a:srgbClr val="2D6CB9"/>
    <a:srgbClr val="3278CC"/>
    <a:srgbClr val="265A9A"/>
    <a:srgbClr val="214F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86127" autoAdjust="0"/>
  </p:normalViewPr>
  <p:slideViewPr>
    <p:cSldViewPr snapToGrid="1" snapToObjects="1" showGuides="1">
      <p:cViewPr varScale="1">
        <p:scale>
          <a:sx n="140" d="100"/>
          <a:sy n="140" d="100"/>
        </p:scale>
        <p:origin x="736" y="192"/>
      </p:cViewPr>
      <p:guideLst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schemas.openxmlformats.org/officeDocument/2006/relationships/font" Target="fonts/font3.fntdata"></Relationship><Relationship Id="rId3" Type="http://schemas.openxmlformats.org/officeDocument/2006/relationships/font" Target="fonts/font2.fntdata"></Relationship><Relationship Id="rId4" Type="http://schemas.openxmlformats.org/officeDocument/2006/relationships/font" Target="fonts/font1.fntdata"></Relationship><Relationship Id="rId5" Type="http://schemas.openxmlformats.org/officeDocument/2006/relationships/font" Target="fonts/font4.fntdata"></Relationship><Relationship Id="rId39" Type="http://schemas.openxmlformats.org/officeDocument/2006/relationships/slideMaster" Target="slideMasters/slideMaster1.xml"></Relationship><Relationship Id="rId40" Type="http://schemas.openxmlformats.org/officeDocument/2006/relationships/theme" Target="theme/theme1.xml"></Relationship><Relationship Id="rId41" Type="http://schemas.openxmlformats.org/officeDocument/2006/relationships/slideMaster" Target="slideMasters/slideMaster2.xml"></Relationship><Relationship Id="rId43" Type="http://schemas.openxmlformats.org/officeDocument/2006/relationships/slideMaster" Target="slideMasters/slideMaster3.xml"></Relationship><Relationship Id="rId45" Type="http://schemas.openxmlformats.org/officeDocument/2006/relationships/notesMaster" Target="notesMasters/notesMaster1.xml"></Relationship><Relationship Id="rId47" Type="http://schemas.openxmlformats.org/officeDocument/2006/relationships/slide" Target="slides/slide1.xml"></Relationship><Relationship Id="rId48" Type="http://schemas.openxmlformats.org/officeDocument/2006/relationships/slide" Target="slides/slide2.xml"></Relationship><Relationship Id="rId50" Type="http://schemas.openxmlformats.org/officeDocument/2006/relationships/slide" Target="slides/slide3.xml"></Relationship><Relationship Id="rId52" Type="http://schemas.openxmlformats.org/officeDocument/2006/relationships/slide" Target="slides/slide4.xml"></Relationship><Relationship Id="rId54" Type="http://schemas.openxmlformats.org/officeDocument/2006/relationships/slide" Target="slides/slide5.xml"></Relationship><Relationship Id="rId56" Type="http://schemas.openxmlformats.org/officeDocument/2006/relationships/slide" Target="slides/slide6.xml"></Relationship><Relationship Id="rId58" Type="http://schemas.openxmlformats.org/officeDocument/2006/relationships/slide" Target="slides/slide7.xml"></Relationship><Relationship Id="rId60" Type="http://schemas.openxmlformats.org/officeDocument/2006/relationships/slide" Target="slides/slide8.xml"></Relationship><Relationship Id="rId62" Type="http://schemas.openxmlformats.org/officeDocument/2006/relationships/slide" Target="slides/slide9.xml"></Relationship><Relationship Id="rId64" Type="http://schemas.openxmlformats.org/officeDocument/2006/relationships/slide" Target="slides/slide10.xml"></Relationship><Relationship Id="rId66" Type="http://schemas.openxmlformats.org/officeDocument/2006/relationships/slide" Target="slides/slide11.xml"></Relationship><Relationship Id="rId68" Type="http://schemas.openxmlformats.org/officeDocument/2006/relationships/slide" Target="slides/slide12.xml"></Relationship><Relationship Id="rId70" Type="http://schemas.openxmlformats.org/officeDocument/2006/relationships/slide" Target="slides/slide13.xml"></Relationship><Relationship Id="rId72" Type="http://schemas.openxmlformats.org/officeDocument/2006/relationships/slide" Target="slides/slide14.xml"></Relationship><Relationship Id="rId74" Type="http://schemas.openxmlformats.org/officeDocument/2006/relationships/slide" Target="slides/slide15.xml"></Relationship><Relationship Id="rId76" Type="http://schemas.openxmlformats.org/officeDocument/2006/relationships/slide" Target="slides/slide16.xml"></Relationship><Relationship Id="rId78" Type="http://schemas.openxmlformats.org/officeDocument/2006/relationships/slide" Target="slides/slide17.xml"></Relationship><Relationship Id="rId80" Type="http://schemas.openxmlformats.org/officeDocument/2006/relationships/slide" Target="slides/slide18.xml"></Relationship><Relationship Id="rId82" Type="http://schemas.openxmlformats.org/officeDocument/2006/relationships/slide" Target="slides/slide19.xml"></Relationship><Relationship Id="rId84" Type="http://schemas.openxmlformats.org/officeDocument/2006/relationships/slide" Target="slides/slide20.xml"></Relationship><Relationship Id="rId86" Type="http://schemas.openxmlformats.org/officeDocument/2006/relationships/slide" Target="slides/slide21.xml"></Relationship><Relationship Id="rId88" Type="http://schemas.openxmlformats.org/officeDocument/2006/relationships/slide" Target="slides/slide22.xml"></Relationship><Relationship Id="rId91" Type="http://schemas.openxmlformats.org/officeDocument/2006/relationships/viewProps" Target="viewProps.xml"></Relationship><Relationship Id="rId9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5333-FEF9-4A34-A7FD-45A57E72C09C}" type="datetimeFigureOut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7CA6-160E-4E23-83FF-3F745CEEC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r>
              <a:rPr lang="ko-KR" altLang="en-US"/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9575" cy="4117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34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9575" cy="4117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34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8540" cy="34315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90210" cy="41186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97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/>
            <a:endParaRPr lang="ko-KR" altLang="en-US"/>
          </a:p>
          <a:p>
            <a:pPr marL="0" indent="0"/>
            <a:r>
              <a:rPr lang="ko-KR" altLang="en-US"/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305" cy="4116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905" cy="34309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9575" cy="411797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434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ChangeAspect="1"/>
          </p:cNvSpPr>
          <p:nvPr>
            <p:ph type="sldImg"/>
          </p:nvPr>
        </p:nvSpPr>
        <p:spPr>
          <a:xfrm rot="0">
            <a:off x="381000" y="685800"/>
            <a:ext cx="6097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8940" cy="4117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70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1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/Relationships>
</file>

<file path=ppt/slideLayouts/_rels/slideLayout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3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3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660"/>
            <a:ext cx="7772400" cy="11023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4D6D918A-80B0-B447-A0FC-7CB6AAB00B55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30235" cy="8578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30235" cy="33953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B8BD9174-3784-1247-836A-898BF4B54DD8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940"/>
            <a:ext cx="2057400" cy="329120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940"/>
            <a:ext cx="6019800" cy="329120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61212C3A-A6B4-F347-ACA5-B754CE5AED73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1597660"/>
            <a:ext cx="7773035" cy="1102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2914650"/>
            <a:ext cx="6401435" cy="1315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200150"/>
            <a:ext cx="8230869" cy="3395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3305175"/>
            <a:ext cx="7773035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179955"/>
            <a:ext cx="7773035" cy="1125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900430"/>
            <a:ext cx="4039235" cy="2546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900430"/>
            <a:ext cx="4039235" cy="2546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151255"/>
            <a:ext cx="404114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1631315"/>
            <a:ext cx="4041140" cy="2964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15125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1631315"/>
            <a:ext cx="4042410" cy="2964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4470"/>
            <a:ext cx="3009265" cy="8724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05105"/>
            <a:ext cx="5112385" cy="43903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076325"/>
            <a:ext cx="3009265" cy="35191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30235" cy="8578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0"/>
            <a:ext cx="8230235" cy="3395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180042ED-6503-FF46-8B1B-09CE54A54A88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3600450"/>
            <a:ext cx="5487035" cy="4254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459740"/>
            <a:ext cx="5487035" cy="30867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4025265"/>
            <a:ext cx="5487035" cy="6045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200150"/>
            <a:ext cx="8230869" cy="339598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154940"/>
            <a:ext cx="2058035" cy="329184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54940"/>
            <a:ext cx="6020435" cy="329184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1597660"/>
            <a:ext cx="7773035" cy="110299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2914650"/>
            <a:ext cx="6401435" cy="1315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부제목 스타일 편집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200150"/>
            <a:ext cx="8230869" cy="33959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3305175"/>
            <a:ext cx="7773035" cy="1022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179955"/>
            <a:ext cx="7773035" cy="112585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900430"/>
            <a:ext cx="4039235" cy="2546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900430"/>
            <a:ext cx="4039235" cy="254635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151255"/>
            <a:ext cx="404114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1631315"/>
            <a:ext cx="4041140" cy="2964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151255"/>
            <a:ext cx="4042410" cy="4806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1631315"/>
            <a:ext cx="4042410" cy="2964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3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630" y="3305175"/>
            <a:ext cx="7772400" cy="10217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630" y="2179955"/>
            <a:ext cx="7772400" cy="11252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F5F7BDD1-5648-4042-AF60-E81CAE77C05E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4470"/>
            <a:ext cx="3009265" cy="8724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05105"/>
            <a:ext cx="5112385" cy="43903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076325"/>
            <a:ext cx="3009265" cy="351917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3600450"/>
            <a:ext cx="5487035" cy="42545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459740"/>
            <a:ext cx="5487035" cy="30867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4025265"/>
            <a:ext cx="5487035" cy="60452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869" cy="8585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200150"/>
            <a:ext cx="8230869" cy="339598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154940"/>
            <a:ext cx="2058035" cy="329184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54940"/>
            <a:ext cx="6020435" cy="329184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30235" cy="8578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430"/>
            <a:ext cx="4038600" cy="2545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430"/>
            <a:ext cx="4038600" cy="2545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7E2EB5F0-0E93-ED4C-8432-3FA3805981BB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255"/>
            <a:ext cx="4040505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315"/>
            <a:ext cx="4040505" cy="2963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151255"/>
            <a:ext cx="4041775" cy="4800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631315"/>
            <a:ext cx="4041775" cy="296354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A8016220-CBE2-EC47-9C42-9040125DBC14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30235" cy="8578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ABE7468B-9EC3-C149-88B2-25F5932B661A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3235E6D6-E181-184F-9828-28A08795C8AF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4470"/>
            <a:ext cx="3008630" cy="8718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5105"/>
            <a:ext cx="5111750" cy="43897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630" cy="35185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0995E489-5F25-AC45-A010-B3906FD0029D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605" y="3600450"/>
            <a:ext cx="5486400" cy="4248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605" y="45974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605" y="4025265"/>
            <a:ext cx="5486400" cy="6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4767580"/>
            <a:ext cx="2134235" cy="274320"/>
          </a:xfrm>
        </p:spPr>
        <p:txBody>
          <a:bodyPr/>
          <a:lstStyle/>
          <a:p>
            <a:fld id="{25E28B03-62F6-644F-BC1E-A1FD7AE8644B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4767580"/>
            <a:ext cx="2896235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dt="0" ftr="0"/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.xml"></Relationship><Relationship Id="rId2" Type="http://schemas.openxmlformats.org/officeDocument/2006/relationships/slideLayout" Target="../slideLayouts/slideLayout13.xml"></Relationship><Relationship Id="rId3" Type="http://schemas.openxmlformats.org/officeDocument/2006/relationships/slideLayout" Target="../slideLayouts/slideLayout14.xml"></Relationship><Relationship Id="rId4" Type="http://schemas.openxmlformats.org/officeDocument/2006/relationships/slideLayout" Target="../slideLayouts/slideLayout15.xml"></Relationship><Relationship Id="rId5" Type="http://schemas.openxmlformats.org/officeDocument/2006/relationships/slideLayout" Target="../slideLayouts/slideLayout16.xml"></Relationship><Relationship Id="rId6" Type="http://schemas.openxmlformats.org/officeDocument/2006/relationships/slideLayout" Target="../slideLayouts/slideLayout17.xml"></Relationship><Relationship Id="rId7" Type="http://schemas.openxmlformats.org/officeDocument/2006/relationships/slideLayout" Target="../slideLayouts/slideLayout18.xml"></Relationship><Relationship Id="rId8" Type="http://schemas.openxmlformats.org/officeDocument/2006/relationships/slideLayout" Target="../slideLayouts/slideLayout19.xml"></Relationship><Relationship Id="rId9" Type="http://schemas.openxmlformats.org/officeDocument/2006/relationships/slideLayout" Target="../slideLayouts/slideLayout20.xml"></Relationship><Relationship Id="rId10" Type="http://schemas.openxmlformats.org/officeDocument/2006/relationships/slideLayout" Target="../slideLayouts/slideLayout21.xml"></Relationship><Relationship Id="rId11" Type="http://schemas.openxmlformats.org/officeDocument/2006/relationships/slideLayout" Target="../slideLayouts/slideLayout22.xml"></Relationship><Relationship Id="rId12" Type="http://schemas.openxmlformats.org/officeDocument/2006/relationships/theme" Target="../theme/theme2.xml"></Relationship></Relationships>
</file>

<file path=ppt/slideMasters/_rels/slideMaster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3.xml"></Relationship><Relationship Id="rId2" Type="http://schemas.openxmlformats.org/officeDocument/2006/relationships/slideLayout" Target="../slideLayouts/slideLayout24.xml"></Relationship><Relationship Id="rId3" Type="http://schemas.openxmlformats.org/officeDocument/2006/relationships/slideLayout" Target="../slideLayouts/slideLayout25.xml"></Relationship><Relationship Id="rId4" Type="http://schemas.openxmlformats.org/officeDocument/2006/relationships/slideLayout" Target="../slideLayouts/slideLayout26.xml"></Relationship><Relationship Id="rId5" Type="http://schemas.openxmlformats.org/officeDocument/2006/relationships/slideLayout" Target="../slideLayouts/slideLayout27.xml"></Relationship><Relationship Id="rId6" Type="http://schemas.openxmlformats.org/officeDocument/2006/relationships/slideLayout" Target="../slideLayouts/slideLayout28.xml"></Relationship><Relationship Id="rId7" Type="http://schemas.openxmlformats.org/officeDocument/2006/relationships/slideLayout" Target="../slideLayouts/slideLayout29.xml"></Relationship><Relationship Id="rId8" Type="http://schemas.openxmlformats.org/officeDocument/2006/relationships/slideLayout" Target="../slideLayouts/slideLayout30.xml"></Relationship><Relationship Id="rId9" Type="http://schemas.openxmlformats.org/officeDocument/2006/relationships/slideLayout" Target="../slideLayouts/slideLayout31.xml"></Relationship><Relationship Id="rId10" Type="http://schemas.openxmlformats.org/officeDocument/2006/relationships/slideLayout" Target="../slideLayouts/slideLayout32.xml"></Relationship><Relationship Id="rId11" Type="http://schemas.openxmlformats.org/officeDocument/2006/relationships/slideLayout" Target="../slideLayouts/slideLayout33.xml"></Relationship><Relationship Id="rId12" Type="http://schemas.openxmlformats.org/officeDocument/2006/relationships/theme" Target="../theme/theme3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580"/>
            <a:ext cx="21336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F213-49EA-F942-A3D2-46CF304D9E43}" type="datetime1">
              <a:rPr lang="ko-KR" altLang="en-US" smtClean="0"/>
              <a:t>2021. 6. 17.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580"/>
            <a:ext cx="28956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580"/>
            <a:ext cx="2133600" cy="2736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dt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05740"/>
            <a:ext cx="8230235" cy="8578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>
                <a:latin typeface="나눔고딕" charset="0"/>
                <a:ea typeface="나눔고딕" charset="0"/>
              </a:rPr>
              <a:t>마스터 제목 스타일 편집</a:t>
            </a: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200150"/>
            <a:ext cx="8230235" cy="339534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342900" indent="-342900" latinLnBrk="0"/>
            <a:r>
              <a:rPr>
                <a:latin typeface="나눔고딕" charset="0"/>
                <a:ea typeface="나눔고딕" charset="0"/>
              </a:rPr>
              <a:t>마스터 텍스트 스타일을 편집합니다</a:t>
            </a:r>
          </a:p>
          <a:p>
            <a:pPr marL="742950" indent="-285750" latinLnBrk="0"/>
            <a:r>
              <a:rPr>
                <a:latin typeface="나눔고딕" charset="0"/>
                <a:ea typeface="나눔고딕" charset="0"/>
              </a:rPr>
              <a:t>둘째 수준</a:t>
            </a:r>
          </a:p>
          <a:p>
            <a:pPr marL="1143000" indent="-228600" latinLnBrk="0"/>
            <a:r>
              <a:rPr>
                <a:latin typeface="나눔고딕" charset="0"/>
                <a:ea typeface="나눔고딕" charset="0"/>
              </a:rPr>
              <a:t>셋째 수준</a:t>
            </a:r>
          </a:p>
          <a:p>
            <a:pPr marL="1600200" indent="-228600" latinLnBrk="0"/>
            <a:r>
              <a:rPr>
                <a:latin typeface="나눔고딕" charset="0"/>
                <a:ea typeface="나눔고딕" charset="0"/>
              </a:rPr>
              <a:t>넷째 수준</a:t>
            </a:r>
          </a:p>
          <a:p>
            <a:pPr marL="2057400" indent="-228600" latinLnBrk="0"/>
            <a:r>
              <a:rPr>
                <a:latin typeface="나눔고딕" charset="0"/>
                <a:ea typeface="나눔고딕" charset="0"/>
              </a:rPr>
              <a:t>다섯째 수준</a:t>
            </a: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>
                <a:latin typeface="나눔고딕" charset="0"/>
                <a:ea typeface="나눔고딕" charset="0"/>
              </a:rPr>
              <a:t>2021. 7. 8.</a:t>
            </a:fld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4767580"/>
            <a:ext cx="2896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fImage321102185596.png"></Relationship><Relationship Id="rId4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39223165947.png"></Relationship><Relationship Id="rId3" Type="http://schemas.openxmlformats.org/officeDocument/2006/relationships/notesSlide" Target="../notesSlides/notesSlide11.xml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fImage137492857000.png"></Relationship><Relationship Id="rId4" Type="http://schemas.openxmlformats.org/officeDocument/2006/relationships/image" Target="../media/fImage51154721224.png"></Relationship><Relationship Id="rId5" Type="http://schemas.openxmlformats.org/officeDocument/2006/relationships/image" Target="../media/fImage108664735058.png"></Relationship><Relationship Id="rId6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13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04483769731.png"></Relationship><Relationship Id="rId3" Type="http://schemas.openxmlformats.org/officeDocument/2006/relationships/image" Target="../media/fImage404123787141.png"></Relationship><Relationship Id="rId4" Type="http://schemas.openxmlformats.org/officeDocument/2006/relationships/notesSlide" Target="../notesSlides/notesSlide16.xml"></Relationship><Relationship Id="rId5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210603988997.png"></Relationship><Relationship Id="rId3" Type="http://schemas.openxmlformats.org/officeDocument/2006/relationships/image" Target="../media/fImage223354012929.png"></Relationship><Relationship Id="rId4" Type="http://schemas.openxmlformats.org/officeDocument/2006/relationships/notesSlide" Target="../notesSlides/notesSlide19.xml"></Relationship><Relationship Id="rId5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641934472621.png"></Relationship><Relationship Id="rId3" Type="http://schemas.openxmlformats.org/officeDocument/2006/relationships/image" Target="../media/fImage383374564361.png"></Relationship><Relationship Id="rId4" Type="http://schemas.openxmlformats.org/officeDocument/2006/relationships/notesSlide" Target="../notesSlides/notesSlide20.xml"></Relationship><Relationship Id="rId5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8942445146.png"></Relationship><Relationship Id="rId3" Type="http://schemas.openxmlformats.org/officeDocument/2006/relationships/notesSlide" Target="../notesSlides/notesSlide21.xml"></Relationship><Relationship Id="rId4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3" Type="http://schemas.openxmlformats.org/officeDocument/2006/relationships/image" Target="../media/image19.png"></Relationship><Relationship Id="rId2" Type="http://schemas.openxmlformats.org/officeDocument/2006/relationships/notesSlide" Target="../notesSlides/notesSlide22.xml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notesSlide" Target="../notesSlides/notesSlide3.xml"></Relationship><Relationship Id="rId4" Type="http://schemas.openxmlformats.org/officeDocument/2006/relationships/image" Target="../media/fImage553852625489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48243623188.png"></Relationship><Relationship Id="rId3" Type="http://schemas.openxmlformats.org/officeDocument/2006/relationships/notesSlide" Target="../notesSlides/notesSlide4.xml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3372962691844.png"></Relationship><Relationship Id="rId3" Type="http://schemas.openxmlformats.org/officeDocument/2006/relationships/image" Target="../media/fImage314278270830.png"></Relationship><Relationship Id="rId4" Type="http://schemas.openxmlformats.org/officeDocument/2006/relationships/notesSlide" Target="../notesSlides/notesSlide5.xml"></Relationship><Relationship Id="rId5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327993955626.png"></Relationship><Relationship Id="rId3" Type="http://schemas.openxmlformats.org/officeDocument/2006/relationships/notesSlide" Target="../notesSlides/notesSlide6.xml"></Relationship><Relationship Id="rId4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>
            <a:spLocks/>
          </p:cNvSpPr>
          <p:nvPr/>
        </p:nvSpPr>
        <p:spPr>
          <a:xfrm flipH="1" flipV="1">
            <a:off x="6732270" y="0"/>
            <a:ext cx="2412365" cy="5144135"/>
          </a:xfrm>
          <a:prstGeom prst="rtTriangle">
            <a:avLst/>
          </a:prstGeom>
          <a:gradFill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1972310" y="1978660"/>
            <a:ext cx="5187315" cy="83058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800" b="1">
                <a:solidFill>
                  <a:srgbClr val="000000"/>
                </a:solidFill>
              </a:rPr>
              <a:t>A/B Test</a:t>
            </a:r>
            <a:endParaRPr lang="ko-KR" altLang="en-US" sz="4800" b="1">
              <a:solidFill>
                <a:srgbClr val="000000"/>
              </a:solidFill>
            </a:endParaRPr>
          </a:p>
        </p:txBody>
      </p:sp>
      <p:sp>
        <p:nvSpPr>
          <p:cNvPr id="15" name="Right Triangle 8"/>
          <p:cNvSpPr>
            <a:spLocks/>
          </p:cNvSpPr>
          <p:nvPr/>
        </p:nvSpPr>
        <p:spPr>
          <a:xfrm rot="10800000" flipH="1" flipV="1">
            <a:off x="17780" y="-1270"/>
            <a:ext cx="2413000" cy="5144770"/>
          </a:xfrm>
          <a:prstGeom prst="rtTriangle">
            <a:avLst/>
          </a:prstGeom>
          <a:gradFill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7" name="Rectangle 2"/>
          <p:cNvSpPr>
            <a:spLocks/>
          </p:cNvSpPr>
          <p:nvPr/>
        </p:nvSpPr>
        <p:spPr>
          <a:xfrm rot="0">
            <a:off x="1973580" y="3621405"/>
            <a:ext cx="5187315" cy="39941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0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권순홍</a:t>
            </a:r>
            <a:endParaRPr lang="ko-KR" altLang="en-US" sz="20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Rectangle 4"/>
          <p:cNvSpPr>
            <a:spLocks/>
          </p:cNvSpPr>
          <p:nvPr/>
        </p:nvSpPr>
        <p:spPr>
          <a:xfrm>
            <a:off x="1973580" y="4020820"/>
            <a:ext cx="5189220" cy="3073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b="0">
                <a:solidFill>
                  <a:schemeClr val="bg1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2021.</a:t>
            </a:r>
            <a:r>
              <a:rPr lang="en-US" altLang="ko-KR" sz="1400" b="0">
                <a:solidFill>
                  <a:schemeClr val="bg1">
                    <a:lumMod val="50000"/>
                    <a:lumOff val="0"/>
                  </a:schemeClr>
                </a:solidFill>
                <a:latin typeface="나눔고딕" charset="0"/>
                <a:ea typeface="나눔고딕" charset="0"/>
              </a:rPr>
              <a:t>12.09</a:t>
            </a:r>
            <a:endParaRPr lang="ko-KR" altLang="en-US" sz="1400" b="0">
              <a:solidFill>
                <a:schemeClr val="bg1">
                  <a:lumMod val="50000"/>
                  <a:lumOff val="0"/>
                </a:schemeClr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B9975F-9169-E349-B3B9-D43E19FF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Testing 방법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진행 단계 - 결과 도출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9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1273810" y="4187190"/>
            <a:ext cx="6564630" cy="5543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통계 결과를 참고하여 가설 검증 및 적용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만약 유의미한 차이가 없다면, 가설 검정 절차를 재수행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1" name="그림 9" descr="/Users/shong/Library/Group Containers/L48J367XN4.com.infraware.PolarisOffice/EngineTemp/2020/fImage321102185596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179"/>
          <a:stretch>
            <a:fillRect/>
          </a:stretch>
        </p:blipFill>
        <p:spPr>
          <a:xfrm rot="0">
            <a:off x="2983865" y="1351915"/>
            <a:ext cx="3178810" cy="2727960"/>
          </a:xfrm>
          <a:prstGeom prst="rect"/>
          <a:noFill/>
        </p:spPr>
      </p:pic>
      <p:sp>
        <p:nvSpPr>
          <p:cNvPr id="22" name="텍스트 상자 1"/>
          <p:cNvSpPr txBox="1">
            <a:spLocks/>
          </p:cNvSpPr>
          <p:nvPr/>
        </p:nvSpPr>
        <p:spPr>
          <a:xfrm rot="0">
            <a:off x="2276475" y="1044575"/>
            <a:ext cx="459168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실험결과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538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Testing 방법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471805" y="530225"/>
            <a:ext cx="310134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7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신뢰성 - A/A Test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10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4629150" y="2094230"/>
            <a:ext cx="3980815" cy="18167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•A/A Test -&gt; A/B Test -&gt; A/A Test</a:t>
            </a:r>
            <a:endParaRPr lang="ko-KR" altLang="en-US" sz="16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6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16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동일한 Variation을 동시에 보여준 후 차이가 없을시 A</a:t>
            </a:r>
            <a:r>
              <a:rPr lang="en-US" altLang="ko-KR" sz="16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/B Test를 진행</a:t>
            </a:r>
            <a:endParaRPr lang="ko-KR" altLang="en-US" sz="16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6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16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심각한 편중이나 왜곡이 있을 경우, 해결 후 A/B Test를 진행함</a:t>
            </a:r>
            <a:endParaRPr lang="ko-KR" altLang="en-US" sz="16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1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2160" y="1181100"/>
            <a:ext cx="3372485" cy="3513455"/>
          </a:xfrm>
          <a:prstGeom prst="rect"/>
          <a:noFill/>
        </p:spPr>
      </p:pic>
      <p:sp>
        <p:nvSpPr>
          <p:cNvPr id="22" name="Rectangle 18"/>
          <p:cNvSpPr>
            <a:spLocks/>
          </p:cNvSpPr>
          <p:nvPr/>
        </p:nvSpPr>
        <p:spPr>
          <a:xfrm rot="0">
            <a:off x="1177925" y="1702435"/>
            <a:ext cx="810260" cy="2599690"/>
          </a:xfrm>
          <a:prstGeom prst="rect"/>
          <a:solidFill>
            <a:schemeClr val="accent1">
              <a:alpha val="0"/>
            </a:schemeClr>
          </a:solidFill>
          <a:ln w="12700" cap="flat" cmpd="sng"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accent1"/>
                </a:solidFill>
                <a:latin typeface="나눔고딕" charset="0"/>
                <a:ea typeface="나눔고딕" charset="0"/>
              </a:rPr>
              <a:t>A/A</a:t>
            </a:r>
            <a:endParaRPr lang="ko-KR" altLang="en-US" sz="18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800">
                <a:solidFill>
                  <a:schemeClr val="accent1"/>
                </a:solidFill>
                <a:latin typeface="나눔고딕" charset="0"/>
                <a:ea typeface="나눔고딕" charset="0"/>
              </a:rPr>
              <a:t>Test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4" name="Rectangle 25"/>
          <p:cNvSpPr>
            <a:spLocks/>
          </p:cNvSpPr>
          <p:nvPr/>
        </p:nvSpPr>
        <p:spPr>
          <a:xfrm rot="0">
            <a:off x="3209925" y="1701165"/>
            <a:ext cx="810260" cy="2599690"/>
          </a:xfrm>
          <a:prstGeom prst="rect"/>
          <a:solidFill>
            <a:schemeClr val="accent1">
              <a:alpha val="0"/>
            </a:schemeClr>
          </a:solidFill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accent1"/>
                </a:solidFill>
                <a:latin typeface="나눔고딕" charset="0"/>
                <a:ea typeface="나눔고딕" charset="0"/>
              </a:rPr>
              <a:t>A/A</a:t>
            </a:r>
            <a:endParaRPr lang="ko-KR" altLang="en-US" sz="1800">
              <a:solidFill>
                <a:schemeClr val="accent1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800">
                <a:solidFill>
                  <a:schemeClr val="accent1"/>
                </a:solidFill>
                <a:latin typeface="나눔고딕" charset="0"/>
                <a:ea typeface="나눔고딕" charset="0"/>
              </a:rPr>
              <a:t>Test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Rectangle 24"/>
          <p:cNvSpPr>
            <a:spLocks/>
          </p:cNvSpPr>
          <p:nvPr/>
        </p:nvSpPr>
        <p:spPr>
          <a:xfrm rot="0">
            <a:off x="1991995" y="1703705"/>
            <a:ext cx="1219200" cy="2599690"/>
          </a:xfrm>
          <a:prstGeom prst="rect"/>
          <a:solidFill>
            <a:schemeClr val="accent1">
              <a:alpha val="0"/>
            </a:schemeClr>
          </a:solidFill>
          <a:ln w="12700" cap="flat" cmpd="sng">
            <a:solidFill>
              <a:srgbClr val="FC6600">
                <a:alpha val="100000"/>
              </a:srgbClr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C6600"/>
                </a:solidFill>
                <a:latin typeface="나눔고딕" charset="0"/>
                <a:ea typeface="나눔고딕" charset="0"/>
              </a:rPr>
              <a:t>A/B</a:t>
            </a:r>
            <a:endParaRPr lang="ko-KR" altLang="en-US" sz="1800">
              <a:solidFill>
                <a:srgbClr val="FC6600"/>
              </a:solidFill>
              <a:latin typeface="나눔고딕" charset="0"/>
              <a:ea typeface="나눔고딕" charset="0"/>
            </a:endParaRPr>
          </a:p>
          <a:p>
            <a:pPr marL="0" indent="0" algn="ctr" hangingPunct="1"/>
            <a:r>
              <a:rPr sz="1800">
                <a:solidFill>
                  <a:srgbClr val="FC6600"/>
                </a:solidFill>
                <a:latin typeface="나눔고딕" charset="0"/>
                <a:ea typeface="나눔고딕" charset="0"/>
              </a:rPr>
              <a:t>Test</a:t>
            </a:r>
            <a:endParaRPr lang="ko-KR" altLang="en-US" sz="1800">
              <a:solidFill>
                <a:srgbClr val="FC66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538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Testing 방법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07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9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지원 툴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11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1" name="텍스트 상자 9"/>
          <p:cNvSpPr txBox="1">
            <a:spLocks/>
          </p:cNvSpPr>
          <p:nvPr/>
        </p:nvSpPr>
        <p:spPr>
          <a:xfrm>
            <a:off x="878840" y="2727960"/>
            <a:ext cx="2328545" cy="14909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Firebase A/B Test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 한글 지원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 무료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1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https://firebase.google.com/</a:t>
            </a: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상자 10"/>
          <p:cNvSpPr txBox="1">
            <a:spLocks/>
          </p:cNvSpPr>
          <p:nvPr/>
        </p:nvSpPr>
        <p:spPr>
          <a:xfrm>
            <a:off x="3407410" y="2729230"/>
            <a:ext cx="2328545" cy="14909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Hackle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 한글 지원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 부분 유료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1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https://hackle.io/ko/</a:t>
            </a: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3" name="텍스트 상자 11"/>
          <p:cNvSpPr txBox="1">
            <a:spLocks/>
          </p:cNvSpPr>
          <p:nvPr/>
        </p:nvSpPr>
        <p:spPr>
          <a:xfrm>
            <a:off x="6053455" y="2727960"/>
            <a:ext cx="2328545" cy="14909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Apptimize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 한글 미지원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- 부분 유료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lang="en-US" altLang="ko-KR" sz="11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https://apptimize.com/</a:t>
            </a:r>
            <a:endParaRPr lang="ko-KR" altLang="en-US" sz="11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5" name="그림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15990" y="1618615"/>
            <a:ext cx="2364105" cy="846455"/>
          </a:xfrm>
          <a:prstGeom prst="rect"/>
          <a:noFill/>
        </p:spPr>
      </p:pic>
      <p:pic>
        <p:nvPicPr>
          <p:cNvPr id="27" name="그림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92195" y="1602105"/>
            <a:ext cx="1925955" cy="880110"/>
          </a:xfrm>
          <a:prstGeom prst="rect"/>
          <a:noFill/>
        </p:spPr>
      </p:pic>
      <p:pic>
        <p:nvPicPr>
          <p:cNvPr id="28" name="그림 5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7570" y="1669415"/>
            <a:ext cx="2193290" cy="7327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69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정리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장점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1189990" y="1640205"/>
            <a:ext cx="6765925" cy="2243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2000" spc="-70" b="1">
                <a:solidFill>
                  <a:schemeClr val="tx1"/>
                </a:solidFill>
                <a:latin typeface="나눔고딕" charset="0"/>
                <a:ea typeface="나눔고딕" charset="0"/>
              </a:rPr>
              <a:t>실제 상황에서 고객의 실제 행동을 테스트함</a:t>
            </a:r>
            <a:endParaRPr lang="ko-KR" altLang="en-US" sz="2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매우 작은 성능의 차이도 측정할 수 있음</a:t>
            </a:r>
            <a:endParaRPr lang="ko-KR" altLang="en-US" sz="20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테스트 비용이 저렴함</a:t>
            </a:r>
            <a:endParaRPr lang="ko-KR" altLang="en-US" sz="20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정리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단점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1069975" y="1637030"/>
            <a:ext cx="6972935" cy="2243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20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계절, 취향 등 시간의 흐름에 따라 결과가 달라질 수도 있음</a:t>
            </a:r>
            <a:endParaRPr lang="ko-KR" altLang="en-US" sz="20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20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트래픽이 적은 상태에는 사실상 의미 없음</a:t>
            </a:r>
            <a:endParaRPr lang="ko-KR" altLang="en-US" sz="20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20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20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20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테스트로 인한 단기적 손실이 발생할 수 있음</a:t>
            </a:r>
            <a:endParaRPr lang="ko-KR" altLang="en-US" sz="20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정리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471805" y="530225"/>
            <a:ext cx="3100070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9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정리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11505" y="2067560"/>
            <a:ext cx="4573905" cy="3714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10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9" name="텍스트 상자 38"/>
          <p:cNvSpPr txBox="1">
            <a:spLocks/>
          </p:cNvSpPr>
          <p:nvPr/>
        </p:nvSpPr>
        <p:spPr>
          <a:xfrm rot="0">
            <a:off x="1647190" y="3468370"/>
            <a:ext cx="5854065" cy="3086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spc="-70" b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UI 최적화 및 비지니스 성장을 위한 선택에 도움</a:t>
            </a:r>
            <a:endParaRPr lang="ko-KR" altLang="en-US" sz="1400" b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0" name="텍스트 상자 39"/>
          <p:cNvSpPr txBox="1">
            <a:spLocks/>
          </p:cNvSpPr>
          <p:nvPr/>
        </p:nvSpPr>
        <p:spPr>
          <a:xfrm rot="0">
            <a:off x="584200" y="1769110"/>
            <a:ext cx="7980680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3600" spc="-60" b="0">
                <a:solidFill>
                  <a:schemeClr val="accent5"/>
                </a:solidFill>
                <a:latin typeface="나눔고딕 ExtraBold" charset="0"/>
                <a:ea typeface="나눔고딕 ExtraBold" charset="0"/>
              </a:rPr>
              <a:t>“사용자 관점에서 성과를 기반으로 한 테스트”</a:t>
            </a:r>
            <a:endParaRPr lang="ko-KR" altLang="en-US" sz="3600" b="0">
              <a:solidFill>
                <a:schemeClr val="accent5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Firebase A/B Test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FA &amp; FRC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16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>
            <a:off x="920115" y="3368040"/>
            <a:ext cx="3259455" cy="923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Fire</a:t>
            </a: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ase Analytics (FA)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12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Google Anlaytics 기반으로 모바일 앱에 대한 포괄적인 인앱 행동 및 마케팅 분석 데이터 제공</a:t>
            </a:r>
            <a:endParaRPr lang="ko-KR" altLang="en-US" sz="12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 0"/>
          <p:cNvSpPr txBox="1">
            <a:spLocks/>
          </p:cNvSpPr>
          <p:nvPr/>
        </p:nvSpPr>
        <p:spPr>
          <a:xfrm>
            <a:off x="4936490" y="3380740"/>
            <a:ext cx="3237230" cy="8928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Fire</a:t>
            </a: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1600" spc="-6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ase Remote Config (FRC)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2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12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앱 업데이트를 게시하지 않고도 앱의 동작과 모양을 변경할 수 있도록 도와주는 서비스</a:t>
            </a:r>
            <a:endParaRPr lang="ko-KR" altLang="en-US" sz="12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23" name="그림 1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03680" y="1193800"/>
            <a:ext cx="2146935" cy="2026285"/>
          </a:xfrm>
          <a:prstGeom prst="rect"/>
          <a:noFill/>
        </p:spPr>
      </p:pic>
      <p:pic>
        <p:nvPicPr>
          <p:cNvPr id="24" name="그림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00370" y="1196975"/>
            <a:ext cx="2143760" cy="20224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Firebase A/B Test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AOS - FA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17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4" name="Rect 0"/>
          <p:cNvSpPr txBox="1">
            <a:spLocks/>
          </p:cNvSpPr>
          <p:nvPr/>
        </p:nvSpPr>
        <p:spPr>
          <a:xfrm rot="0">
            <a:off x="447675" y="2374900"/>
            <a:ext cx="4045585" cy="16611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2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Analytics Event Logging</a:t>
            </a:r>
            <a:endParaRPr lang="ko-KR" altLang="en-US" sz="12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900" b="1">
              <a:solidFill>
                <a:srgbClr val="660E7A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val</a:t>
            </a:r>
            <a:r>
              <a:rPr sz="900" b="1">
                <a:solidFill>
                  <a:srgbClr val="660E7A"/>
                </a:solidFill>
                <a:latin typeface="나눔고딕" charset="0"/>
                <a:ea typeface="나눔고딕" charset="0"/>
              </a:rPr>
              <a:t> </a:t>
            </a:r>
            <a:r>
              <a:rPr sz="900" b="1">
                <a:solidFill>
                  <a:srgbClr val="660E7A"/>
                </a:solidFill>
                <a:latin typeface="JetBrains Mono" charset="0"/>
                <a:ea typeface="JetBrains Mono" charset="0"/>
              </a:rPr>
              <a:t>firebaseAnalytics </a:t>
            </a:r>
            <a:r>
              <a:rPr sz="900">
                <a:solidFill>
                  <a:srgbClr val="000000"/>
                </a:solidFill>
                <a:latin typeface="JetBrains Mono" charset="0"/>
                <a:ea typeface="JetBrains Mono" charset="0"/>
              </a:rPr>
              <a:t>= FirebaseAnalytics.getInstance(</a:t>
            </a:r>
            <a:r>
              <a:rPr sz="900" b="1">
                <a:solidFill>
                  <a:srgbClr val="000080"/>
                </a:solidFill>
                <a:latin typeface="JetBrains Mono" charset="0"/>
                <a:ea typeface="JetBrains Mono" charset="0"/>
              </a:rPr>
              <a:t>this</a:t>
            </a:r>
            <a:r>
              <a:rPr sz="900">
                <a:solidFill>
                  <a:srgbClr val="000000"/>
                </a:solidFill>
                <a:latin typeface="JetBrains Mono" charset="0"/>
                <a:ea typeface="JetBrains Mono" charset="0"/>
              </a:rPr>
              <a:t>)</a:t>
            </a:r>
            <a:endParaRPr lang="ko-KR" altLang="en-US" sz="900">
              <a:solidFill>
                <a:srgbClr val="000000"/>
              </a:solidFill>
              <a:latin typeface="JetBrains Mono" charset="0"/>
              <a:ea typeface="JetBrains Mono" charset="0"/>
            </a:endParaRPr>
          </a:p>
          <a:p>
            <a:pPr marL="0" indent="0" algn="l" latinLnBrk="0">
              <a:buFontTx/>
              <a:buNone/>
            </a:pP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val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bundle = Bundle()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bundle.putString(FirebaseAnalytics.Param.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ITEM_ID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"test id"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bundle.putString(FirebaseAnalytics.Param.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ITEM_NAME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"test name"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 b="1">
                <a:solidFill>
                  <a:srgbClr val="660E7A"/>
                </a:solidFill>
                <a:latin typeface="나눔고딕" charset="0"/>
                <a:ea typeface="나눔고딕" charset="0"/>
              </a:rPr>
              <a:t>firebaseAnalytics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.logEvent(FirebaseAnalytics.Event.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SELECT_ITEM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, bundle)</a:t>
            </a: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//with Custom Event </a:t>
            </a: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 b="1">
                <a:solidFill>
                  <a:srgbClr val="660E7A"/>
                </a:solidFill>
                <a:latin typeface="나눔고딕" charset="0"/>
                <a:ea typeface="나눔고딕" charset="0"/>
              </a:rPr>
              <a:t>firebaseAnalytics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.logEvent(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"custom_event",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null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37"/>
          <p:cNvSpPr txBox="1">
            <a:spLocks/>
          </p:cNvSpPr>
          <p:nvPr/>
        </p:nvSpPr>
        <p:spPr>
          <a:xfrm rot="0">
            <a:off x="450850" y="1471295"/>
            <a:ext cx="3725544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2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Gradle (:app)</a:t>
            </a:r>
            <a:endParaRPr lang="ko-KR" altLang="en-US" sz="12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implementation 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'com.google.firebase:firebase-analytics-ktx'</a:t>
            </a:r>
            <a:endParaRPr lang="ko-KR" altLang="en-US" sz="900" b="1">
              <a:solidFill>
                <a:srgbClr val="008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42"/>
          <p:cNvSpPr txBox="1">
            <a:spLocks/>
          </p:cNvSpPr>
          <p:nvPr/>
        </p:nvSpPr>
        <p:spPr>
          <a:xfrm rot="0">
            <a:off x="4775835" y="2037715"/>
            <a:ext cx="3964304" cy="116840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4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14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원하는 부분에서 이벤트를 로깅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4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콘솔에서 </a:t>
            </a:r>
            <a:r>
              <a:rPr sz="14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이벤트 발생 횟수 분석 가능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4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14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A/B Test에서 이벤트 발생</a:t>
            </a:r>
            <a:r>
              <a:rPr sz="14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을</a:t>
            </a:r>
            <a:r>
              <a:rPr sz="14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 관측</a:t>
            </a:r>
            <a:r>
              <a:rPr sz="14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하기 위해 필요</a:t>
            </a:r>
            <a:endParaRPr lang="ko-KR" altLang="en-US" sz="14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Firebase A/B Test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AOS - FRC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18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3" name="Rect 0"/>
          <p:cNvSpPr txBox="1">
            <a:spLocks/>
          </p:cNvSpPr>
          <p:nvPr/>
        </p:nvSpPr>
        <p:spPr>
          <a:xfrm rot="0">
            <a:off x="470534" y="1829435"/>
            <a:ext cx="4030345" cy="29533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2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Remote Config</a:t>
            </a:r>
            <a:endParaRPr lang="ko-KR" altLang="en-US" sz="12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2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val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remoteConfig = Firebase.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remoteConfig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/>
            </a:r>
            <a:b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</a:b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val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configSettings = </a:t>
            </a:r>
            <a:r>
              <a:rPr sz="900" i="1">
                <a:solidFill>
                  <a:srgbClr val="000000"/>
                </a:solidFill>
                <a:latin typeface="나눔고딕" charset="0"/>
                <a:ea typeface="나눔고딕" charset="0"/>
              </a:rPr>
              <a:t>remoteConfigSettings </a:t>
            </a: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{</a:t>
            </a: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     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minimumFetchIntervalInSeconds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= </a:t>
            </a:r>
            <a:r>
              <a:rPr sz="900">
                <a:solidFill>
                  <a:srgbClr val="0000FF"/>
                </a:solidFill>
                <a:latin typeface="나눔고딕" charset="0"/>
                <a:ea typeface="나눔고딕" charset="0"/>
              </a:rPr>
              <a:t>0</a:t>
            </a:r>
            <a:r>
              <a:rPr sz="900">
                <a:solidFill>
                  <a:srgbClr val="0000FF"/>
                </a:solidFill>
                <a:latin typeface="나눔고딕" charset="0"/>
                <a:ea typeface="나눔고딕" charset="0"/>
              </a:rPr>
              <a:t>     </a:t>
            </a:r>
            <a: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  <a:t>//</a:t>
            </a:r>
            <a: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  <a:t>실사용에선 3600이상</a:t>
            </a:r>
            <a: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  <a:t/>
            </a:r>
            <a:b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</a:b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}</a:t>
            </a: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remoteConfig.setConfigSettingsAsync(configSettings)</a:t>
            </a:r>
            <a: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  <a:t/>
            </a:r>
            <a:b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</a:br>
            <a: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  <a:t/>
            </a:r>
            <a:b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remoteConfig.fetchAndActivate().addOnCompleteListener(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this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 </a:t>
            </a: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{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task </a:t>
            </a: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-&gt;</a:t>
            </a: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      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if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(task.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isSuccessful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 {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    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val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updated = task.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result</a:t>
            </a: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/>
            </a:r>
            <a:b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</a:br>
            <a:r>
              <a:rPr sz="900" i="1">
                <a:solidFill>
                  <a:srgbClr val="660E7A"/>
                </a:solidFill>
                <a:latin typeface="나눔고딕" charset="0"/>
                <a:ea typeface="나눔고딕" charset="0"/>
              </a:rPr>
              <a:t>          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Log.d(</a:t>
            </a:r>
            <a:r>
              <a:rPr sz="900" b="1">
                <a:solidFill>
                  <a:srgbClr val="660E7A"/>
                </a:solidFill>
                <a:latin typeface="나눔고딕" charset="0"/>
                <a:ea typeface="나눔고딕" charset="0"/>
              </a:rPr>
              <a:t>TAG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"Config params updated: 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$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updated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   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    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val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str = remoteConfig.getString(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"testRemote"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    Log.d(</a:t>
            </a:r>
            <a:r>
              <a:rPr sz="900" b="1">
                <a:solidFill>
                  <a:srgbClr val="660E7A"/>
                </a:solidFill>
                <a:latin typeface="나눔고딕" charset="0"/>
                <a:ea typeface="나눔고딕" charset="0"/>
              </a:rPr>
              <a:t>TAG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,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"remote config data : 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$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str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    Log.d(</a:t>
            </a:r>
            <a:r>
              <a:rPr sz="900" b="1">
                <a:solidFill>
                  <a:srgbClr val="660E7A"/>
                </a:solidFill>
                <a:latin typeface="나눔고딕" charset="0"/>
                <a:ea typeface="나눔고딕" charset="0"/>
              </a:rPr>
              <a:t>TAG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"Fetch and activate succeeded"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} </a:t>
            </a:r>
            <a:r>
              <a:rPr sz="900" b="1">
                <a:solidFill>
                  <a:srgbClr val="000080"/>
                </a:solidFill>
                <a:latin typeface="나눔고딕" charset="0"/>
                <a:ea typeface="나눔고딕" charset="0"/>
              </a:rPr>
              <a:t>else 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{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    Log.d(</a:t>
            </a:r>
            <a:r>
              <a:rPr sz="900" b="1">
                <a:solidFill>
                  <a:srgbClr val="660E7A"/>
                </a:solidFill>
                <a:latin typeface="나눔고딕" charset="0"/>
                <a:ea typeface="나눔고딕" charset="0"/>
              </a:rPr>
              <a:t>TAG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, 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"Fetch failed"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)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      }</a:t>
            </a: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/>
            </a:r>
            <a:b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</a:br>
            <a:r>
              <a:rPr sz="9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}</a:t>
            </a:r>
            <a:endParaRPr lang="ko-KR" altLang="en-US" sz="9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텍스트 상자 38"/>
          <p:cNvSpPr txBox="1">
            <a:spLocks/>
          </p:cNvSpPr>
          <p:nvPr/>
        </p:nvSpPr>
        <p:spPr>
          <a:xfrm rot="0">
            <a:off x="469264" y="1147445"/>
            <a:ext cx="3636010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2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Gradle (:app)</a:t>
            </a:r>
            <a:endParaRPr lang="ko-KR" altLang="en-US" sz="12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  <a:t/>
            </a:r>
            <a:br>
              <a:rPr sz="900" i="1">
                <a:solidFill>
                  <a:srgbClr val="808080"/>
                </a:solidFill>
                <a:latin typeface="나눔고딕" charset="0"/>
                <a:ea typeface="나눔고딕" charset="0"/>
              </a:rPr>
            </a:br>
            <a:r>
              <a:rPr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implementation </a:t>
            </a:r>
            <a:r>
              <a:rPr sz="900" b="1">
                <a:solidFill>
                  <a:srgbClr val="008000"/>
                </a:solidFill>
                <a:latin typeface="나눔고딕" charset="0"/>
                <a:ea typeface="나눔고딕" charset="0"/>
              </a:rPr>
              <a:t>'com.google.firebase:firebase-config-ktx'</a:t>
            </a:r>
            <a:endParaRPr lang="ko-KR" altLang="en-US" sz="900" b="1">
              <a:solidFill>
                <a:srgbClr val="008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5" name="텍스트 상자 41"/>
          <p:cNvSpPr txBox="1">
            <a:spLocks/>
          </p:cNvSpPr>
          <p:nvPr/>
        </p:nvSpPr>
        <p:spPr>
          <a:xfrm rot="0">
            <a:off x="4896485" y="1750060"/>
            <a:ext cx="3739515" cy="21678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4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14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원하는 부분에 가져온 데이터</a:t>
            </a:r>
            <a:r>
              <a:rPr sz="14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를</a:t>
            </a:r>
            <a:r>
              <a:rPr sz="14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 적용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4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콘솔에서  문자열, 숫자, bool, JSON 형식으로 </a:t>
            </a: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데이터 </a:t>
            </a:r>
            <a:r>
              <a:rPr lang="en-US" altLang="ko-KR" sz="1400" spc="-6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저장 가능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4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140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Default 데이터를 xml로 설정 가능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900" b="0">
                <a:solidFill>
                  <a:srgbClr val="000000"/>
                </a:solidFill>
                <a:latin typeface="JetBrains Mono" charset="0"/>
                <a:ea typeface="JetBrains Mono" charset="0"/>
              </a:rPr>
              <a:t>ex) </a:t>
            </a:r>
            <a:r>
              <a:rPr sz="900" b="0">
                <a:solidFill>
                  <a:srgbClr val="000000"/>
                </a:solidFill>
                <a:latin typeface="JetBrains Mono" charset="0"/>
                <a:ea typeface="JetBrains Mono" charset="0"/>
              </a:rPr>
              <a:t>remoteConfig.setDefaultsAsync(R.xml.remote_config_defaults)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4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14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A/B Test에서 </a:t>
            </a:r>
            <a:r>
              <a:rPr sz="14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실험군과 대조군의 데이터를 나누기 위해 사용</a:t>
            </a:r>
            <a:endParaRPr lang="ko-KR" altLang="en-US" sz="14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Firebase A/B Test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A/B Test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19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22" name="그림 24" descr="/Users/shong/Library/Group Containers/L48J367XN4.com.infraware.PolarisOffice/EngineTemp/1040/fImage21060398899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08295" y="1497965"/>
            <a:ext cx="2788285" cy="2305685"/>
          </a:xfrm>
          <a:prstGeom prst="rect"/>
          <a:noFill/>
        </p:spPr>
      </p:pic>
      <p:pic>
        <p:nvPicPr>
          <p:cNvPr id="23" name="그림 27" descr="/Users/shong/Library/Group Containers/L48J367XN4.com.infraware.PolarisOffice/EngineTemp/1040/fImage22335401292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45260" y="1494155"/>
            <a:ext cx="2021840" cy="2305050"/>
          </a:xfrm>
          <a:prstGeom prst="rect"/>
          <a:noFill/>
        </p:spPr>
      </p:pic>
      <p:sp>
        <p:nvSpPr>
          <p:cNvPr id="24" name="텍스트 상자 28"/>
          <p:cNvSpPr txBox="1">
            <a:spLocks/>
          </p:cNvSpPr>
          <p:nvPr/>
        </p:nvSpPr>
        <p:spPr>
          <a:xfrm rot="0">
            <a:off x="354330" y="3957319"/>
            <a:ext cx="413004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1. Firebase 콘솔 접속 -&gt; 참여 -&gt; A/B Test 선택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7" name="텍스트 상자 31"/>
          <p:cNvSpPr txBox="1">
            <a:spLocks/>
          </p:cNvSpPr>
          <p:nvPr/>
        </p:nvSpPr>
        <p:spPr>
          <a:xfrm rot="0">
            <a:off x="5578475" y="3954780"/>
            <a:ext cx="244919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2. 실험 만들기 -&gt; 원격 구성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 0"/>
          <p:cNvSpPr txBox="1">
            <a:spLocks/>
          </p:cNvSpPr>
          <p:nvPr/>
        </p:nvSpPr>
        <p:spPr>
          <a:xfrm>
            <a:off x="467360" y="393700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목차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11505" y="2067560"/>
            <a:ext cx="4573270" cy="370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2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4" name="Rounded Rectangle 16"/>
          <p:cNvSpPr>
            <a:spLocks/>
          </p:cNvSpPr>
          <p:nvPr/>
        </p:nvSpPr>
        <p:spPr>
          <a:xfrm>
            <a:off x="2483485" y="817880"/>
            <a:ext cx="4187824" cy="3974465"/>
          </a:xfrm>
          <a:prstGeom prst="roundRect"/>
          <a:noFill/>
          <a:ln w="12700" cap="flat" cmpd="sng">
            <a:solidFill>
              <a:srgbClr val="385D8A">
                <a:alpha val="100000"/>
              </a:srgbClr>
            </a:solidFill>
            <a:prstDash val="solid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sz="1800" i="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1. A/B Test 소개</a:t>
            </a:r>
            <a:endParaRPr lang="ko-KR" altLang="en-US" sz="1800" i="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A/B Test 란?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11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 사례</a:t>
            </a:r>
            <a:endParaRPr lang="ko-KR" altLang="en-US" sz="11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2. Testing 방법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11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 진행 단계</a:t>
            </a:r>
            <a:endParaRPr lang="ko-KR" altLang="en-US" sz="11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신뢰성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지원 툴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3. 정리</a:t>
            </a:r>
            <a:endParaRPr lang="ko-KR" altLang="en-US" sz="18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장단점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정리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900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9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4.</a:t>
            </a:r>
            <a:r>
              <a:rPr lang="ko-KR" altLang="en-US" sz="180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 </a:t>
            </a:r>
            <a:r>
              <a:rPr lang="ko-KR" altLang="en-US" sz="1800" i="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Firebase A/B Test</a:t>
            </a:r>
            <a:endParaRPr lang="ko-KR" altLang="en-US" sz="1800" i="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FA &amp; FRC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AOS setting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100">
                <a:solidFill>
                  <a:srgbClr val="000000"/>
                </a:solidFill>
                <a:latin typeface="나눔고딕" charset="0"/>
                <a:ea typeface="나눔고딕" charset="0"/>
              </a:rPr>
              <a:t>• A/B Test</a:t>
            </a:r>
            <a:endParaRPr lang="ko-KR" altLang="en-US" sz="1100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900" i="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ko-KR" altLang="en-US" sz="1800" i="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5. QnA</a:t>
            </a:r>
            <a:endParaRPr lang="ko-KR" altLang="en-US" sz="1800" i="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Firebase A/B Test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A/B Test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20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8" name="그림 43" descr="/Users/shong/Library/Group Containers/L48J367XN4.com.infraware.PolarisOffice/EngineTemp/1040/fImage64193447262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217160" y="1134110"/>
            <a:ext cx="2783205" cy="2520950"/>
          </a:xfrm>
          <a:prstGeom prst="rect"/>
          <a:noFill/>
        </p:spPr>
      </p:pic>
      <p:pic>
        <p:nvPicPr>
          <p:cNvPr id="19" name="그림 4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150" y="1262380"/>
            <a:ext cx="3667125" cy="2425700"/>
          </a:xfrm>
          <a:prstGeom prst="rect"/>
          <a:noFill/>
        </p:spPr>
      </p:pic>
      <p:sp>
        <p:nvSpPr>
          <p:cNvPr id="20" name="텍스트 상자 45"/>
          <p:cNvSpPr txBox="1">
            <a:spLocks/>
          </p:cNvSpPr>
          <p:nvPr/>
        </p:nvSpPr>
        <p:spPr>
          <a:xfrm rot="0">
            <a:off x="856615" y="3804920"/>
            <a:ext cx="333375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3</a:t>
            </a: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-1</a:t>
            </a: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. 기본사항, 타겟팅, 목표 입력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텍스트 상자 46"/>
          <p:cNvSpPr txBox="1">
            <a:spLocks/>
          </p:cNvSpPr>
          <p:nvPr/>
        </p:nvSpPr>
        <p:spPr>
          <a:xfrm rot="0">
            <a:off x="4940935" y="3811905"/>
            <a:ext cx="3333750" cy="46164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3-2</a:t>
            </a: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. 마지막 “변형”부분에서 실험군 및 대조군 </a:t>
            </a: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데이터 </a:t>
            </a: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설정 및 가중치 조절 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상자 47"/>
          <p:cNvSpPr txBox="1">
            <a:spLocks/>
          </p:cNvSpPr>
          <p:nvPr/>
        </p:nvSpPr>
        <p:spPr>
          <a:xfrm rot="0">
            <a:off x="4939665" y="4327525"/>
            <a:ext cx="3333750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4</a:t>
            </a: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. 입력 완료 후 “검토”버튼을 누름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601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Firebase A/B Test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70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8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A/B Test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6140" cy="27622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21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3250" y="1363980"/>
            <a:ext cx="3768725" cy="2454910"/>
          </a:xfrm>
          <a:prstGeom prst="rect"/>
          <a:noFill/>
        </p:spPr>
      </p:pic>
      <p:sp>
        <p:nvSpPr>
          <p:cNvPr id="18" name="텍스트 상자 48"/>
          <p:cNvSpPr txBox="1">
            <a:spLocks/>
          </p:cNvSpPr>
          <p:nvPr/>
        </p:nvSpPr>
        <p:spPr>
          <a:xfrm rot="0">
            <a:off x="4824095" y="1548130"/>
            <a:ext cx="3863975" cy="8458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4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AOS 코드</a:t>
            </a:r>
            <a:endParaRPr lang="ko-KR" altLang="en-US" sz="14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11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http://svcdiv.uangel.com:7990/users/ksh7512/repos/ab_test_example/browse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9" name="텍스트 상자 49"/>
          <p:cNvSpPr txBox="1">
            <a:spLocks/>
          </p:cNvSpPr>
          <p:nvPr/>
        </p:nvSpPr>
        <p:spPr>
          <a:xfrm rot="0">
            <a:off x="535305" y="3985895"/>
            <a:ext cx="390715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5</a:t>
            </a: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. 실험 시작 및 일정 시간 후 데이터 확인 가능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1"/>
          <p:cNvSpPr txBox="1">
            <a:spLocks/>
          </p:cNvSpPr>
          <p:nvPr/>
        </p:nvSpPr>
        <p:spPr>
          <a:xfrm rot="0">
            <a:off x="4826000" y="2496185"/>
            <a:ext cx="3863975" cy="1323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sz="1400" i="0" b="1">
                <a:solidFill>
                  <a:schemeClr val="tx1"/>
                </a:solidFill>
                <a:latin typeface="나눔고딕" charset="0"/>
                <a:ea typeface="나눔고딕" charset="0"/>
              </a:rPr>
              <a:t>주의사항</a:t>
            </a:r>
            <a:endParaRPr lang="ko-KR" altLang="en-US" sz="1400" i="0" b="1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•A/B Test는 실시간으로 데이터 갱신 안 됨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12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(대략 하루이상이 걸릴수 있음)</a:t>
            </a: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endParaRPr lang="ko-KR" altLang="en-US" sz="12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sz="9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https://stackoverflow.com/questions/49311141/firebase-remote-config-a-b-testing-shows-no-results-after-24-hours</a:t>
            </a:r>
            <a:endParaRPr lang="ko-KR" altLang="en-US" sz="900" i="0" b="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 txBox="1">
            <a:spLocks/>
          </p:cNvSpPr>
          <p:nvPr/>
        </p:nvSpPr>
        <p:spPr>
          <a:xfrm>
            <a:off x="3851910" y="3253105"/>
            <a:ext cx="1440815" cy="70739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4000" b="1">
                <a:solidFill>
                  <a:schemeClr val="accent5">
                    <a:lumMod val="75000"/>
                  </a:schemeClr>
                </a:solidFill>
              </a:rPr>
              <a:t>QnA</a:t>
            </a:r>
            <a:endParaRPr lang="ko-KR" altLang="en-US" sz="4000" b="1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000375" y="1013460"/>
            <a:ext cx="3144520" cy="2797810"/>
          </a:xfrm>
          <a:prstGeom prst="rect">
            <a:avLst/>
          </a:prstGeom>
          <a:noFill/>
        </p:spPr>
      </p:pic>
      <p:sp>
        <p:nvSpPr>
          <p:cNvPr id="3075" name="Right Triangle 6"/>
          <p:cNvSpPr>
            <a:spLocks/>
          </p:cNvSpPr>
          <p:nvPr/>
        </p:nvSpPr>
        <p:spPr>
          <a:xfrm flipH="1" flipV="1">
            <a:off x="6732270" y="0"/>
            <a:ext cx="2412365" cy="5144135"/>
          </a:xfrm>
          <a:prstGeom prst="rtTriangle">
            <a:avLst/>
          </a:prstGeom>
          <a:gradFill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076" name="Right Triangle 7"/>
          <p:cNvSpPr>
            <a:spLocks/>
          </p:cNvSpPr>
          <p:nvPr/>
        </p:nvSpPr>
        <p:spPr>
          <a:xfrm rot="10800000" flipH="1" flipV="1">
            <a:off x="17780" y="-1270"/>
            <a:ext cx="2412365" cy="5144135"/>
          </a:xfrm>
          <a:prstGeom prst="rtTriangle">
            <a:avLst/>
          </a:prstGeom>
          <a:gradFill rotWithShape="1">
            <a:gsLst>
              <a:gs pos="0">
                <a:schemeClr val="accent5">
                  <a:lumMod val="60000"/>
                  <a:lumOff val="40000"/>
                </a:schemeClr>
              </a:gs>
              <a:gs pos="39000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/>
          </a:gra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F00BFD-1E48-044E-83EE-66D88F88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580"/>
            <a:ext cx="2134235" cy="274320"/>
          </a:xfrm>
        </p:spPr>
        <p:txBody>
          <a:bodyPr/>
          <a:lstStyle/>
          <a:p>
            <a:fld id="{E6243CAF-C697-473A-8EE1-73978F85955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A/B Test 소개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>
            <a:off x="471805" y="530225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A/B Test</a:t>
            </a: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 란?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11505" y="2067560"/>
            <a:ext cx="4573270" cy="3708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>
            <a:off x="4820920" y="2285365"/>
            <a:ext cx="3897630" cy="8312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•</a:t>
            </a:r>
            <a:r>
              <a:rPr sz="1600" i="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실 사용자</a:t>
            </a: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(전체 or 특정 타겟)를 대상으로 대조군(</a:t>
            </a:r>
            <a:r>
              <a:rPr sz="1600" i="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A</a:t>
            </a: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)과 실험군(</a:t>
            </a:r>
            <a:r>
              <a:rPr sz="1600" i="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B</a:t>
            </a: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)으로 나</a:t>
            </a: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누어</a:t>
            </a:r>
            <a:r>
              <a:rPr sz="1600" i="0" b="0">
                <a:solidFill>
                  <a:schemeClr val="tx1"/>
                </a:solidFill>
                <a:latin typeface="나눔고딕" charset="0"/>
                <a:ea typeface="나눔고딕" charset="0"/>
              </a:rPr>
              <a:t> </a:t>
            </a:r>
            <a:r>
              <a:rPr sz="1600" i="0" b="1">
                <a:solidFill>
                  <a:srgbClr val="FF0000"/>
                </a:solidFill>
                <a:latin typeface="나눔고딕" charset="0"/>
                <a:ea typeface="나눔고딕" charset="0"/>
              </a:rPr>
              <a:t>특정 UI나 알고리즘의 효과를 비교하는 방법론</a:t>
            </a:r>
            <a:endParaRPr lang="ko-KR" altLang="en-US" sz="1600" i="0" b="1">
              <a:solidFill>
                <a:srgbClr val="FF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235" cy="27432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8" name="텍스트 상자 33"/>
          <p:cNvSpPr txBox="1">
            <a:spLocks/>
          </p:cNvSpPr>
          <p:nvPr/>
        </p:nvSpPr>
        <p:spPr>
          <a:xfrm>
            <a:off x="1172210" y="4083050"/>
            <a:ext cx="254381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600">
                <a:solidFill>
                  <a:srgbClr val="000000"/>
                </a:solidFill>
                <a:latin typeface="나눔고딕" charset="0"/>
                <a:ea typeface="나눔고딕" charset="0"/>
              </a:rPr>
              <a:t>splitmetrics.com</a:t>
            </a:r>
            <a:endParaRPr lang="ko-KR" altLang="en-US" sz="6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9" name="그림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2110" y="1313815"/>
            <a:ext cx="4137660" cy="2767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A/B Test 소개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사례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11505" y="2067560"/>
            <a:ext cx="4573905" cy="3714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>
            <a:off x="5565775" y="1784350"/>
            <a:ext cx="3267075" cy="20294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sz="1400" i="0" b="0">
                <a:solidFill>
                  <a:srgbClr val="333333"/>
                </a:solidFill>
                <a:latin typeface="나눔고딕" charset="0"/>
                <a:ea typeface="나눔고딕" charset="0"/>
              </a:rPr>
              <a:t> 오바마 사이트의 웹 개발 이사였었던 카일 러쉬는 오바마 웹사이트에서 500건의 A/B 테스트를 통해 기부 전환율을 49% 올렸고 이메일 수집률을 161%나 증가시켰다.</a:t>
            </a:r>
            <a:endParaRPr lang="ko-KR" altLang="en-US" sz="1400" i="0" b="0">
              <a:solidFill>
                <a:srgbClr val="333333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endParaRPr lang="ko-KR" altLang="en-US" sz="1400" i="0" b="0">
              <a:solidFill>
                <a:srgbClr val="333333"/>
              </a:solidFill>
              <a:latin typeface="나눔고딕" charset="0"/>
              <a:ea typeface="나눔고딕" charset="0"/>
            </a:endParaRPr>
          </a:p>
          <a:p>
            <a:pPr marL="0" indent="0" algn="l" latinLnBrk="0">
              <a:buFontTx/>
              <a:buNone/>
            </a:pPr>
            <a:r>
              <a:rPr sz="1400" i="0" b="0">
                <a:solidFill>
                  <a:srgbClr val="333333"/>
                </a:solidFill>
                <a:latin typeface="나눔고딕" charset="0"/>
                <a:ea typeface="나눔고딕" charset="0"/>
              </a:rPr>
              <a:t> 정책이 크게 변했거나 하는 외부 변수 없이 단순히 사이트의 UI를 대상으로 한 A/B 테스트만으로 증가시킨 것이다.</a:t>
            </a:r>
            <a:endParaRPr lang="ko-KR" altLang="en-US" sz="1400" i="0" b="0">
              <a:solidFill>
                <a:srgbClr val="333333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1294130" y="4690110"/>
            <a:ext cx="6544945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600">
                <a:solidFill>
                  <a:srgbClr val="000000"/>
                </a:solidFill>
                <a:latin typeface="나눔고딕" charset="0"/>
                <a:ea typeface="나눔고딕" charset="0"/>
              </a:rPr>
              <a:t>https://www.mk.co.kr/news/business/view/2017/05/347786/</a:t>
            </a:r>
            <a:endParaRPr lang="ko-KR" altLang="en-US" sz="6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9" name="그림 37" descr="/Users/shong/Library/Group Containers/L48J367XN4.com.infraware.PolarisOffice/EngineTemp/1040/fImage154824362318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71805" y="1215390"/>
            <a:ext cx="5067935" cy="3171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5380" cy="2774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A/B Test 소개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100070" cy="4311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9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사례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11505" y="2067560"/>
            <a:ext cx="4574540" cy="37211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5505" cy="27559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>
            <a:off x="1294130" y="4690110"/>
            <a:ext cx="6545580" cy="1854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600">
                <a:solidFill>
                  <a:srgbClr val="000000"/>
                </a:solidFill>
                <a:latin typeface="나눔고딕" charset="0"/>
                <a:ea typeface="나눔고딕" charset="0"/>
              </a:rPr>
              <a:t>https://brunch.co.kr/@digitalnative/17</a:t>
            </a:r>
            <a:endParaRPr lang="ko-KR" altLang="en-US" sz="6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19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3045" y="1414780"/>
            <a:ext cx="4290060" cy="2374900"/>
          </a:xfrm>
          <a:prstGeom prst="rect"/>
          <a:noFill/>
        </p:spPr>
      </p:pic>
      <p:pic>
        <p:nvPicPr>
          <p:cNvPr id="20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59935" y="1414145"/>
            <a:ext cx="4396105" cy="2432050"/>
          </a:xfrm>
          <a:prstGeom prst="rect"/>
          <a:noFill/>
        </p:spPr>
      </p:pic>
      <p:sp>
        <p:nvSpPr>
          <p:cNvPr id="21" name="텍스트 상자 3"/>
          <p:cNvSpPr txBox="1">
            <a:spLocks/>
          </p:cNvSpPr>
          <p:nvPr/>
        </p:nvSpPr>
        <p:spPr>
          <a:xfrm rot="0">
            <a:off x="403225" y="3909695"/>
            <a:ext cx="39516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나눔고딕" charset="0"/>
                <a:ea typeface="나눔고딕" charset="0"/>
              </a:rPr>
              <a:t>아마존 A/B Test - Full width vs Fixed Width</a:t>
            </a:r>
            <a:endParaRPr lang="ko-KR" altLang="en-US" sz="12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텍스트 상자 5"/>
          <p:cNvSpPr txBox="1">
            <a:spLocks/>
          </p:cNvSpPr>
          <p:nvPr/>
        </p:nvSpPr>
        <p:spPr>
          <a:xfrm rot="0">
            <a:off x="4784725" y="3903345"/>
            <a:ext cx="3951605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en-US" altLang="ko-KR" sz="1200">
                <a:solidFill>
                  <a:srgbClr val="000000"/>
                </a:solidFill>
                <a:latin typeface="나눔고딕" charset="0"/>
                <a:ea typeface="나눔고딕" charset="0"/>
              </a:rPr>
              <a:t>구글 A/B Test - 탭메뉴 아이콘 유/무 테스트</a:t>
            </a:r>
            <a:endParaRPr lang="ko-KR" altLang="en-US" sz="120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Testing 방법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진행 단계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>
            <a:spLocks/>
          </p:cNvSpPr>
          <p:nvPr/>
        </p:nvSpPr>
        <p:spPr>
          <a:xfrm rot="0">
            <a:off x="611505" y="2067560"/>
            <a:ext cx="4573905" cy="37147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6" name="그림 8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16225" y="942975"/>
            <a:ext cx="3511550" cy="3385185"/>
          </a:xfrm>
          <a:prstGeom prst="rect"/>
          <a:noFill/>
        </p:spPr>
      </p:pic>
      <p:sp>
        <p:nvSpPr>
          <p:cNvPr id="17" name="텍스트 상자 81"/>
          <p:cNvSpPr txBox="1">
            <a:spLocks/>
          </p:cNvSpPr>
          <p:nvPr/>
        </p:nvSpPr>
        <p:spPr>
          <a:xfrm>
            <a:off x="1647190" y="4516120"/>
            <a:ext cx="585343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400" spc="-8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가설 설정  -&gt; 메트릭 정의 -&gt; 실험 설계 -&gt; 결과 도출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텍스트 상자 83"/>
          <p:cNvSpPr txBox="1">
            <a:spLocks/>
          </p:cNvSpPr>
          <p:nvPr/>
        </p:nvSpPr>
        <p:spPr>
          <a:xfrm rot="0">
            <a:off x="1645920" y="4291330"/>
            <a:ext cx="5853430" cy="18415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600" spc="-8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https://zephyrus1111.tistory.com/28</a:t>
            </a:r>
            <a:endParaRPr lang="ko-KR" altLang="en-US" sz="6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Testing 방법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진행 단계 - 가설 설정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6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>
            <a:off x="1294130" y="4273550"/>
            <a:ext cx="656336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spc="-8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검증하고자 하는 것이 무엇인지를 구체화 하는 단계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8" name="텍스트 상자 82"/>
          <p:cNvSpPr txBox="1">
            <a:spLocks/>
          </p:cNvSpPr>
          <p:nvPr/>
        </p:nvSpPr>
        <p:spPr>
          <a:xfrm>
            <a:off x="807085" y="1583055"/>
            <a:ext cx="7544435" cy="12922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600" spc="-80" b="0">
                <a:solidFill>
                  <a:schemeClr val="accent1"/>
                </a:solidFill>
                <a:latin typeface="나눔고딕 ExtraBold" charset="0"/>
                <a:ea typeface="나눔고딕 ExtraBold" charset="0"/>
              </a:rPr>
              <a:t>“다운로드 버튼의 색상을 </a:t>
            </a:r>
            <a:r>
              <a:rPr lang="en-US" altLang="ko-KR" sz="2600" spc="-80" b="0">
                <a:solidFill>
                  <a:srgbClr val="009900"/>
                </a:solidFill>
                <a:latin typeface="나눔고딕 ExtraBold" charset="0"/>
                <a:ea typeface="나눔고딕 ExtraBold" charset="0"/>
              </a:rPr>
              <a:t>초록색</a:t>
            </a:r>
            <a:r>
              <a:rPr lang="en-US" altLang="ko-KR" sz="2600" spc="-80" b="0">
                <a:solidFill>
                  <a:schemeClr val="accent1"/>
                </a:solidFill>
                <a:latin typeface="나눔고딕 ExtraBold" charset="0"/>
                <a:ea typeface="나눔고딕 ExtraBold" charset="0"/>
              </a:rPr>
              <a:t>으로 바꾸면 </a:t>
            </a:r>
            <a:endParaRPr lang="ko-KR" altLang="en-US" sz="2600" b="0">
              <a:solidFill>
                <a:schemeClr val="accent1"/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2600" spc="-80" b="0">
                <a:solidFill>
                  <a:schemeClr val="accent1"/>
                </a:solidFill>
                <a:latin typeface="나눔고딕 ExtraBold" charset="0"/>
                <a:ea typeface="나눔고딕 ExtraBold" charset="0"/>
              </a:rPr>
              <a:t>기존 </a:t>
            </a:r>
            <a:r>
              <a:rPr lang="en-US" altLang="ko-KR" sz="2600" spc="-80" b="0">
                <a:solidFill>
                  <a:schemeClr val="accent2"/>
                </a:solidFill>
                <a:latin typeface="나눔고딕 ExtraBold" charset="0"/>
                <a:ea typeface="나눔고딕 ExtraBold" charset="0"/>
              </a:rPr>
              <a:t>빨간색</a:t>
            </a:r>
            <a:r>
              <a:rPr lang="en-US" altLang="ko-KR" sz="2600" spc="-80" b="0">
                <a:solidFill>
                  <a:schemeClr val="accent1"/>
                </a:solidFill>
                <a:latin typeface="나눔고딕 ExtraBold" charset="0"/>
                <a:ea typeface="나눔고딕 ExtraBold" charset="0"/>
              </a:rPr>
              <a:t>일 때보다 더 많은 사용자가 </a:t>
            </a:r>
            <a:endParaRPr lang="ko-KR" altLang="en-US" sz="2600" b="0">
              <a:solidFill>
                <a:schemeClr val="accent1"/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2600" spc="-80" b="0">
                <a:solidFill>
                  <a:schemeClr val="accent1"/>
                </a:solidFill>
                <a:latin typeface="나눔고딕 ExtraBold" charset="0"/>
                <a:ea typeface="나눔고딕 ExtraBold" charset="0"/>
              </a:rPr>
              <a:t>다운로드 할 것이다.”</a:t>
            </a:r>
            <a:endParaRPr lang="ko-KR" altLang="en-US" sz="2600" b="0">
              <a:solidFill>
                <a:schemeClr val="accent1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0" name="Rectangle 87"/>
          <p:cNvSpPr>
            <a:spLocks/>
          </p:cNvSpPr>
          <p:nvPr/>
        </p:nvSpPr>
        <p:spPr>
          <a:xfrm>
            <a:off x="2453005" y="3452495"/>
            <a:ext cx="1489075" cy="4292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Download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2" name="Rectangle 101"/>
          <p:cNvSpPr>
            <a:spLocks/>
          </p:cNvSpPr>
          <p:nvPr/>
        </p:nvSpPr>
        <p:spPr>
          <a:xfrm rot="0">
            <a:off x="5152390" y="3453130"/>
            <a:ext cx="1492885" cy="431800"/>
          </a:xfrm>
          <a:prstGeom prst="rect"/>
          <a:solidFill>
            <a:srgbClr val="0099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나눔고딕" charset="0"/>
                <a:ea typeface="나눔고딕" charset="0"/>
              </a:rPr>
              <a:t>Download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Right Arrow 102"/>
          <p:cNvSpPr>
            <a:spLocks/>
          </p:cNvSpPr>
          <p:nvPr/>
        </p:nvSpPr>
        <p:spPr>
          <a:xfrm rot="0">
            <a:off x="4423410" y="3569970"/>
            <a:ext cx="302260" cy="194310"/>
          </a:xfrm>
          <a:prstGeom prst="rightArrow"/>
          <a:noFill/>
          <a:ln w="25400" cap="flat" cmpd="sng"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Testing 방법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진행 단계 - 메트릭 정의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7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9" name="텍스트 상자 104"/>
          <p:cNvSpPr txBox="1">
            <a:spLocks/>
          </p:cNvSpPr>
          <p:nvPr/>
        </p:nvSpPr>
        <p:spPr>
          <a:xfrm>
            <a:off x="802640" y="2027554"/>
            <a:ext cx="7544435" cy="9531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“다운로드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를 누른 유저의 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수”</a:t>
            </a:r>
            <a:endParaRPr lang="ko-KR" altLang="en-US" sz="2800" b="0">
              <a:solidFill>
                <a:srgbClr val="4F81BD"/>
              </a:solidFill>
              <a:latin typeface="나눔고딕 ExtraBold" charset="0"/>
              <a:ea typeface="나눔고딕 ExtraBold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“다운로드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를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 취소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한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유저의 </a:t>
            </a:r>
            <a:r>
              <a:rPr lang="en-US" altLang="ko-KR" sz="2800" spc="-80" b="0">
                <a:solidFill>
                  <a:srgbClr val="4F81BD"/>
                </a:solidFill>
                <a:latin typeface="나눔고딕 ExtraBold" charset="0"/>
                <a:ea typeface="나눔고딕 ExtraBold" charset="0"/>
              </a:rPr>
              <a:t>수”</a:t>
            </a:r>
            <a:endParaRPr lang="ko-KR" altLang="en-US" sz="2800" b="0">
              <a:solidFill>
                <a:srgbClr val="4F81BD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0" name="텍스트 상자 108"/>
          <p:cNvSpPr txBox="1">
            <a:spLocks/>
          </p:cNvSpPr>
          <p:nvPr/>
        </p:nvSpPr>
        <p:spPr>
          <a:xfrm>
            <a:off x="1294130" y="3820160"/>
            <a:ext cx="6563360" cy="3384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spc="-8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가설을 검증하기 위한 측정 기준을 정의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 0"/>
          <p:cNvSpPr txBox="1">
            <a:spLocks/>
          </p:cNvSpPr>
          <p:nvPr/>
        </p:nvSpPr>
        <p:spPr>
          <a:xfrm rot="0">
            <a:off x="471170" y="254000"/>
            <a:ext cx="3674745" cy="27686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200" spc="300" b="1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charset="0"/>
                <a:ea typeface="나눔바른고딕" charset="0"/>
              </a:rPr>
              <a:t>Testing 방법</a:t>
            </a:r>
            <a:endParaRPr lang="ko-KR" altLang="en-US" sz="1200" b="1">
              <a:solidFill>
                <a:schemeClr val="tx1">
                  <a:lumMod val="65000"/>
                  <a:lumOff val="35000"/>
                </a:schemeClr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471805" y="530225"/>
            <a:ext cx="3099435" cy="43053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200" spc="-100" b="1">
                <a:solidFill>
                  <a:schemeClr val="accent5"/>
                </a:solidFill>
                <a:latin typeface="나눔고딕" charset="0"/>
                <a:ea typeface="나눔고딕" charset="0"/>
              </a:rPr>
              <a:t>진행 단계 - 실험 설계</a:t>
            </a:r>
            <a:endParaRPr lang="ko-KR" altLang="en-US" sz="2200" b="1">
              <a:solidFill>
                <a:schemeClr val="accent5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6553200" y="4767580"/>
            <a:ext cx="2134870" cy="27495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8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>
            <a:off x="1294130" y="4033520"/>
            <a:ext cx="656399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spc="-70" b="1">
                <a:solidFill>
                  <a:srgbClr val="000000"/>
                </a:solidFill>
                <a:latin typeface="나눔고딕" charset="0"/>
                <a:ea typeface="나눔고딕" charset="0"/>
              </a:rPr>
              <a:t>대조군(A)과 실험군(B)로 나누어 실험 환경을 설정</a:t>
            </a:r>
            <a:endParaRPr lang="ko-KR" altLang="en-US" sz="1600" b="1">
              <a:solidFill>
                <a:srgbClr val="000000"/>
              </a:solidFill>
              <a:latin typeface="나눔고딕" charset="0"/>
              <a:ea typeface="나눔고딕" charset="0"/>
            </a:endParaRPr>
          </a:p>
          <a:p>
            <a:pPr marL="0" indent="0" algn="ctr" latinLnBrk="0">
              <a:buFontTx/>
              <a:buNone/>
            </a:pPr>
            <a:r>
              <a:rPr lang="en-US" altLang="ko-KR" sz="1400" spc="-70" b="0">
                <a:solidFill>
                  <a:srgbClr val="000000"/>
                </a:solidFill>
                <a:latin typeface="나눔고딕" charset="0"/>
                <a:ea typeface="나눔고딕" charset="0"/>
              </a:rPr>
              <a:t>단, 검증할 요소 외 다른 요소들은 달라지면 안됨</a:t>
            </a:r>
            <a:endParaRPr lang="ko-KR" altLang="en-US" sz="1400" b="0">
              <a:solidFill>
                <a:srgbClr val="0000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1" name="Rectangle 110"/>
          <p:cNvSpPr>
            <a:spLocks/>
          </p:cNvSpPr>
          <p:nvPr/>
        </p:nvSpPr>
        <p:spPr>
          <a:xfrm rot="0">
            <a:off x="2439670" y="2500630"/>
            <a:ext cx="1490345" cy="43053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bg1"/>
                </a:solidFill>
                <a:latin typeface="나눔고딕" charset="0"/>
                <a:ea typeface="나눔고딕" charset="0"/>
              </a:rPr>
              <a:t>Download</a:t>
            </a:r>
            <a:endParaRPr lang="ko-KR" altLang="en-US" sz="1800">
              <a:solidFill>
                <a:schemeClr val="bg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2" name="Rectangle 111"/>
          <p:cNvSpPr>
            <a:spLocks/>
          </p:cNvSpPr>
          <p:nvPr/>
        </p:nvSpPr>
        <p:spPr>
          <a:xfrm rot="0">
            <a:off x="5139055" y="2501265"/>
            <a:ext cx="1493520" cy="432435"/>
          </a:xfrm>
          <a:prstGeom prst="rect"/>
          <a:solidFill>
            <a:srgbClr val="0099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Download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4" name="Rectangle 119"/>
          <p:cNvSpPr>
            <a:spLocks/>
          </p:cNvSpPr>
          <p:nvPr/>
        </p:nvSpPr>
        <p:spPr>
          <a:xfrm rot="0">
            <a:off x="2439670" y="1755775"/>
            <a:ext cx="1489075" cy="4292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Download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5" name="Rectangle 120"/>
          <p:cNvSpPr>
            <a:spLocks/>
          </p:cNvSpPr>
          <p:nvPr/>
        </p:nvSpPr>
        <p:spPr>
          <a:xfrm rot="0">
            <a:off x="5139055" y="1756410"/>
            <a:ext cx="1493520" cy="432435"/>
          </a:xfrm>
          <a:prstGeom prst="rect"/>
          <a:solidFill>
            <a:srgbClr val="0099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Download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7" name="Rectangle 122"/>
          <p:cNvSpPr>
            <a:spLocks/>
          </p:cNvSpPr>
          <p:nvPr/>
        </p:nvSpPr>
        <p:spPr>
          <a:xfrm rot="0">
            <a:off x="2438400" y="3289300"/>
            <a:ext cx="1489075" cy="429260"/>
          </a:xfrm>
          <a:prstGeom prst="rect"/>
          <a:solidFill>
            <a:schemeClr val="accent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Download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8" name="Rectangle 123"/>
          <p:cNvSpPr>
            <a:spLocks/>
          </p:cNvSpPr>
          <p:nvPr/>
        </p:nvSpPr>
        <p:spPr>
          <a:xfrm rot="0">
            <a:off x="5137785" y="3289935"/>
            <a:ext cx="1493520" cy="432435"/>
          </a:xfrm>
          <a:prstGeom prst="rect"/>
          <a:solidFill>
            <a:srgbClr val="0099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sz="1800">
                <a:latin typeface="나눔손글씨 펜" charset="0"/>
                <a:ea typeface="나눔손글씨 펜" charset="0"/>
              </a:rPr>
              <a:t>Download</a:t>
            </a:r>
            <a:endParaRPr lang="ko-KR" altLang="en-US" sz="1800">
              <a:latin typeface="나눔손글씨 펜" charset="0"/>
              <a:ea typeface="나눔손글씨 펜" charset="0"/>
            </a:endParaRPr>
          </a:p>
        </p:txBody>
      </p:sp>
      <p:sp>
        <p:nvSpPr>
          <p:cNvPr id="29" name="Multiply 135"/>
          <p:cNvSpPr>
            <a:spLocks/>
          </p:cNvSpPr>
          <p:nvPr/>
        </p:nvSpPr>
        <p:spPr>
          <a:xfrm rot="0">
            <a:off x="4391025" y="2531110"/>
            <a:ext cx="363855" cy="368935"/>
          </a:xfrm>
          <a:prstGeom prst="mathMultiply"/>
          <a:solidFill>
            <a:srgbClr val="FC47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0" name="Multiply 138"/>
          <p:cNvSpPr>
            <a:spLocks/>
          </p:cNvSpPr>
          <p:nvPr/>
        </p:nvSpPr>
        <p:spPr>
          <a:xfrm rot="0">
            <a:off x="4390390" y="3319780"/>
            <a:ext cx="363855" cy="368935"/>
          </a:xfrm>
          <a:prstGeom prst="mathMultiply"/>
          <a:solidFill>
            <a:srgbClr val="FC47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1" name="Oval 139"/>
          <p:cNvSpPr>
            <a:spLocks/>
          </p:cNvSpPr>
          <p:nvPr/>
        </p:nvSpPr>
        <p:spPr>
          <a:xfrm rot="0">
            <a:off x="4449445" y="1836420"/>
            <a:ext cx="250825" cy="264160"/>
          </a:xfrm>
          <a:prstGeom prst="ellipse"/>
          <a:solidFill>
            <a:srgbClr val="0611F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2" name="텍스트 상자 144"/>
          <p:cNvSpPr txBox="1">
            <a:spLocks/>
          </p:cNvSpPr>
          <p:nvPr/>
        </p:nvSpPr>
        <p:spPr>
          <a:xfrm rot="0">
            <a:off x="2606040" y="1254760"/>
            <a:ext cx="1276350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spc="-70" b="1">
                <a:solidFill>
                  <a:schemeClr val="tx2"/>
                </a:solidFill>
                <a:latin typeface="나눔고딕" charset="0"/>
                <a:ea typeface="나눔고딕" charset="0"/>
              </a:rPr>
              <a:t>대조군 (A)</a:t>
            </a:r>
            <a:endParaRPr lang="ko-KR" altLang="en-US" sz="1600" b="1">
              <a:solidFill>
                <a:schemeClr val="tx2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33" name="텍스트 상자 145"/>
          <p:cNvSpPr txBox="1">
            <a:spLocks/>
          </p:cNvSpPr>
          <p:nvPr/>
        </p:nvSpPr>
        <p:spPr>
          <a:xfrm rot="0">
            <a:off x="5203825" y="1253490"/>
            <a:ext cx="1276350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sz="1600" spc="-70" b="1">
                <a:solidFill>
                  <a:schemeClr val="tx2"/>
                </a:solidFill>
                <a:latin typeface="나눔고딕" charset="0"/>
                <a:ea typeface="나눔고딕" charset="0"/>
              </a:rPr>
              <a:t>실험군 (B)</a:t>
            </a:r>
            <a:endParaRPr lang="ko-KR" altLang="en-US" sz="1600" b="1">
              <a:solidFill>
                <a:schemeClr val="tx2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Macintosh PowerPoint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22</Pages>
  <Paragraphs>111</Paragraphs>
  <Words>222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minhee park</dc:creator>
  <cp:lastModifiedBy>권순홍</cp:lastModifiedBy>
  <dc:title>슬라이드 1</dc:title>
  <dcterms:modified xsi:type="dcterms:W3CDTF">2021-06-17T00:43:48Z</dcterms:modified>
</cp:coreProperties>
</file>