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1-865F-411E-942E-F619C3A5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77EB1-62D2-4946-A8A9-7FDD9714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680-7F3F-4189-B5A1-D494024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E19E-8190-4EE1-819B-FD9D9946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C9C8-5A92-48A2-80B1-07ACD185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74B-D9C3-4429-B143-821968BF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C4F0-A235-4DF4-86A6-7DDB76D9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A822-98F4-4B33-A168-4F8525D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2F67-BE7E-44FA-AFD6-2DDEBB9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9F59-3A0A-44C9-83F7-9155B86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20A59-5651-4540-AFDE-0021F4307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5BD3-4A12-4FE5-9C3E-F0E24AC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CA38-A496-4EB4-9394-DC67947B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1403-2C80-4A0B-AD64-1E35043A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2320-21A0-43EA-AA98-80E1E6C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E13B-E9EE-4C3C-A3A5-22D3355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0FCA-795E-417B-877F-61FD95FF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F57E-1D00-45F7-A2EF-2C8A5CB2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F64F-A42E-4F5D-B002-17BD371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F4C-6F62-45A8-913A-36CFD91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AEDD-9ADD-4233-B6B4-A14DFB0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EC3E-BAAF-4046-86D4-6F84EA2A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09A5-B7B3-4F86-A7C1-F8EA8BF1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3721-2CC0-4F7F-82F3-87D12862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97C8-DA5E-4057-82A3-B347117F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495B-6415-4F4E-9300-517CD6C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BE70-5E23-4D30-B6B3-DF5C46C8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898F-CCA5-4439-BB16-876AAA06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51A0-A2AA-43B4-A8AE-B578F31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CEF3-B59E-45BB-8C23-C5C28179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70B-3773-48F6-A9B9-14A2B4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C3B-A634-471A-B9DB-A0FAB318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8E6C-3FBC-4C96-9EA4-4BEF37CA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1070-D8AB-4DB9-9424-DA117798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6793-1A7D-4DA3-A8CE-72017B31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9FA4-A09D-4150-9BE9-7FDDA606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B38C-274B-4D32-91D0-56AA8FA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AE8F0-8E9B-486A-853A-68AB8BC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D2B33-97C7-4FB6-8B8D-77E76C6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EDE-F129-4F0B-B894-0BF8957F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40DC0-6437-48C2-A528-479D54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36CF-7CF4-4B74-84A2-0BAEB6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9749-7BBA-414B-8F2E-CB512A4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67727-52CF-4D97-B5B2-8D6653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9E38F-691D-4F32-B7D1-47A98E2A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E535-6AA1-4178-BD67-6A3B82D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B3-5A0E-4192-8ED8-825F512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00FD-52D1-451D-ACF6-EE1966B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E4649-7A44-4947-99AB-43D52445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C1DB-C43E-481C-8E17-7C06FBAD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016F-A65C-4D4E-871C-ECD68DD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4EA-9924-4539-A3E6-4087ED1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4B2-769F-4E5E-A7F6-CA709331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7A12C-BCA5-46BE-9A9E-48FC8B0C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D826-CFA2-4B5B-92C2-F1E612CE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5942-411F-43B7-8515-0AF4CE2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5966-538D-4C2D-AE31-4DBDDAA5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41C7-6F99-4739-A38C-E93577E9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BF78F-42BA-40CE-AE6C-B263218B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8463-97EA-4AC7-9112-1DEFFCEE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8E74-C893-4DC6-A6CF-D6B83E4A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65A8-C479-433D-B949-F0A2A3F9AA8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DDB8-A881-4732-8B61-D58FAE4C8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691-6AE6-4DEC-B20B-BE1953A3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DAC-093E-415A-BD34-12299D3F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ata/histoday" TargetMode="External"/><Relationship Id="rId2" Type="http://schemas.openxmlformats.org/officeDocument/2006/relationships/hyperlink" Target="https://trends.google.com/tre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A3C-DF80-4F8B-B928-99CA769B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Bitcoin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3694-A646-4492-B363-6A81D57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03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Seohong</a:t>
            </a:r>
            <a:r>
              <a:rPr lang="en-US" sz="2000" dirty="0"/>
              <a:t>, Scott, Sara, Rupali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86B-50AD-46DC-93A9-D184DC3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HeatMap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A94CC-1560-4A0B-A0E6-23C2AE8595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85EE-74D4-4E7A-BA43-D4F351D68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177DB-BB01-41E6-A889-E521B1B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C5A0E-9F85-4B0D-A7CC-A585A2C96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646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3686-AB27-4E6D-AD43-EFCF0EC5E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02D3D-6313-4E61-8365-A6CB9DDE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97E77-70DA-42B1-AD60-C8D8A824D1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" y="1825625"/>
            <a:ext cx="5181599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6F0B0-740D-4340-B383-89E48CB03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0768-511A-44C3-BDD5-2014D50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BF1-F959-49DA-8763-DC802C1F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search volumes for bitcoin on Google Trends will correlate positively with Bitcoin trading volumes and possibly Bitcoin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Bitcoin related negative searches on Google rise relative to positive searches, Bitcoin price will trend 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D246-2461-4516-9CD9-1E3BF7A0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718C-641D-46D9-AE0C-F660EA14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000" dirty="0"/>
              <a:t>Positive and Negative sentiment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>
                <a:hlinkClick r:id="rId2"/>
              </a:rPr>
              <a:t>https://trends.google.com/trends/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/>
              <a:t>CryptoCompare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Price and Volume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1800" dirty="0">
                <a:hlinkClick r:id="rId3"/>
              </a:rPr>
              <a:t>https://min-api.cryptocompare.com/data/histoday</a:t>
            </a:r>
            <a:endParaRPr lang="en-US" sz="1800" dirty="0"/>
          </a:p>
          <a:p>
            <a:pPr marL="0" indent="0">
              <a:buNone/>
            </a:pPr>
            <a:r>
              <a:rPr lang="en-US" sz="2000" dirty="0"/>
              <a:t>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C6B-9A84-44CB-9FDB-10B834A3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– Google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E2145-C773-4FBF-BB0D-38AF8E54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985039"/>
            <a:ext cx="9027402" cy="4434422"/>
          </a:xfrm>
        </p:spPr>
      </p:pic>
    </p:spTree>
    <p:extLst>
      <p:ext uri="{BB962C8B-B14F-4D97-AF65-F5344CB8AC3E}">
        <p14:creationId xmlns:p14="http://schemas.microsoft.com/office/powerpoint/2010/main" val="37421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85D1-9695-4D1F-B251-02DEB99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/>
              <a:t>GoogleTrends</a:t>
            </a:r>
            <a:r>
              <a:rPr lang="en-US" sz="3600" b="1" dirty="0"/>
              <a:t> Data Cleanup and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205DE-A5D4-436E-A481-312A32A2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838527"/>
            <a:ext cx="10369684" cy="3803515"/>
          </a:xfrm>
        </p:spPr>
      </p:pic>
    </p:spTree>
    <p:extLst>
      <p:ext uri="{BB962C8B-B14F-4D97-AF65-F5344CB8AC3E}">
        <p14:creationId xmlns:p14="http://schemas.microsoft.com/office/powerpoint/2010/main" val="8884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BE33-7E66-48FE-913E-ED6CD4C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Data Exploration - </a:t>
            </a:r>
            <a:r>
              <a:rPr lang="en-US" sz="3600" b="1" dirty="0" err="1"/>
              <a:t>CryptoCompare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2CC2C-7710-458C-91A8-702ADB87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1763486"/>
            <a:ext cx="8509518" cy="4729389"/>
          </a:xfrm>
        </p:spPr>
      </p:pic>
    </p:spTree>
    <p:extLst>
      <p:ext uri="{BB962C8B-B14F-4D97-AF65-F5344CB8AC3E}">
        <p14:creationId xmlns:p14="http://schemas.microsoft.com/office/powerpoint/2010/main" val="39626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5435-2CA6-4936-97A5-CAF66D5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F95D-F3AD-4E19-AD4E-E7364977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8" y="1770434"/>
            <a:ext cx="6857999" cy="4722441"/>
          </a:xfrm>
        </p:spPr>
      </p:pic>
    </p:spTree>
    <p:extLst>
      <p:ext uri="{BB962C8B-B14F-4D97-AF65-F5344CB8AC3E}">
        <p14:creationId xmlns:p14="http://schemas.microsoft.com/office/powerpoint/2010/main" val="342471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A7B-4B86-4BD0-9E6C-0B6FB17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Trading Volume versus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B33A-502D-4FF9-AE53-8A4AAE953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270293"/>
            <a:ext cx="5507114" cy="50274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B4C-F143-438D-A14A-B09543AE8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Trading frequency was higher under $ 12,000 than over the value.</a:t>
            </a:r>
          </a:p>
          <a:p>
            <a:endParaRPr lang="en-US" dirty="0"/>
          </a:p>
          <a:p>
            <a:r>
              <a:rPr lang="en-US" dirty="0"/>
              <a:t>Most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transactions (99.5% of Total Trading Volume) took place below </a:t>
            </a:r>
            <a:r>
              <a:rPr lang="en-US" dirty="0"/>
              <a:t>$ 1,000 change per day.</a:t>
            </a:r>
          </a:p>
          <a:p>
            <a:endParaRPr lang="en-US" dirty="0"/>
          </a:p>
          <a:p>
            <a:r>
              <a:rPr lang="en-US" dirty="0"/>
              <a:t>The larger Bitcoin Price Change, the larger Trading Volume.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C65-4303-4ED8-94FC-C125DA6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Bitcoin Daily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96B98-A0D6-4AEE-B9BC-2F9FAF8F0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690688"/>
            <a:ext cx="4419682" cy="4486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49F7-D776-4D76-B882-8B1CBC474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change in the bit coin trading volume with the price change for one day to 7 days, The trading volume with the price change for 3 days has the greatest positive correlation.      </a:t>
            </a:r>
            <a:r>
              <a:rPr lang="en-US" sz="2000" dirty="0"/>
              <a:t>(r = 0.54, p = 5.2e-16)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Bitcoin trading tend to occur for three days against the bit coin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113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 Bitcoin Sentiment Analysis</vt:lpstr>
      <vt:lpstr>Hypothesis</vt:lpstr>
      <vt:lpstr>Data Sources</vt:lpstr>
      <vt:lpstr>Data Exploration – Google Trends</vt:lpstr>
      <vt:lpstr>GoogleTrends Data Cleanup and Format </vt:lpstr>
      <vt:lpstr>Data Exploration - CryptoCompare</vt:lpstr>
      <vt:lpstr>Final Dataset</vt:lpstr>
      <vt:lpstr>Bitcoin Trading Volume versus Price Analysis</vt:lpstr>
      <vt:lpstr>Bitcoin Daily Analysis</vt:lpstr>
      <vt:lpstr>HeatMap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Sentiment Analysis</dc:title>
  <dc:creator>Rupali Shah</dc:creator>
  <cp:lastModifiedBy>SH Jung</cp:lastModifiedBy>
  <cp:revision>13</cp:revision>
  <dcterms:created xsi:type="dcterms:W3CDTF">2018-04-03T20:21:35Z</dcterms:created>
  <dcterms:modified xsi:type="dcterms:W3CDTF">2018-04-05T00:55:40Z</dcterms:modified>
</cp:coreProperties>
</file>