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6" r:id="rId5"/>
    <p:sldId id="268" r:id="rId6"/>
    <p:sldId id="269" r:id="rId7"/>
    <p:sldId id="270" r:id="rId8"/>
    <p:sldId id="262" r:id="rId9"/>
    <p:sldId id="271" r:id="rId10"/>
    <p:sldId id="272" r:id="rId11"/>
    <p:sldId id="274" r:id="rId12"/>
    <p:sldId id="258" r:id="rId13"/>
    <p:sldId id="259" r:id="rId14"/>
    <p:sldId id="257" r:id="rId15"/>
    <p:sldId id="26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63" d="100"/>
          <a:sy n="63" d="100"/>
        </p:scale>
        <p:origin x="738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9A17-4F0A-4833-BA15-917E0D8D2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1AAF1-9489-4489-8C17-9026958ED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EF2A-90BD-4E91-BBA7-9A6669A7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25AB-4770-4DA6-8567-4D42DAE9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21DF-EED3-45D5-A1E0-60B0F228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DA92-DB9E-491C-AD8B-78E49E90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EFC0E-CF8E-4934-A959-85E8AE4C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84A6-0BA9-40CE-829C-20925E3D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7BE1-71EC-4749-8A82-44A41E46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BA282-557A-46DD-97A6-89472477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AC6C4-52B1-43AA-9DAC-981540518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10072-CDC6-4D0F-B1A0-935BF18C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0B2D-D2EF-4974-AFD4-C7AAC0A8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DDBC-F7C5-455E-A982-602F20DF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E8E2-5233-4E31-9915-D0B984B4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B16F-170B-417A-A4B2-5D881F55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7D45-E147-4FA4-B0D9-3B2EE22D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BEA8-A48D-4C93-BFE4-7C82C175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09BC-9275-4570-84BF-B07F8C9B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AC8AA-BA9B-49FD-A6A2-1C2A645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9DD8-F1DD-41B2-8FBB-AF38DF1D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5BF64-61B4-433C-AC04-F30E4D41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1A9F-DBC5-4098-9FAC-62794E4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F42D-D61E-4C8E-AE24-79564851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378A-6C96-442E-B9F5-4328DB0A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6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4522-F54B-41B0-97A3-D568C31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1DD0-242C-46E6-A534-8DFC0617E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55A6-4BB8-4B8B-B6AA-32A84FD37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C284-6225-4155-83BD-2E945E9B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FA49-3A43-487D-9AF0-0D62C2A3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F006-381B-4A14-A03A-09524336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5B48-96BB-4A81-8276-9EEF7C99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1CC2-F177-48AF-BC81-19E2A31C6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94230-70B3-4F8E-ACE3-CF6FBA09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E99E-37E7-4205-9E0B-E0E3018C8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0EDB2-A09F-4D9C-8C91-6E110E553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DE448-BE27-462D-96FA-5F7E1859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95526-04A1-489A-B8E9-9C935FD8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B602F-7455-4176-B32B-8CAA87E6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827C-840B-4CB3-8C89-DE4CD58A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9626E-EFFD-477A-AA03-B164BA83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6B852-439D-4D47-9D8C-69C0798F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0D9BF-1F6F-4A21-86F3-140B2B24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3726D-92C0-4C66-970A-571E5C10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079E7-FAC2-468B-9A2B-4D7370AA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4F87-1D47-48C0-8A87-102B36F6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AB5-BC81-4141-B310-B9871B41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12BC-D38C-4DB5-A06E-F3133FB4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F35F-CE66-4F58-B4C0-4B37E6D2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1CD91-83DD-40D0-B9C2-8AFCC1F3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2BEB-CF75-4933-BA5C-9876F666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8B645-5103-4245-99D9-6727EB58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2592-217C-4743-9C8D-A3B9D31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64207-8CEB-4AFF-BF7F-F14D5EA8B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BE8ED-DE30-48E4-93CF-73C24A7A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25B1F-B5D3-4FAC-97EB-DBE583C1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DA82-1C56-464E-B3F9-CF6FD7C0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EE2B1-F4C9-4F6A-AFBA-7385FF8C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A1B2C-4BD1-4E0B-AD13-10458A72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9AFA-8050-4D61-89E6-4232D507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CDDC-0158-4172-AFA8-0DA69D455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EEBF-F738-4F8C-8EC4-BD8AA6005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BFB4-8E17-4771-949C-0D439FF75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ata/histoday" TargetMode="External"/><Relationship Id="rId2" Type="http://schemas.openxmlformats.org/officeDocument/2006/relationships/hyperlink" Target="https://trends.google.com/tren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25EA-E494-4CC1-B2B0-4EEBE19D3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We Use Google Trends Search Data to Find Patterns in Bitcoin Trading?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7AF44-50AB-4F5A-A027-9FF1411B5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3051"/>
            <a:ext cx="9144000" cy="1655762"/>
          </a:xfrm>
        </p:spPr>
        <p:txBody>
          <a:bodyPr/>
          <a:lstStyle/>
          <a:p>
            <a:r>
              <a:rPr lang="en-US" dirty="0"/>
              <a:t>April 4, 2018</a:t>
            </a:r>
          </a:p>
          <a:p>
            <a:endParaRPr lang="en-US" dirty="0"/>
          </a:p>
          <a:p>
            <a:r>
              <a:rPr lang="en-US" dirty="0"/>
              <a:t> Rupali, Sara, Scott, </a:t>
            </a:r>
            <a:r>
              <a:rPr lang="en-US" dirty="0" err="1"/>
              <a:t>Seohong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5FFABC-5C3B-40A8-B564-455FE71A84E6}"/>
              </a:ext>
            </a:extLst>
          </p:cNvPr>
          <p:cNvCxnSpPr/>
          <p:nvPr/>
        </p:nvCxnSpPr>
        <p:spPr>
          <a:xfrm>
            <a:off x="1091218" y="4102174"/>
            <a:ext cx="104271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9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3C65-4303-4ED8-94FC-C125DA6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Daily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96B98-A0D6-4AEE-B9BC-2F9FAF8F0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690688"/>
            <a:ext cx="4419682" cy="44862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49F7-D776-4D76-B882-8B1CBC474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Looking at the change in the bit coin trading volume with the price change for one day to 7 days, The trading volume with the price change for 3 days has the greatest positive correlation.      </a:t>
            </a:r>
            <a:r>
              <a:rPr lang="en-US" sz="2000" dirty="0"/>
              <a:t>(r = 0.54, p = 5.2e-16)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People tend to stay in trading for three days against the Bitcoin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99539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177DB-BB01-41E6-A889-E521B1B3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32565" cy="1325563"/>
          </a:xfrm>
        </p:spPr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2B3686-AB27-4E6D-AD43-EFCF0EC5E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2DFEA0-8E38-7442-8032-48CC002086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5" y="423852"/>
            <a:ext cx="6283036" cy="6283036"/>
          </a:xfr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B340FB6-4A76-F344-A4B7-42FE33125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567543"/>
            <a:ext cx="4667054" cy="46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9C1B-C826-4FD8-8D13-9010C5F0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found a very strong correlation between weekly search volumes for bitcoin and weekly trading volumes of bitcoin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E0F76-EC2E-4A7D-90AA-85925BCB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41" y="1980457"/>
            <a:ext cx="7303769" cy="43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06C-1A6F-4A49-A0B8-D3F2E581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8792" cy="1325563"/>
          </a:xfrm>
        </p:spPr>
        <p:txBody>
          <a:bodyPr>
            <a:noAutofit/>
          </a:bodyPr>
          <a:lstStyle/>
          <a:p>
            <a:r>
              <a:rPr lang="en-US" sz="3200" dirty="0"/>
              <a:t>We found a weak correlation between our negative sentiment indicator and subsequent change in bitcoin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C099B-EE19-4EE4-8685-91A78695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90" y="1850248"/>
            <a:ext cx="7421437" cy="44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7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06C-1A6F-4A49-A0B8-D3F2E581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When we focused in only on extremes in our in negative sentiment indicator (top and bottom 10% of sentiment extremes), the predictive power of our indicator improved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9CD9A-3DB4-4B55-9536-7DE129EE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93" y="1803641"/>
            <a:ext cx="7875309" cy="47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3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06C-1A6F-4A49-A0B8-D3F2E581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76" y="156748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Negative sentiment in Google searches appears to be </a:t>
            </a:r>
            <a:r>
              <a:rPr lang="en-US" sz="3200" b="1" u="sng" dirty="0"/>
              <a:t>inversely</a:t>
            </a:r>
            <a:r>
              <a:rPr lang="en-US" sz="3200" dirty="0"/>
              <a:t> correlated with subsequent price moves in bitcoin.</a:t>
            </a:r>
            <a:br>
              <a:rPr lang="en-US" sz="3200" dirty="0"/>
            </a:br>
            <a:br>
              <a:rPr lang="en-US" sz="3200" dirty="0"/>
            </a:br>
            <a:r>
              <a:rPr lang="en-US" sz="2400" i="1" dirty="0"/>
              <a:t>“Be Fearful When Others Are Greedy and Greedy When Others Are Fearful”  </a:t>
            </a:r>
            <a:br>
              <a:rPr lang="en-US" sz="2400" dirty="0"/>
            </a:br>
            <a:r>
              <a:rPr lang="en-US" sz="2400" dirty="0"/>
              <a:t>     -- Warren Buffet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9CD9A-3DB4-4B55-9536-7DE129EE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19" y="2485654"/>
            <a:ext cx="6743162" cy="40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4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D762-65D2-2244-86A1-7EDDE5B3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5A04-9E13-D444-8403-BA456ED1A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56470" cy="4351338"/>
          </a:xfrm>
        </p:spPr>
        <p:txBody>
          <a:bodyPr/>
          <a:lstStyle/>
          <a:p>
            <a:r>
              <a:rPr lang="en-US" dirty="0"/>
              <a:t>Trading volume and Google “bitcoin” search volumes are highly correlated </a:t>
            </a:r>
          </a:p>
          <a:p>
            <a:endParaRPr lang="en-US" dirty="0"/>
          </a:p>
          <a:p>
            <a:r>
              <a:rPr lang="en-US" dirty="0"/>
              <a:t>It may be possible to create a Google Trends search sentiment analyzer which is similar to the Vader sentiment for text analysis</a:t>
            </a:r>
          </a:p>
          <a:p>
            <a:endParaRPr lang="en-US" dirty="0"/>
          </a:p>
          <a:p>
            <a:r>
              <a:rPr lang="en-US" dirty="0"/>
              <a:t>With (much) deeper analysis, it may be possible to predict future price movements in bitcoin based on Google Trends sentiment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9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7255-168D-4F2C-8711-56CB276B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Bitcoin Sentiment Indicator Using Google Trends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4185-135F-4906-86F1-71BE194F5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hypothesis is that a spike in Google searches for “Bitcoin” combined with other specified search terms might indicate changing sentiment for Bitcoin</a:t>
            </a:r>
          </a:p>
          <a:p>
            <a:r>
              <a:rPr lang="en-US" dirty="0"/>
              <a:t>Negative search terms data was pulled from Google Trends using “Bitcoin” + the following terms:  banned, scam, collapse, crash, fall, fraud, illegal, Ponzi, tulip, worst.</a:t>
            </a:r>
          </a:p>
          <a:p>
            <a:r>
              <a:rPr lang="en-US" dirty="0"/>
              <a:t>Positive search terms included: buy, </a:t>
            </a:r>
            <a:r>
              <a:rPr lang="en-US" dirty="0" err="1"/>
              <a:t>coinbase</a:t>
            </a:r>
            <a:r>
              <a:rPr lang="en-US" dirty="0"/>
              <a:t>, boom, </a:t>
            </a:r>
            <a:r>
              <a:rPr lang="en-US" dirty="0" err="1"/>
              <a:t>binance</a:t>
            </a:r>
            <a:r>
              <a:rPr lang="en-US" dirty="0"/>
              <a:t>.</a:t>
            </a:r>
          </a:p>
          <a:p>
            <a:r>
              <a:rPr lang="en-US" dirty="0"/>
              <a:t>The total volume of these negative searches was then divided by positive search terms to arrive at our theoretical bitcoin negative sentiment indicator (somewhat analogous to Vader sentiment for text)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3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246-2461-4516-9CD9-1E3BF7A0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718C-641D-46D9-AE0C-F660EA14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000" dirty="0"/>
              <a:t>Positive and Negative sentiment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2"/>
              </a:rPr>
              <a:t>https://trends.google.com/trends/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 err="1"/>
              <a:t>CryptoCompare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Price and Volume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1800" dirty="0">
                <a:hlinkClick r:id="rId3"/>
              </a:rPr>
              <a:t>https://min-api.cryptocompare.com/data/histoday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6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C6B-9A84-44CB-9FDB-10B834A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– Google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E2145-C773-4FBF-BB0D-38AF8E54E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1985039"/>
            <a:ext cx="9027402" cy="4434422"/>
          </a:xfrm>
        </p:spPr>
      </p:pic>
    </p:spTree>
    <p:extLst>
      <p:ext uri="{BB962C8B-B14F-4D97-AF65-F5344CB8AC3E}">
        <p14:creationId xmlns:p14="http://schemas.microsoft.com/office/powerpoint/2010/main" val="110389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85D1-9695-4D1F-B251-02DEB99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Google Trends Data Cleanup and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205DE-A5D4-436E-A481-312A32A2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38527"/>
            <a:ext cx="10369684" cy="3803515"/>
          </a:xfrm>
        </p:spPr>
      </p:pic>
    </p:spTree>
    <p:extLst>
      <p:ext uri="{BB962C8B-B14F-4D97-AF65-F5344CB8AC3E}">
        <p14:creationId xmlns:p14="http://schemas.microsoft.com/office/powerpoint/2010/main" val="45627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E33-7E66-48FE-913E-ED6CD4C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- </a:t>
            </a:r>
            <a:r>
              <a:rPr lang="en-US" sz="3600" b="1" dirty="0" err="1"/>
              <a:t>CryptoCompare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2CC2C-7710-458C-91A8-702ADB87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6" y="1763486"/>
            <a:ext cx="8509518" cy="4729389"/>
          </a:xfrm>
        </p:spPr>
      </p:pic>
    </p:spTree>
    <p:extLst>
      <p:ext uri="{BB962C8B-B14F-4D97-AF65-F5344CB8AC3E}">
        <p14:creationId xmlns:p14="http://schemas.microsoft.com/office/powerpoint/2010/main" val="374215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5435-2CA6-4936-97A5-CAF66D5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Final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F95D-F3AD-4E19-AD4E-E7364977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58" y="1770434"/>
            <a:ext cx="6857999" cy="4722441"/>
          </a:xfrm>
        </p:spPr>
      </p:pic>
    </p:spTree>
    <p:extLst>
      <p:ext uri="{BB962C8B-B14F-4D97-AF65-F5344CB8AC3E}">
        <p14:creationId xmlns:p14="http://schemas.microsoft.com/office/powerpoint/2010/main" val="27784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9C1B-C826-4FD8-8D13-9010C5F0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Google Trends Negative Sentiment Index --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E4C0C-EEBB-4700-AFBF-534F9904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22" y="1924886"/>
            <a:ext cx="7997180" cy="480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7A7B-4B86-4BD0-9E6C-0B6FB17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Trading Volume versus Price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CB33A-502D-4FF9-AE53-8A4AAE953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270293"/>
            <a:ext cx="5507114" cy="502747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B4C-F143-438D-A14A-B09543AE8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Trading frequency was higher under $ 12,000 than over the value.</a:t>
            </a:r>
          </a:p>
          <a:p>
            <a:endParaRPr lang="en-US" dirty="0"/>
          </a:p>
          <a:p>
            <a:r>
              <a:rPr lang="en-US" dirty="0"/>
              <a:t>Most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transactions (99.5% of Total Trading Volume) took place below </a:t>
            </a:r>
            <a:r>
              <a:rPr lang="en-US" dirty="0"/>
              <a:t>$ 1,000 change.</a:t>
            </a:r>
          </a:p>
          <a:p>
            <a:endParaRPr lang="en-US" dirty="0"/>
          </a:p>
          <a:p>
            <a:r>
              <a:rPr lang="en-US" dirty="0"/>
              <a:t>The larger Bitcoin Price Change, the larger Trading Volume.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3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460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Theme</vt:lpstr>
      <vt:lpstr>Can We Use Google Trends Search Data to Find Patterns in Bitcoin Trading?</vt:lpstr>
      <vt:lpstr>Building a Bitcoin Sentiment Indicator Using Google Trends Data</vt:lpstr>
      <vt:lpstr>Data Sources</vt:lpstr>
      <vt:lpstr>Data Exploration – Google Trends</vt:lpstr>
      <vt:lpstr>Google Trends Data Cleanup and Format </vt:lpstr>
      <vt:lpstr>Data Exploration - CryptoCompare</vt:lpstr>
      <vt:lpstr>Final Dataset</vt:lpstr>
      <vt:lpstr>Google Trends Negative Sentiment Index -- Results</vt:lpstr>
      <vt:lpstr>Bitcoin Trading Volume versus Price Analysis</vt:lpstr>
      <vt:lpstr>Bitcoin Daily Analysis</vt:lpstr>
      <vt:lpstr>Heat Map</vt:lpstr>
      <vt:lpstr>We found a very strong correlation between weekly search volumes for bitcoin and weekly trading volumes of bitcoin</vt:lpstr>
      <vt:lpstr>We found a weak correlation between our negative sentiment indicator and subsequent change in bitcoin price</vt:lpstr>
      <vt:lpstr>When we focused in only on extremes in our in negative sentiment indicator (top and bottom 10% of sentiment extremes), the predictive power of our indicator improved</vt:lpstr>
      <vt:lpstr>Negative sentiment in Google searches appears to be inversely correlated with subsequent price moves in bitcoin.  “Be Fearful When Others Are Greedy and Greedy When Others Are Fearful”        -- Warren Buffet  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Cole</dc:creator>
  <cp:lastModifiedBy>Scott Cole</cp:lastModifiedBy>
  <cp:revision>18</cp:revision>
  <dcterms:created xsi:type="dcterms:W3CDTF">2018-04-04T23:06:30Z</dcterms:created>
  <dcterms:modified xsi:type="dcterms:W3CDTF">2018-04-05T03:01:21Z</dcterms:modified>
</cp:coreProperties>
</file>