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8" r:id="rId5"/>
    <p:sldId id="259" r:id="rId6"/>
    <p:sldId id="25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3" d="100"/>
          <a:sy n="63" d="100"/>
        </p:scale>
        <p:origin x="73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9A17-4F0A-4833-BA15-917E0D8D2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1AAF1-9489-4489-8C17-9026958ED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CEF2A-90BD-4E91-BBA7-9A6669A7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F449-ACAD-4550-823B-6D160F73B49A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725AB-4770-4DA6-8567-4D42DAE9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721DF-EED3-45D5-A1E0-60B0F228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CC1B-B040-4579-AEEA-B9F7E77C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4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DA92-DB9E-491C-AD8B-78E49E90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EFC0E-CF8E-4934-A959-85E8AE4C3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C84A6-0BA9-40CE-829C-20925E3D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F449-ACAD-4550-823B-6D160F73B49A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67BE1-71EC-4749-8A82-44A41E46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BA282-557A-46DD-97A6-89472477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CC1B-B040-4579-AEEA-B9F7E77C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0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5AC6C4-52B1-43AA-9DAC-981540518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10072-CDC6-4D0F-B1A0-935BF18CF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70B2D-D2EF-4974-AFD4-C7AAC0A8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F449-ACAD-4550-823B-6D160F73B49A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EDDBC-F7C5-455E-A982-602F20DF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5E8E2-5233-4E31-9915-D0B984B4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CC1B-B040-4579-AEEA-B9F7E77C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7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B16F-170B-417A-A4B2-5D881F55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77D45-E147-4FA4-B0D9-3B2EE22D7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1BEA8-A48D-4C93-BFE4-7C82C175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F449-ACAD-4550-823B-6D160F73B49A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B09BC-9275-4570-84BF-B07F8C9B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AC8AA-BA9B-49FD-A6A2-1C2A645A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CC1B-B040-4579-AEEA-B9F7E77C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1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09DD8-F1DD-41B2-8FBB-AF38DF1D2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5BF64-61B4-433C-AC04-F30E4D414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C1A9F-DBC5-4098-9FAC-62794E46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F449-ACAD-4550-823B-6D160F73B49A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CF42D-D61E-4C8E-AE24-79564851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B378A-6C96-442E-B9F5-4328DB0A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CC1B-B040-4579-AEEA-B9F7E77C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6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4522-F54B-41B0-97A3-D568C31F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1DD0-242C-46E6-A534-8DFC0617E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155A6-4BB8-4B8B-B6AA-32A84FD37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0C284-6225-4155-83BD-2E945E9B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F449-ACAD-4550-823B-6D160F73B49A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AFA49-3A43-487D-9AF0-0D62C2A3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9F006-381B-4A14-A03A-09524336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CC1B-B040-4579-AEEA-B9F7E77C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1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5B48-96BB-4A81-8276-9EEF7C990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C1CC2-F177-48AF-BC81-19E2A31C6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94230-70B3-4F8E-ACE3-CF6FBA09A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2E99E-37E7-4205-9E0B-E0E3018C8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0EDB2-A09F-4D9C-8C91-6E110E553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DE448-BE27-462D-96FA-5F7E1859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F449-ACAD-4550-823B-6D160F73B49A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95526-04A1-489A-B8E9-9C935FD8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B602F-7455-4176-B32B-8CAA87E6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CC1B-B040-4579-AEEA-B9F7E77C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2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827C-840B-4CB3-8C89-DE4CD58A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9626E-EFFD-477A-AA03-B164BA83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F449-ACAD-4550-823B-6D160F73B49A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6B852-439D-4D47-9D8C-69C0798F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0D9BF-1F6F-4A21-86F3-140B2B24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CC1B-B040-4579-AEEA-B9F7E77C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4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3726D-92C0-4C66-970A-571E5C10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F449-ACAD-4550-823B-6D160F73B49A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079E7-FAC2-468B-9A2B-4D7370AA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04F87-1D47-48C0-8A87-102B36F6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CC1B-B040-4579-AEEA-B9F7E77C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8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EAB5-BC81-4141-B310-B9871B411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C12BC-D38C-4DB5-A06E-F3133FB41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DF35F-CE66-4F58-B4C0-4B37E6D27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1CD91-83DD-40D0-B9C2-8AFCC1F3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F449-ACAD-4550-823B-6D160F73B49A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72BEB-CF75-4933-BA5C-9876F666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8B645-5103-4245-99D9-6727EB58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CC1B-B040-4579-AEEA-B9F7E77C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1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2592-217C-4743-9C8D-A3B9D31BD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964207-8CEB-4AFF-BF7F-F14D5EA8B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BE8ED-DE30-48E4-93CF-73C24A7A6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25B1F-B5D3-4FAC-97EB-DBE583C1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F449-ACAD-4550-823B-6D160F73B49A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ADA82-1C56-464E-B3F9-CF6FD7C02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EE2B1-F4C9-4F6A-AFBA-7385FF8C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CC1B-B040-4579-AEEA-B9F7E77C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0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A1B2C-4BD1-4E0B-AD13-10458A72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29AFA-8050-4D61-89E6-4232D5074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0CDDC-0158-4172-AFA8-0DA69D455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4F449-ACAD-4550-823B-6D160F73B49A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FEEBF-F738-4F8C-8EC4-BD8AA6005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EBFB4-8E17-4771-949C-0D439FF75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6CC1B-B040-4579-AEEA-B9F7E77C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1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25EA-E494-4CC1-B2B0-4EEBE19D3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537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Can We Use Google Trends Search Data to Find Patterns in Bitcoin Trading?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7AF44-50AB-4F5A-A027-9FF1411B5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73051"/>
            <a:ext cx="9144000" cy="1655762"/>
          </a:xfrm>
        </p:spPr>
        <p:txBody>
          <a:bodyPr/>
          <a:lstStyle/>
          <a:p>
            <a:r>
              <a:rPr lang="en-US" dirty="0"/>
              <a:t>April 4, 2018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5FFABC-5C3B-40A8-B564-455FE71A84E6}"/>
              </a:ext>
            </a:extLst>
          </p:cNvPr>
          <p:cNvCxnSpPr/>
          <p:nvPr/>
        </p:nvCxnSpPr>
        <p:spPr>
          <a:xfrm>
            <a:off x="1091218" y="4102174"/>
            <a:ext cx="104271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29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7255-168D-4F2C-8711-56CB276B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Building a Bitcoin Negative Sentiment Indicator Using Google Trends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34185-135F-4906-86F1-71BE194F5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hypothesis is that a spike in Google searches for “Bitcoin” combined with negative terms might indicate rising negative sentiment for Bitcoin</a:t>
            </a:r>
          </a:p>
          <a:p>
            <a:r>
              <a:rPr lang="en-US" dirty="0"/>
              <a:t>Negative search terms data was pulled from Google Trends using “Bitcoin” + the following terms:  banned, scam, collapse, crash, fall, fraud, illegal, Ponzi, tulip, worst.</a:t>
            </a:r>
          </a:p>
          <a:p>
            <a:r>
              <a:rPr lang="en-US" dirty="0"/>
              <a:t>The total volume of these negative searches was then divided by general searches for “bitcoin” alone to arrive at our theoretical bitcoin negative sentiment indicator (somewhat analogous to </a:t>
            </a:r>
            <a:r>
              <a:rPr lang="en-US" dirty="0" err="1"/>
              <a:t>vadersentiment</a:t>
            </a:r>
            <a:r>
              <a:rPr lang="en-US" dirty="0"/>
              <a:t> for text)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3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9C1B-C826-4FD8-8D13-9010C5F0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Google Trends Negative Sentiment Index --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E4C0C-EEBB-4700-AFBF-534F9904E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022" y="1924886"/>
            <a:ext cx="7997180" cy="480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1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9C1B-C826-4FD8-8D13-9010C5F0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found a very strong correlation between weekly search volumes for bitcoin and weekly trading volumes of bitcoin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E0F76-EC2E-4A7D-90AA-85925BCBB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141" y="1980457"/>
            <a:ext cx="7303769" cy="439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9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F06C-1A6F-4A49-A0B8-D3F2E581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8792" cy="1325563"/>
          </a:xfrm>
        </p:spPr>
        <p:txBody>
          <a:bodyPr>
            <a:noAutofit/>
          </a:bodyPr>
          <a:lstStyle/>
          <a:p>
            <a:r>
              <a:rPr lang="en-US" sz="3200" dirty="0"/>
              <a:t>We found a weak correlation between our negative sentiment indicator and subsequent change in bitcoin price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C099B-EE19-4EE4-8685-91A78695F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590" y="1850248"/>
            <a:ext cx="7421437" cy="446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7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F06C-1A6F-4A49-A0B8-D3F2E581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When we focused in only on extremes in our in negative sentiment indicator (top and bottom 10% of sentiment extremes), the predictive power of our indicator improved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9CD9A-3DB4-4B55-9536-7DE129EEF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293" y="1803641"/>
            <a:ext cx="7875309" cy="473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3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F06C-1A6F-4A49-A0B8-D3F2E581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76" y="1567485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Negative sentiment in Google searches appears to be </a:t>
            </a:r>
            <a:r>
              <a:rPr lang="en-US" sz="3200" b="1" u="sng" dirty="0"/>
              <a:t>inversely</a:t>
            </a:r>
            <a:r>
              <a:rPr lang="en-US" sz="3200" dirty="0"/>
              <a:t> correlated with subsequent price moves in bitcoin.</a:t>
            </a:r>
            <a:br>
              <a:rPr lang="en-US" sz="3200" dirty="0"/>
            </a:br>
            <a:br>
              <a:rPr lang="en-US" sz="3200" dirty="0"/>
            </a:br>
            <a:r>
              <a:rPr lang="en-US" sz="2400" i="1" dirty="0"/>
              <a:t>“Be Fearful When Others Are Greedy and Greedy When Others Are Fearful”  </a:t>
            </a:r>
            <a:br>
              <a:rPr lang="en-US" sz="2400" dirty="0"/>
            </a:br>
            <a:r>
              <a:rPr lang="en-US" sz="2400" dirty="0"/>
              <a:t>     -- Warren Buffet</a:t>
            </a:r>
            <a:br>
              <a:rPr lang="en-US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9CD9A-3DB4-4B55-9536-7DE129EEF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419" y="2485654"/>
            <a:ext cx="6743162" cy="405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44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213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Can We Use Google Trends Search Data to Find Patterns in Bitcoin Trading?</vt:lpstr>
      <vt:lpstr>Building a Bitcoin Negative Sentiment Indicator Using Google Trends Data</vt:lpstr>
      <vt:lpstr>Google Trends Negative Sentiment Index -- Results</vt:lpstr>
      <vt:lpstr>We found a very strong correlation between weekly search volumes for bitcoin and weekly trading volumes of bitcoin</vt:lpstr>
      <vt:lpstr>We found a weak correlation between our negative sentiment indicator and subsequent change in bitcoin price</vt:lpstr>
      <vt:lpstr>When we focused in only on extremes in our in negative sentiment indicator (top and bottom 10% of sentiment extremes), the predictive power of our indicator improved</vt:lpstr>
      <vt:lpstr>Negative sentiment in Google searches appears to be inversely correlated with subsequent price moves in bitcoin.  “Be Fearful When Others Are Greedy and Greedy When Others Are Fearful”        -- Warren Buffet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Cole</dc:creator>
  <cp:lastModifiedBy>Scott Cole</cp:lastModifiedBy>
  <cp:revision>9</cp:revision>
  <dcterms:created xsi:type="dcterms:W3CDTF">2018-04-04T23:06:30Z</dcterms:created>
  <dcterms:modified xsi:type="dcterms:W3CDTF">2018-04-05T00:16:03Z</dcterms:modified>
</cp:coreProperties>
</file>