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66" r:id="rId2"/>
    <p:sldMasterId id="2147483667" r:id="rId3"/>
    <p:sldMasterId id="2147483668" r:id="rId4"/>
    <p:sldMasterId id="2147483669" r:id="rId5"/>
  </p:sldMasterIdLst>
  <p:notesMasterIdLst>
    <p:notesMasterId r:id="rId36"/>
  </p:notesMasterIdLst>
  <p:handoutMasterIdLst>
    <p:handoutMasterId r:id="rId37"/>
  </p:handoutMasterIdLst>
  <p:sldIdLst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3" r:id="rId15"/>
    <p:sldId id="315" r:id="rId16"/>
    <p:sldId id="343" r:id="rId17"/>
    <p:sldId id="322" r:id="rId18"/>
    <p:sldId id="321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33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84286" autoAdjust="0"/>
  </p:normalViewPr>
  <p:slideViewPr>
    <p:cSldViewPr>
      <p:cViewPr varScale="1">
        <p:scale>
          <a:sx n="86" d="100"/>
          <a:sy n="86" d="100"/>
        </p:scale>
        <p:origin x="90" y="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59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34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14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66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r>
              <a:rPr lang="en-US" dirty="0"/>
              <a:t>Explain that each HTML element is bounded by a "box" that is split up into four distinct parts; Margin, border, padding, and content.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* The "margin" property determines the spacing between one HTML element and the next</a:t>
            </a:r>
          </a:p>
          <a:p>
            <a:endParaRPr lang="en-US" dirty="0"/>
          </a:p>
          <a:p>
            <a:r>
              <a:rPr lang="en-US" dirty="0"/>
              <a:t>* The "padding" property is used to generate space around content</a:t>
            </a:r>
          </a:p>
          <a:p>
            <a:endParaRPr lang="en-US" dirty="0"/>
          </a:p>
          <a:p>
            <a:r>
              <a:rPr lang="en-US" dirty="0"/>
              <a:t>* The "border" property is between the margin and the padding and is often used to create a frame around content</a:t>
            </a:r>
          </a:p>
          <a:p>
            <a:endParaRPr lang="en-US" dirty="0"/>
          </a:p>
          <a:p>
            <a:r>
              <a:rPr lang="en-US" dirty="0"/>
              <a:t>	* Using the margin, border, and padding properties, you can position HTML elements on the page more specifically. Each property can be modified as a whole (order is top, right, bottom, left) OR you can modify the sides of an element individually.</a:t>
            </a:r>
          </a:p>
          <a:p>
            <a:endParaRPr lang="en-US" dirty="0"/>
          </a:p>
          <a:p>
            <a:r>
              <a:rPr lang="en-US" dirty="0"/>
              <a:t>		* One at a time: `margin-top: 10px; margin-bottom: 10px;`</a:t>
            </a:r>
          </a:p>
          <a:p>
            <a:r>
              <a:rPr lang="en-US" dirty="0"/>
              <a:t>		* All at once: `margin: 10px 20px 10px 20px;`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4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67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88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46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element that is positioned absolutely is taken out of the flow and thus takes up no space when placing other elements.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absolutely positioned element is positioned relative 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nearest positioned ancestor (non-static)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positioned ancestor doesn't exist, the initial container (body) is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07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64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64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r>
              <a:rPr lang="en-US" dirty="0"/>
              <a:t>The elements must be positioned (any </a:t>
            </a:r>
            <a:r>
              <a:rPr lang="en-US"/>
              <a:t>position other than static)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55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02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142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481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38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138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130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r>
              <a:rPr lang="en-US" dirty="0"/>
              <a:t>The "float" property can also be used to position elements on a page. By floating an element to the right or the left, it will be placed on either the left or right side of the page and other content will wrap around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920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176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16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307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67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01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75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3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04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77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8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06F2DAE4-C87D-464C-8529-C68309DD1CF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809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768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427167808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0446272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534201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8425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8838323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5522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5214055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22277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33245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67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ransition>
    <p:fade/>
  </p:transition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1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1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</a:t>
            </a:r>
            <a:r>
              <a:rPr lang="en-US" dirty="0" err="1"/>
              <a:t>Stylin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51241385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Key CSS Attributes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83753"/>
            <a:ext cx="8153400" cy="5151884"/>
          </a:xfrm>
          <a:prstGeom prst="rect">
            <a:avLst/>
          </a:prstGeom>
        </p:spPr>
        <p:txBody>
          <a:bodyPr numCol="1">
            <a:normAutofit fontScale="8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Font / Color: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color of text.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size of the font.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font-style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italics.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font-weight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bold.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Alignment / Spacing:</a:t>
            </a: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Padding-top(bottom/left/right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Adds space between element and its own border.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margin-top (bottom/left/right):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Adds space between element and surrounding elements.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float: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Forces elements to the sides, centers, or tops.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Background: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background-color: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sets background color.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background-image: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sets background image.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204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INSTRUCTOR DEMO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CSS</a:t>
            </a:r>
          </a:p>
        </p:txBody>
      </p:sp>
    </p:spTree>
    <p:extLst>
      <p:ext uri="{BB962C8B-B14F-4D97-AF65-F5344CB8AC3E}">
        <p14:creationId xmlns:p14="http://schemas.microsoft.com/office/powerpoint/2010/main" val="169614947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862016"/>
            <a:ext cx="8153400" cy="5151884"/>
          </a:xfrm>
          <a:prstGeom prst="rect">
            <a:avLst/>
          </a:prstGeom>
        </p:spPr>
        <p:txBody>
          <a:bodyPr numCol="1">
            <a:normAutofit fontScale="70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the below example the “Header” would be turned blue and MUCH larger because of the CSS.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can incorporate an element’s class or ID to apply a CSS style to a particular part of the document.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Just remember to include the necessary symbol before the CSS: “.” for class, “#” for ID.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Example (HTML):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&lt;p </a:t>
            </a:r>
            <a:r>
              <a:rPr lang="en-US" sz="3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class=“</a:t>
            </a:r>
            <a:r>
              <a:rPr lang="en-US" sz="31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bigBlue</a:t>
            </a:r>
            <a:r>
              <a:rPr lang="en-US" sz="3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&gt;Header&lt;/p&gt;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Example (CSS):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100" b="1" dirty="0" err="1">
                <a:latin typeface="Arial" panose="020B0604020202020204" pitchFamily="34" charset="0"/>
                <a:cs typeface="Arial" panose="020B0604020202020204" pitchFamily="34" charset="0"/>
              </a:rPr>
              <a:t>bigBlue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	font-size: 100px;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	color: blue;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3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89318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Box Model</a:t>
            </a:r>
          </a:p>
        </p:txBody>
      </p:sp>
    </p:spTree>
    <p:extLst>
      <p:ext uri="{BB962C8B-B14F-4D97-AF65-F5344CB8AC3E}">
        <p14:creationId xmlns:p14="http://schemas.microsoft.com/office/powerpoint/2010/main" val="141758333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Boxes Upon Boxes</a:t>
            </a:r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62000"/>
            <a:ext cx="7000178" cy="4114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200" y="4648200"/>
            <a:ext cx="9067800" cy="163121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CSS, every element rests within a series of boxes.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box has customizable space properties: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margin, border, and padding.</a:t>
            </a: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Typical spacing value: 20px 10px 10px 20px (top, right, bottom, left)</a:t>
            </a:r>
          </a:p>
        </p:txBody>
      </p:sp>
    </p:spTree>
    <p:extLst>
      <p:ext uri="{BB962C8B-B14F-4D97-AF65-F5344CB8AC3E}">
        <p14:creationId xmlns:p14="http://schemas.microsoft.com/office/powerpoint/2010/main" val="66069586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Positioning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8939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Position: Static (Default)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0"/>
            <a:ext cx="2286000" cy="5309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914400"/>
            <a:ext cx="61722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Four boxes placed statically (default) </a:t>
            </a:r>
          </a:p>
        </p:txBody>
      </p:sp>
    </p:spTree>
    <p:extLst>
      <p:ext uri="{BB962C8B-B14F-4D97-AF65-F5344CB8AC3E}">
        <p14:creationId xmlns:p14="http://schemas.microsoft.com/office/powerpoint/2010/main" val="117138599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Position: Relative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914400"/>
            <a:ext cx="579120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Switching the boxes to relative will nudge the boxes in relation to their “original” location.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47990"/>
            <a:ext cx="2783310" cy="5652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2155295"/>
            <a:ext cx="2773777" cy="41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5321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Position: Absolute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791200"/>
            <a:ext cx="78486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Positioned relative to nearest positioned ancestor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980440"/>
            <a:ext cx="2231148" cy="44622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980439"/>
            <a:ext cx="6139077" cy="44622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106154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791200"/>
            <a:ext cx="8686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Position with exact coordinates to the browser window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Position: Fixed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14400"/>
            <a:ext cx="5724447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1" y="914400"/>
            <a:ext cx="2362200" cy="458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766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Definitions </a:t>
            </a:r>
            <a:r>
              <a:rPr lang="en-US" sz="1000" dirty="0"/>
              <a:t>(*yawn* unimportant)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153400" cy="465963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HTML: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Hypertext Markup Language – (Content)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CSS: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Cascading Style Sheets – (Appearance)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HTML/CSS are the “languages of the web.”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Together they define both the content and the aesthetics of a webpage – handling everything from the layouts, colors, fonts and  content placement.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(JavaScript is the third – handling logic, animation, etc.)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9286" y="4631588"/>
            <a:ext cx="1873914" cy="14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648200"/>
            <a:ext cx="2971799" cy="14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14393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Layering with Z-Index</a:t>
            </a:r>
          </a:p>
        </p:txBody>
      </p:sp>
      <p:pic>
        <p:nvPicPr>
          <p:cNvPr id="4" name="Picture 2" descr="https://cdn.css-tricks.com/wp-content/uploads/2011/09/basicz-ind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14400"/>
            <a:ext cx="826850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3583" y="5331446"/>
            <a:ext cx="8686800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Z-Index allows you to layer elements on top of each other when they’re positioned.</a:t>
            </a:r>
          </a:p>
        </p:txBody>
      </p:sp>
    </p:spTree>
    <p:extLst>
      <p:ext uri="{BB962C8B-B14F-4D97-AF65-F5344CB8AC3E}">
        <p14:creationId xmlns:p14="http://schemas.microsoft.com/office/powerpoint/2010/main" val="239833868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Hiding Things 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“Display: none” allows us to hide elements from view.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will become useful in later sections, when we’ll be hiding and revealing specific HTML elements of our choice.  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798419"/>
            <a:ext cx="2164080" cy="339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883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We Be </a:t>
            </a:r>
            <a:r>
              <a:rPr lang="en-US" dirty="0" err="1"/>
              <a:t>Floatin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73203669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Concept of “Flow”</a:t>
            </a:r>
          </a:p>
        </p:txBody>
      </p:sp>
      <p:pic>
        <p:nvPicPr>
          <p:cNvPr id="7" name="Picture 2" descr="https://css-tricks.com/wp-content/csstricks-uploads/web-text-wr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26345"/>
            <a:ext cx="7386507" cy="369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70"/>
          <p:cNvSpPr txBox="1">
            <a:spLocks/>
          </p:cNvSpPr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default, every HTML element displayed in the browser is governed by a concept called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flow.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means that HTML elements force their adjacent elements to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flow around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56742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Flow Analogy to MS Word</a:t>
            </a: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5715000" y="1118620"/>
            <a:ext cx="3200399" cy="441707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concept of “flow” is very similar to the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wrap-text options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you may be familiar with in Microsoft Word. 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Just as in MS Word, you can have images in-line with text, on-top of text, etc.</a:t>
            </a:r>
          </a:p>
        </p:txBody>
      </p:sp>
      <p:pic>
        <p:nvPicPr>
          <p:cNvPr id="10" name="Picture 2" descr="https://i-msdn.sec.s-msft.com/dynimg/IC3135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1475" y="1118620"/>
            <a:ext cx="5124450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59313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Block Elements </a:t>
            </a:r>
          </a:p>
        </p:txBody>
      </p:sp>
      <p:sp>
        <p:nvSpPr>
          <p:cNvPr id="7" name="Shape 70"/>
          <p:cNvSpPr txBox="1">
            <a:spLocks/>
          </p:cNvSpPr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default, web clients render many HTML elements as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block elements.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Paragraphs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, headers and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more receive this treatment.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block element will take up an entire line of space—unless you intervene with CSS properties.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4" descr="https://blog.4psa.com/wp-content/uploads/block-inline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28"/>
          <a:stretch/>
        </p:blipFill>
        <p:spPr>
          <a:xfrm>
            <a:off x="304800" y="703120"/>
            <a:ext cx="3810000" cy="375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85841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Block Elements vs. Inline Elements </a:t>
            </a: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Now contrast the block elements with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inline elements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using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float CSS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properties, we can command our website to display multiple HTML elements adjacently. 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4" descr="https://blog.4psa.com/wp-content/uploads/block-inline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744"/>
          <a:stretch/>
        </p:blipFill>
        <p:spPr>
          <a:xfrm>
            <a:off x="304800" y="703120"/>
            <a:ext cx="7620000" cy="375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0898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Floating</a:t>
            </a:r>
          </a:p>
        </p:txBody>
      </p:sp>
      <p:sp>
        <p:nvSpPr>
          <p:cNvPr id="12" name="Shape 70"/>
          <p:cNvSpPr txBox="1">
            <a:spLocks/>
          </p:cNvSpPr>
          <p:nvPr/>
        </p:nvSpPr>
        <p:spPr>
          <a:xfrm>
            <a:off x="304800" y="4711856"/>
            <a:ext cx="8610599" cy="1066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 transform these block elements into inline elements, we use a CSS property called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float. 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Floats are </a:t>
            </a: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for building web layouts.</a:t>
            </a:r>
          </a:p>
        </p:txBody>
      </p:sp>
      <p:pic>
        <p:nvPicPr>
          <p:cNvPr id="13" name="Picture 4" descr="https://css-tricks.com/wp-content/csstricks-uploads/web-layou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1" r="19179"/>
          <a:stretch/>
        </p:blipFill>
        <p:spPr>
          <a:xfrm>
            <a:off x="0" y="747991"/>
            <a:ext cx="5715000" cy="390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b="70232"/>
          <a:stretch/>
        </p:blipFill>
        <p:spPr>
          <a:xfrm>
            <a:off x="5867400" y="1239085"/>
            <a:ext cx="2896042" cy="6699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1905000"/>
            <a:ext cx="2896042" cy="22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725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Clearing the Float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990600"/>
            <a:ext cx="8660618" cy="2819400"/>
          </a:xfrm>
          <a:prstGeom prst="rect">
            <a:avLst/>
          </a:prstGeom>
        </p:spPr>
      </p:pic>
      <p:sp>
        <p:nvSpPr>
          <p:cNvPr id="5" name="Shape 70"/>
          <p:cNvSpPr txBox="1">
            <a:spLocks/>
          </p:cNvSpPr>
          <p:nvPr/>
        </p:nvSpPr>
        <p:spPr>
          <a:xfrm>
            <a:off x="304800" y="4711856"/>
            <a:ext cx="8610599" cy="1066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Floats often get in the way of our layouts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Sometimes we don’t want to give each element the “inline” treatment. </a:t>
            </a:r>
          </a:p>
        </p:txBody>
      </p:sp>
    </p:spTree>
    <p:extLst>
      <p:ext uri="{BB962C8B-B14F-4D97-AF65-F5344CB8AC3E}">
        <p14:creationId xmlns:p14="http://schemas.microsoft.com/office/powerpoint/2010/main" val="208661143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Clearfix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Hack</a:t>
            </a: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304800" y="5094928"/>
            <a:ext cx="8610599" cy="1066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Sometimes when elements don’t match up in size, we get situations like the above…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13" y="732750"/>
            <a:ext cx="8450610" cy="414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118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Analogy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90600"/>
            <a:ext cx="4100945" cy="4525963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HTML Alone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 writing papers in “Notepad.” 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only write unformatted text.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43202" y="990600"/>
            <a:ext cx="4100945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HTML / CSS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Like writing papers in Microsoft Word.</a:t>
            </a:r>
          </a:p>
          <a:p>
            <a:pPr algn="ctr"/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format text, page settings, alignment, etc. based on “highlighting” and menu options.</a:t>
            </a:r>
          </a:p>
        </p:txBody>
      </p:sp>
      <p:pic>
        <p:nvPicPr>
          <p:cNvPr id="11" name="Picture 2" descr="File: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3828" y="444976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Word 2013 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4877" y="4602163"/>
            <a:ext cx="1475765" cy="14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9569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Clearfix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Hack</a:t>
            </a: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304800" y="4790613"/>
            <a:ext cx="8610599" cy="1066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can get around this by using “the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clearfix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hack.”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including the CSS property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overflow: auto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the first element will fill up the empty parts of the flow.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02224"/>
            <a:ext cx="8374136" cy="4044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5581190"/>
            <a:ext cx="1592943" cy="81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0078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847725"/>
            <a:ext cx="77914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249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50885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267200" y="4572000"/>
            <a:ext cx="2784737" cy="830997"/>
          </a:xfrm>
          <a:prstGeom prst="rect">
            <a:avLst/>
          </a:prstGeom>
          <a:solidFill>
            <a:srgbClr val="C00000"/>
          </a:solidFill>
        </p:spPr>
        <p:txBody>
          <a:bodyPr wrap="none" numCol="1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Boring…</a:t>
            </a:r>
          </a:p>
        </p:txBody>
      </p:sp>
    </p:spTree>
    <p:extLst>
      <p:ext uri="{BB962C8B-B14F-4D97-AF65-F5344CB8AC3E}">
        <p14:creationId xmlns:p14="http://schemas.microsoft.com/office/powerpoint/2010/main" val="9063276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Enter CSS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1999"/>
            <a:ext cx="4724400" cy="4953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198" y="761999"/>
            <a:ext cx="4855101" cy="495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2815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Enter CSS -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99025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828115"/>
            <a:ext cx="8153400" cy="335280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CSS works by hooking onto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selectors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added into HTML using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identifiers.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will dive into these soon enough.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Once hooked, we apply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styles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those HTML elements using CSS.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://en.support.files.wordpress.com/2011/09/css-selectors-l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282" y="2629938"/>
            <a:ext cx="8409694" cy="2883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22608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10169</TotalTime>
  <Words>954</Words>
  <Application>Microsoft Office PowerPoint</Application>
  <PresentationFormat>On-screen Show (4:3)</PresentationFormat>
  <Paragraphs>167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Roboto</vt:lpstr>
      <vt:lpstr>UCF - Theme</vt:lpstr>
      <vt:lpstr>1_Unbranded</vt:lpstr>
      <vt:lpstr>Rutgers - Theme</vt:lpstr>
      <vt:lpstr>Unbranded</vt:lpstr>
      <vt:lpstr>UTAustin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Key CSS Attributes</vt:lpstr>
      <vt:lpstr>INSTRUCTOR DEMO</vt:lpstr>
      <vt:lpstr>CSS Example</vt:lpstr>
      <vt:lpstr>Box Model</vt:lpstr>
      <vt:lpstr>PowerPoint Presentation</vt:lpstr>
      <vt:lpstr>CSS Positioning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Be Floatin’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Jacob Deming</cp:lastModifiedBy>
  <cp:revision>1447</cp:revision>
  <cp:lastPrinted>2016-01-30T16:23:56Z</cp:lastPrinted>
  <dcterms:created xsi:type="dcterms:W3CDTF">2015-01-20T17:19:00Z</dcterms:created>
  <dcterms:modified xsi:type="dcterms:W3CDTF">2017-02-27T15:34:59Z</dcterms:modified>
</cp:coreProperties>
</file>