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8"/>
  </p:notesMasterIdLst>
  <p:handoutMasterIdLst>
    <p:handoutMasterId r:id="rId9"/>
  </p:handoutMasterIdLst>
  <p:sldIdLst>
    <p:sldId id="311" r:id="rId2"/>
    <p:sldId id="512" r:id="rId3"/>
    <p:sldId id="535" r:id="rId4"/>
    <p:sldId id="534" r:id="rId5"/>
    <p:sldId id="513" r:id="rId6"/>
    <p:sldId id="518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5" autoAdjust="0"/>
    <p:restoredTop sz="86420" autoAdjust="0"/>
  </p:normalViewPr>
  <p:slideViewPr>
    <p:cSldViewPr>
      <p:cViewPr>
        <p:scale>
          <a:sx n="108" d="100"/>
          <a:sy n="108" d="100"/>
        </p:scale>
        <p:origin x="1960" y="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24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1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3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07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5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 smtClean="0"/>
              <a:t>Quantifying ML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Premise of </a:t>
            </a:r>
            <a:r>
              <a:rPr lang="en-US" dirty="0" smtClean="0"/>
              <a:t>Validation using Training/Testing Data</a:t>
            </a:r>
            <a:endParaRPr lang="en-US" dirty="0"/>
          </a:p>
        </p:txBody>
      </p:sp>
      <p:sp>
        <p:nvSpPr>
          <p:cNvPr id="4" name="Right Arrow Callout 3">
            <a:extLst>
              <a:ext uri="{FF2B5EF4-FFF2-40B4-BE49-F238E27FC236}">
                <a16:creationId xmlns="" xmlns:a16="http://schemas.microsoft.com/office/drawing/2014/main" id="{13E9FD0C-1447-DC4D-9CF3-A6F2EC08411E}"/>
              </a:ext>
            </a:extLst>
          </p:cNvPr>
          <p:cNvSpPr/>
          <p:nvPr/>
        </p:nvSpPr>
        <p:spPr>
          <a:xfrm rot="5400000">
            <a:off x="4841476" y="1708131"/>
            <a:ext cx="2316008" cy="148336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15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Callout 4">
            <a:extLst>
              <a:ext uri="{FF2B5EF4-FFF2-40B4-BE49-F238E27FC236}">
                <a16:creationId xmlns="" xmlns:a16="http://schemas.microsoft.com/office/drawing/2014/main" id="{99B43C51-047F-1D49-8499-D49BF955B66A}"/>
              </a:ext>
            </a:extLst>
          </p:cNvPr>
          <p:cNvSpPr/>
          <p:nvPr/>
        </p:nvSpPr>
        <p:spPr>
          <a:xfrm rot="5400000">
            <a:off x="2032849" y="1711724"/>
            <a:ext cx="2316008" cy="148336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15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37AD3B77-4E08-7246-9DE3-2F406770F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12218"/>
              </p:ext>
            </p:extLst>
          </p:nvPr>
        </p:nvGraphicFramePr>
        <p:xfrm>
          <a:off x="127944" y="1295400"/>
          <a:ext cx="89045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131">
                  <a:extLst>
                    <a:ext uri="{9D8B030D-6E8A-4147-A177-3AD203B41FA5}">
                      <a16:colId xmlns="" xmlns:a16="http://schemas.microsoft.com/office/drawing/2014/main" val="3075591292"/>
                    </a:ext>
                  </a:extLst>
                </a:gridCol>
                <a:gridCol w="2226131">
                  <a:extLst>
                    <a:ext uri="{9D8B030D-6E8A-4147-A177-3AD203B41FA5}">
                      <a16:colId xmlns="" xmlns:a16="http://schemas.microsoft.com/office/drawing/2014/main" val="972437481"/>
                    </a:ext>
                  </a:extLst>
                </a:gridCol>
                <a:gridCol w="2226131">
                  <a:extLst>
                    <a:ext uri="{9D8B030D-6E8A-4147-A177-3AD203B41FA5}">
                      <a16:colId xmlns="" xmlns:a16="http://schemas.microsoft.com/office/drawing/2014/main" val="795179100"/>
                    </a:ext>
                  </a:extLst>
                </a:gridCol>
                <a:gridCol w="2226131">
                  <a:extLst>
                    <a:ext uri="{9D8B030D-6E8A-4147-A177-3AD203B41FA5}">
                      <a16:colId xmlns="" xmlns:a16="http://schemas.microsoft.com/office/drawing/2014/main" val="1504622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of Bedrooms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</a:t>
                      </a:r>
                      <a:r>
                        <a:rPr lang="en-US" baseline="0" dirty="0" smtClean="0"/>
                        <a:t> Baths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Sq. Feet (k)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(k)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022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504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721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3415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22A638D-4D82-E84F-8C0F-73DBC0598EA5}"/>
              </a:ext>
            </a:extLst>
          </p:cNvPr>
          <p:cNvSpPr txBox="1"/>
          <p:nvPr/>
        </p:nvSpPr>
        <p:spPr>
          <a:xfrm>
            <a:off x="190433" y="5700702"/>
            <a:ext cx="8614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will cut a slice of this data (80%) to </a:t>
            </a:r>
          </a:p>
          <a:p>
            <a:pPr algn="ctr"/>
            <a:r>
              <a:rPr lang="en-US" dirty="0"/>
              <a:t>“build our model” then use it to predict the values for the remaining 20%.</a:t>
            </a:r>
            <a:endParaRPr lang="en-US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596A4E4D-E4D6-0642-8675-576354FD5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49061"/>
              </p:ext>
            </p:extLst>
          </p:nvPr>
        </p:nvGraphicFramePr>
        <p:xfrm>
          <a:off x="127945" y="3633708"/>
          <a:ext cx="4705208" cy="185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302">
                  <a:extLst>
                    <a:ext uri="{9D8B030D-6E8A-4147-A177-3AD203B41FA5}">
                      <a16:colId xmlns="" xmlns:a16="http://schemas.microsoft.com/office/drawing/2014/main" val="3075591292"/>
                    </a:ext>
                  </a:extLst>
                </a:gridCol>
                <a:gridCol w="1176302">
                  <a:extLst>
                    <a:ext uri="{9D8B030D-6E8A-4147-A177-3AD203B41FA5}">
                      <a16:colId xmlns="" xmlns:a16="http://schemas.microsoft.com/office/drawing/2014/main" val="972437481"/>
                    </a:ext>
                  </a:extLst>
                </a:gridCol>
                <a:gridCol w="1176302">
                  <a:extLst>
                    <a:ext uri="{9D8B030D-6E8A-4147-A177-3AD203B41FA5}">
                      <a16:colId xmlns="" xmlns:a16="http://schemas.microsoft.com/office/drawing/2014/main" val="795179100"/>
                    </a:ext>
                  </a:extLst>
                </a:gridCol>
                <a:gridCol w="1176302">
                  <a:extLst>
                    <a:ext uri="{9D8B030D-6E8A-4147-A177-3AD203B41FA5}">
                      <a16:colId xmlns="" xmlns:a16="http://schemas.microsoft.com/office/drawing/2014/main" val="1504622619"/>
                    </a:ext>
                  </a:extLst>
                </a:gridCol>
              </a:tblGrid>
              <a:tr h="5902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of Bedrooms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</a:t>
                      </a:r>
                      <a:r>
                        <a:rPr lang="en-US" sz="1400" baseline="0" dirty="0" smtClean="0"/>
                        <a:t> Baths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Sq. Feet (k)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 (k)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0229851"/>
                  </a:ext>
                </a:extLst>
              </a:tr>
              <a:tr h="42242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5047372"/>
                  </a:ext>
                </a:extLst>
              </a:tr>
              <a:tr h="42242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7215425"/>
                  </a:ext>
                </a:extLst>
              </a:tr>
              <a:tr h="422421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34151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61EE975C-8142-254B-9F9D-C5E470607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50696"/>
              </p:ext>
            </p:extLst>
          </p:nvPr>
        </p:nvGraphicFramePr>
        <p:xfrm>
          <a:off x="5068188" y="3665084"/>
          <a:ext cx="3964284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071">
                  <a:extLst>
                    <a:ext uri="{9D8B030D-6E8A-4147-A177-3AD203B41FA5}">
                      <a16:colId xmlns="" xmlns:a16="http://schemas.microsoft.com/office/drawing/2014/main" val="3075591292"/>
                    </a:ext>
                  </a:extLst>
                </a:gridCol>
                <a:gridCol w="991071">
                  <a:extLst>
                    <a:ext uri="{9D8B030D-6E8A-4147-A177-3AD203B41FA5}">
                      <a16:colId xmlns="" xmlns:a16="http://schemas.microsoft.com/office/drawing/2014/main" val="972437481"/>
                    </a:ext>
                  </a:extLst>
                </a:gridCol>
                <a:gridCol w="991071">
                  <a:extLst>
                    <a:ext uri="{9D8B030D-6E8A-4147-A177-3AD203B41FA5}">
                      <a16:colId xmlns="" xmlns:a16="http://schemas.microsoft.com/office/drawing/2014/main" val="795179100"/>
                    </a:ext>
                  </a:extLst>
                </a:gridCol>
                <a:gridCol w="991071">
                  <a:extLst>
                    <a:ext uri="{9D8B030D-6E8A-4147-A177-3AD203B41FA5}">
                      <a16:colId xmlns="" xmlns:a16="http://schemas.microsoft.com/office/drawing/2014/main" val="1977336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of Bedrooms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Baths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Sq. Feet (k)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Price (k)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022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504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721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341511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C534918-4E12-8746-9E0E-4E2302CC681B}"/>
              </a:ext>
            </a:extLst>
          </p:cNvPr>
          <p:cNvSpPr/>
          <p:nvPr/>
        </p:nvSpPr>
        <p:spPr>
          <a:xfrm>
            <a:off x="8246720" y="5491205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N=200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45F9770-8CA8-544A-8F11-27FD13DCC28B}"/>
              </a:ext>
            </a:extLst>
          </p:cNvPr>
          <p:cNvSpPr/>
          <p:nvPr/>
        </p:nvSpPr>
        <p:spPr>
          <a:xfrm>
            <a:off x="76200" y="883715"/>
            <a:ext cx="7448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Full Data Set (Historic)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E325E6A-BD14-8947-AD94-86A7D682A406}"/>
              </a:ext>
            </a:extLst>
          </p:cNvPr>
          <p:cNvSpPr/>
          <p:nvPr/>
        </p:nvSpPr>
        <p:spPr>
          <a:xfrm>
            <a:off x="8077200" y="897434"/>
            <a:ext cx="99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N=1000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3BE62CF-EDB0-9144-A5D9-E3C7E7444E76}"/>
              </a:ext>
            </a:extLst>
          </p:cNvPr>
          <p:cNvSpPr/>
          <p:nvPr/>
        </p:nvSpPr>
        <p:spPr>
          <a:xfrm>
            <a:off x="42946" y="5491204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N=800</a:t>
            </a:r>
          </a:p>
        </p:txBody>
      </p:sp>
    </p:spTree>
    <p:extLst>
      <p:ext uri="{BB962C8B-B14F-4D97-AF65-F5344CB8AC3E}">
        <p14:creationId xmlns:p14="http://schemas.microsoft.com/office/powerpoint/2010/main" val="331044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Basic Premise of </a:t>
            </a:r>
            <a:r>
              <a:rPr lang="en-US" dirty="0" smtClean="0"/>
              <a:t>Validation - Training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22A638D-4D82-E84F-8C0F-73DBC0598EA5}"/>
              </a:ext>
            </a:extLst>
          </p:cNvPr>
          <p:cNvSpPr txBox="1"/>
          <p:nvPr/>
        </p:nvSpPr>
        <p:spPr>
          <a:xfrm>
            <a:off x="280007" y="4442952"/>
            <a:ext cx="861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use the training data to fit the model to the data. This is the training step where we build a model that can predict our output (Home Price) for a given set of features (</a:t>
            </a:r>
            <a:r>
              <a:rPr lang="en-US" sz="1600" dirty="0" err="1" smtClean="0"/>
              <a:t>Num</a:t>
            </a:r>
            <a:r>
              <a:rPr lang="en-US" sz="1600" dirty="0" smtClean="0"/>
              <a:t> of Bedrooms, </a:t>
            </a:r>
            <a:r>
              <a:rPr lang="en-US" sz="1600" dirty="0" err="1" smtClean="0"/>
              <a:t>Num</a:t>
            </a:r>
            <a:r>
              <a:rPr lang="en-US" sz="1600" dirty="0" smtClean="0"/>
              <a:t> Baths, Sq. Feet). Once the model is trained, we can use the model to make predictions.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C534918-4E12-8746-9E0E-4E2302CC681B}"/>
              </a:ext>
            </a:extLst>
          </p:cNvPr>
          <p:cNvSpPr/>
          <p:nvPr/>
        </p:nvSpPr>
        <p:spPr>
          <a:xfrm>
            <a:off x="206028" y="3124065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N=800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AD939DB-3D59-C544-983C-1D13F84B8E4D}"/>
              </a:ext>
            </a:extLst>
          </p:cNvPr>
          <p:cNvSpPr/>
          <p:nvPr/>
        </p:nvSpPr>
        <p:spPr>
          <a:xfrm>
            <a:off x="5791200" y="3152846"/>
            <a:ext cx="1600200" cy="8627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8" name="Bent-Up Arrow 17">
            <a:extLst>
              <a:ext uri="{FF2B5EF4-FFF2-40B4-BE49-F238E27FC236}">
                <a16:creationId xmlns="" xmlns:a16="http://schemas.microsoft.com/office/drawing/2014/main" id="{A96ACF6D-5E96-724D-B7C6-0373E9F07622}"/>
              </a:ext>
            </a:extLst>
          </p:cNvPr>
          <p:cNvSpPr/>
          <p:nvPr/>
        </p:nvSpPr>
        <p:spPr>
          <a:xfrm flipV="1">
            <a:off x="5023811" y="1930079"/>
            <a:ext cx="1834190" cy="1172956"/>
          </a:xfrm>
          <a:prstGeom prst="ben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596A4E4D-E4D6-0642-8675-576354FD5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93861"/>
              </p:ext>
            </p:extLst>
          </p:nvPr>
        </p:nvGraphicFramePr>
        <p:xfrm>
          <a:off x="300789" y="1286444"/>
          <a:ext cx="4705208" cy="185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302">
                  <a:extLst>
                    <a:ext uri="{9D8B030D-6E8A-4147-A177-3AD203B41FA5}">
                      <a16:colId xmlns="" xmlns:a16="http://schemas.microsoft.com/office/drawing/2014/main" val="3075591292"/>
                    </a:ext>
                  </a:extLst>
                </a:gridCol>
                <a:gridCol w="1176302">
                  <a:extLst>
                    <a:ext uri="{9D8B030D-6E8A-4147-A177-3AD203B41FA5}">
                      <a16:colId xmlns="" xmlns:a16="http://schemas.microsoft.com/office/drawing/2014/main" val="972437481"/>
                    </a:ext>
                  </a:extLst>
                </a:gridCol>
                <a:gridCol w="1176302">
                  <a:extLst>
                    <a:ext uri="{9D8B030D-6E8A-4147-A177-3AD203B41FA5}">
                      <a16:colId xmlns="" xmlns:a16="http://schemas.microsoft.com/office/drawing/2014/main" val="795179100"/>
                    </a:ext>
                  </a:extLst>
                </a:gridCol>
                <a:gridCol w="1176302">
                  <a:extLst>
                    <a:ext uri="{9D8B030D-6E8A-4147-A177-3AD203B41FA5}">
                      <a16:colId xmlns="" xmlns:a16="http://schemas.microsoft.com/office/drawing/2014/main" val="1504622619"/>
                    </a:ext>
                  </a:extLst>
                </a:gridCol>
              </a:tblGrid>
              <a:tr h="5902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of Bedrooms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</a:t>
                      </a:r>
                      <a:r>
                        <a:rPr lang="en-US" sz="1400" baseline="0" dirty="0" smtClean="0"/>
                        <a:t> Baths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Sq. Feet (k)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 (k)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0229851"/>
                  </a:ext>
                </a:extLst>
              </a:tr>
              <a:tr h="42242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5047372"/>
                  </a:ext>
                </a:extLst>
              </a:tr>
              <a:tr h="42242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7215425"/>
                  </a:ext>
                </a:extLst>
              </a:tr>
              <a:tr h="422421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341511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C77F4E7-9905-8248-9228-E710B47F4A6F}"/>
              </a:ext>
            </a:extLst>
          </p:cNvPr>
          <p:cNvSpPr/>
          <p:nvPr/>
        </p:nvSpPr>
        <p:spPr>
          <a:xfrm>
            <a:off x="206028" y="862047"/>
            <a:ext cx="2176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Training Data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C77F4E7-9905-8248-9228-E710B47F4A6F}"/>
              </a:ext>
            </a:extLst>
          </p:cNvPr>
          <p:cNvSpPr/>
          <p:nvPr/>
        </p:nvSpPr>
        <p:spPr>
          <a:xfrm>
            <a:off x="5023811" y="1560172"/>
            <a:ext cx="2554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Fit (Train</a:t>
            </a:r>
            <a:r>
              <a:rPr lang="en-US" b="1" smtClean="0"/>
              <a:t>) the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611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Basic Premise of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22A638D-4D82-E84F-8C0F-73DBC0598EA5}"/>
              </a:ext>
            </a:extLst>
          </p:cNvPr>
          <p:cNvSpPr txBox="1"/>
          <p:nvPr/>
        </p:nvSpPr>
        <p:spPr>
          <a:xfrm>
            <a:off x="304800" y="5089853"/>
            <a:ext cx="8614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use the Test data to make new home </a:t>
            </a:r>
            <a:r>
              <a:rPr lang="en-US" sz="1600" smtClean="0"/>
              <a:t>price predictions. </a:t>
            </a:r>
            <a:r>
              <a:rPr lang="en-US" sz="1600" dirty="0" smtClean="0"/>
              <a:t>We </a:t>
            </a:r>
            <a:r>
              <a:rPr lang="en-US" sz="1600" dirty="0"/>
              <a:t>can then compare the </a:t>
            </a:r>
            <a:r>
              <a:rPr lang="en-US" sz="1600" dirty="0" smtClean="0"/>
              <a:t>home price of </a:t>
            </a:r>
            <a:r>
              <a:rPr lang="en-US" sz="1600" dirty="0"/>
              <a:t>our </a:t>
            </a:r>
            <a:r>
              <a:rPr lang="en-US" sz="1600" b="1" dirty="0"/>
              <a:t>Prediction vs. the </a:t>
            </a:r>
            <a:r>
              <a:rPr lang="en-US" sz="1600" b="1" dirty="0" smtClean="0"/>
              <a:t>Actual price. </a:t>
            </a:r>
            <a:r>
              <a:rPr lang="en-US" sz="1600" dirty="0"/>
              <a:t>Based roughly on how often we are “correct”, we get a score for the model as a whole.  If the model scores well, then we can trust it for future use</a:t>
            </a:r>
            <a:r>
              <a:rPr lang="en-US" sz="1600" dirty="0" smtClean="0"/>
              <a:t>. We train the model on the Training data and Score the model based on data that it has never seen before (Test Data).</a:t>
            </a:r>
            <a:endParaRPr lang="en-US" sz="1600" b="1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61EE975C-8142-254B-9F9D-C5E470607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77575"/>
              </p:ext>
            </p:extLst>
          </p:nvPr>
        </p:nvGraphicFramePr>
        <p:xfrm>
          <a:off x="641931" y="2230912"/>
          <a:ext cx="8044870" cy="2594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974">
                  <a:extLst>
                    <a:ext uri="{9D8B030D-6E8A-4147-A177-3AD203B41FA5}">
                      <a16:colId xmlns="" xmlns:a16="http://schemas.microsoft.com/office/drawing/2014/main" val="3075591292"/>
                    </a:ext>
                  </a:extLst>
                </a:gridCol>
                <a:gridCol w="1608974">
                  <a:extLst>
                    <a:ext uri="{9D8B030D-6E8A-4147-A177-3AD203B41FA5}">
                      <a16:colId xmlns="" xmlns:a16="http://schemas.microsoft.com/office/drawing/2014/main" val="972437481"/>
                    </a:ext>
                  </a:extLst>
                </a:gridCol>
                <a:gridCol w="1608974">
                  <a:extLst>
                    <a:ext uri="{9D8B030D-6E8A-4147-A177-3AD203B41FA5}">
                      <a16:colId xmlns="" xmlns:a16="http://schemas.microsoft.com/office/drawing/2014/main" val="795179100"/>
                    </a:ext>
                  </a:extLst>
                </a:gridCol>
                <a:gridCol w="1608974">
                  <a:extLst>
                    <a:ext uri="{9D8B030D-6E8A-4147-A177-3AD203B41FA5}">
                      <a16:colId xmlns="" xmlns:a16="http://schemas.microsoft.com/office/drawing/2014/main" val="1977336215"/>
                    </a:ext>
                  </a:extLst>
                </a:gridCol>
                <a:gridCol w="1608974">
                  <a:extLst>
                    <a:ext uri="{9D8B030D-6E8A-4147-A177-3AD203B41FA5}">
                      <a16:colId xmlns="" xmlns:a16="http://schemas.microsoft.com/office/drawing/2014/main" val="907488076"/>
                    </a:ext>
                  </a:extLst>
                </a:gridCol>
              </a:tblGrid>
              <a:tr h="6485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</a:t>
                      </a:r>
                      <a:r>
                        <a:rPr lang="en-US" baseline="0" dirty="0" smtClean="0"/>
                        <a:t> of Bedrooms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</a:t>
                      </a:r>
                      <a:r>
                        <a:rPr lang="en-US" dirty="0" smtClean="0"/>
                        <a:t> Baths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Sq. Feet (k)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</a:p>
                    <a:p>
                      <a:r>
                        <a:rPr lang="en-US" dirty="0" smtClean="0"/>
                        <a:t>(Predicted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(Actual)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0229851"/>
                  </a:ext>
                </a:extLst>
              </a:tr>
              <a:tr h="64859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5047372"/>
                  </a:ext>
                </a:extLst>
              </a:tr>
              <a:tr h="64859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7215425"/>
                  </a:ext>
                </a:extLst>
              </a:tr>
              <a:tr h="64859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341511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C534918-4E12-8746-9E0E-4E2302CC681B}"/>
              </a:ext>
            </a:extLst>
          </p:cNvPr>
          <p:cNvSpPr/>
          <p:nvPr/>
        </p:nvSpPr>
        <p:spPr>
          <a:xfrm>
            <a:off x="7892249" y="4800600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N=200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AD939DB-3D59-C544-983C-1D13F84B8E4D}"/>
              </a:ext>
            </a:extLst>
          </p:cNvPr>
          <p:cNvSpPr/>
          <p:nvPr/>
        </p:nvSpPr>
        <p:spPr>
          <a:xfrm>
            <a:off x="667661" y="918102"/>
            <a:ext cx="1600200" cy="8627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8" name="Bent-Up Arrow 17">
            <a:extLst>
              <a:ext uri="{FF2B5EF4-FFF2-40B4-BE49-F238E27FC236}">
                <a16:creationId xmlns="" xmlns:a16="http://schemas.microsoft.com/office/drawing/2014/main" id="{A96ACF6D-5E96-724D-B7C6-0373E9F07622}"/>
              </a:ext>
            </a:extLst>
          </p:cNvPr>
          <p:cNvSpPr/>
          <p:nvPr/>
        </p:nvSpPr>
        <p:spPr>
          <a:xfrm flipV="1">
            <a:off x="2267861" y="1219200"/>
            <a:ext cx="4285339" cy="974312"/>
          </a:xfrm>
          <a:prstGeom prst="ben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1BACDDD-1543-EE48-A373-A73812C8E20E}"/>
              </a:ext>
            </a:extLst>
          </p:cNvPr>
          <p:cNvSpPr/>
          <p:nvPr/>
        </p:nvSpPr>
        <p:spPr>
          <a:xfrm>
            <a:off x="533400" y="1860424"/>
            <a:ext cx="3319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Testing Data 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2C77F4E7-9905-8248-9228-E710B47F4A6F}"/>
              </a:ext>
            </a:extLst>
          </p:cNvPr>
          <p:cNvSpPr/>
          <p:nvPr/>
        </p:nvSpPr>
        <p:spPr>
          <a:xfrm>
            <a:off x="3133037" y="865176"/>
            <a:ext cx="2554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Make Predictions!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87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Common Scoring Metrics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1BACDDD-1543-EE48-A373-A73812C8E20E}"/>
              </a:ext>
            </a:extLst>
          </p:cNvPr>
          <p:cNvSpPr/>
          <p:nvPr/>
        </p:nvSpPr>
        <p:spPr>
          <a:xfrm>
            <a:off x="284747" y="914400"/>
            <a:ext cx="8839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u="sng" dirty="0"/>
              <a:t>R</a:t>
            </a:r>
            <a:r>
              <a:rPr lang="en-US" b="1" u="sng" baseline="30000" dirty="0"/>
              <a:t>2 </a:t>
            </a:r>
            <a:r>
              <a:rPr lang="en-US" b="1" u="sng" dirty="0"/>
              <a:t>(R-Squared):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This is the baseline metric that many ML tools report on score. Higher R</a:t>
            </a:r>
            <a:r>
              <a:rPr lang="en-US" baseline="30000" dirty="0"/>
              <a:t>2</a:t>
            </a:r>
            <a:r>
              <a:rPr lang="en-US" dirty="0"/>
              <a:t> values signify that the model is “highly predictive”.  An R</a:t>
            </a:r>
            <a:r>
              <a:rPr lang="en-US" baseline="30000" dirty="0"/>
              <a:t>2</a:t>
            </a:r>
            <a:r>
              <a:rPr lang="en-US" dirty="0"/>
              <a:t> value of &gt;0.90 means that our model roughly accounts for 90% of the </a:t>
            </a:r>
            <a:r>
              <a:rPr lang="en-US" dirty="0" smtClean="0"/>
              <a:t>variability of the data.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u="sng" dirty="0" smtClean="0"/>
              <a:t>MSE</a:t>
            </a:r>
            <a:r>
              <a:rPr lang="en-US" b="1" u="sng" baseline="30000" dirty="0" smtClean="0"/>
              <a:t> </a:t>
            </a:r>
            <a:r>
              <a:rPr lang="en-US" b="1" u="sng" dirty="0" smtClean="0"/>
              <a:t>(Mean Squared Error):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This measures the average of the squares of the errors or </a:t>
            </a:r>
            <a:r>
              <a:rPr lang="en-US" dirty="0" smtClean="0"/>
              <a:t>deviations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092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Your Turn!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2F5AA8-5FA8-D44C-A070-B416749D5D5A}"/>
              </a:ext>
            </a:extLst>
          </p:cNvPr>
          <p:cNvSpPr txBox="1"/>
          <p:nvPr/>
        </p:nvSpPr>
        <p:spPr>
          <a:xfrm>
            <a:off x="-1219200" y="2573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C749A2C-9C17-B64A-92D7-60BA6F49DAA1}"/>
              </a:ext>
            </a:extLst>
          </p:cNvPr>
          <p:cNvSpPr txBox="1"/>
          <p:nvPr/>
        </p:nvSpPr>
        <p:spPr>
          <a:xfrm>
            <a:off x="838201" y="2438400"/>
            <a:ext cx="74957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0" dirty="0"/>
              <a:t>Okay! </a:t>
            </a:r>
            <a:endParaRPr lang="en-US" sz="5800" dirty="0" smtClean="0"/>
          </a:p>
          <a:p>
            <a:pPr algn="ctr"/>
            <a:r>
              <a:rPr lang="en-US" sz="5800" b="1" dirty="0" smtClean="0"/>
              <a:t>Time </a:t>
            </a:r>
            <a:r>
              <a:rPr lang="en-US" sz="5800" b="1"/>
              <a:t>to </a:t>
            </a:r>
            <a:r>
              <a:rPr lang="en-US" sz="5800" b="1" smtClean="0"/>
              <a:t>Code!</a:t>
            </a:r>
            <a:endParaRPr lang="en-US" sz="5800" b="1" dirty="0"/>
          </a:p>
        </p:txBody>
      </p:sp>
    </p:spTree>
    <p:extLst>
      <p:ext uri="{BB962C8B-B14F-4D97-AF65-F5344CB8AC3E}">
        <p14:creationId xmlns:p14="http://schemas.microsoft.com/office/powerpoint/2010/main" val="28467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13439</TotalTime>
  <Words>390</Words>
  <Application>Microsoft Macintosh PowerPoint</Application>
  <PresentationFormat>On-screen Show (4:3)</PresentationFormat>
  <Paragraphs>114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Roboto</vt:lpstr>
      <vt:lpstr>Arial</vt:lpstr>
      <vt:lpstr>1_Unbranded</vt:lpstr>
      <vt:lpstr>Quantifying ML Models</vt:lpstr>
      <vt:lpstr>Basic Premise of Validation using Training/Testing Data</vt:lpstr>
      <vt:lpstr>Basic Premise of Validation - Training</vt:lpstr>
      <vt:lpstr>Basic Premise of Validation</vt:lpstr>
      <vt:lpstr>Common Scoring Metrics</vt:lpstr>
      <vt:lpstr>Your Turn!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Jeremy Hill</cp:lastModifiedBy>
  <cp:revision>1669</cp:revision>
  <cp:lastPrinted>2016-01-30T16:23:56Z</cp:lastPrinted>
  <dcterms:created xsi:type="dcterms:W3CDTF">2015-01-20T17:19:00Z</dcterms:created>
  <dcterms:modified xsi:type="dcterms:W3CDTF">2018-02-23T16:38:34Z</dcterms:modified>
</cp:coreProperties>
</file>