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3"/>
  </p:notesMasterIdLst>
  <p:handoutMasterIdLst>
    <p:handoutMasterId r:id="rId14"/>
  </p:handoutMasterIdLst>
  <p:sldIdLst>
    <p:sldId id="278" r:id="rId2"/>
    <p:sldId id="864" r:id="rId3"/>
    <p:sldId id="866" r:id="rId4"/>
    <p:sldId id="987" r:id="rId5"/>
    <p:sldId id="919" r:id="rId6"/>
    <p:sldId id="988" r:id="rId7"/>
    <p:sldId id="980" r:id="rId8"/>
    <p:sldId id="981" r:id="rId9"/>
    <p:sldId id="985" r:id="rId10"/>
    <p:sldId id="978" r:id="rId11"/>
    <p:sldId id="637" r:id="rId12"/>
  </p:sldIdLst>
  <p:sldSz cx="9906000" cy="6858000" type="A4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3" pos="4572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6B95C7"/>
    <a:srgbClr val="FAFAFA"/>
    <a:srgbClr val="34BBFE"/>
    <a:srgbClr val="99CC00"/>
    <a:srgbClr val="4F81BD"/>
    <a:srgbClr val="33CCFF"/>
    <a:srgbClr val="06ABFE"/>
    <a:srgbClr val="3399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0" autoAdjust="0"/>
    <p:restoredTop sz="94110" autoAdjust="0"/>
  </p:normalViewPr>
  <p:slideViewPr>
    <p:cSldViewPr>
      <p:cViewPr varScale="1">
        <p:scale>
          <a:sx n="92" d="100"/>
          <a:sy n="92" d="100"/>
        </p:scale>
        <p:origin x="1314" y="84"/>
      </p:cViewPr>
      <p:guideLst>
        <p:guide orient="horz" pos="3475"/>
        <p:guide pos="457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98" y="-108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271" cy="496729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4294" y="0"/>
            <a:ext cx="2942271" cy="496729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35F29C6E-A1E1-4303-BDCE-0C681F0CED64}" type="datetimeFigureOut">
              <a:rPr lang="ko-KR" altLang="en-US" smtClean="0"/>
              <a:pPr/>
              <a:t>2016-12-06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5148"/>
            <a:ext cx="2942271" cy="496728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4294" y="9425148"/>
            <a:ext cx="2942271" cy="496728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882C7682-4835-4272-8204-FDDC42C164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37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1532" cy="496173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049" y="1"/>
            <a:ext cx="2941532" cy="496173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0148EDB-F2D2-46CE-AE51-2F4F52041444}" type="datetimeFigureOut">
              <a:rPr lang="ko-KR" altLang="en-US"/>
              <a:pPr>
                <a:defRPr/>
              </a:pPr>
              <a:t>2016-12-06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210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7" tIns="45683" rIns="91367" bIns="45683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815" y="4713646"/>
            <a:ext cx="5430520" cy="4465559"/>
          </a:xfrm>
          <a:prstGeom prst="rect">
            <a:avLst/>
          </a:prstGeom>
        </p:spPr>
        <p:txBody>
          <a:bodyPr vert="horz" lIns="91367" tIns="45683" rIns="91367" bIns="45683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5568"/>
            <a:ext cx="2941532" cy="496173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049" y="9425568"/>
            <a:ext cx="2941532" cy="496173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F2345D5-1F49-4DCD-8146-9366B9A9B30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55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08025" y="744538"/>
            <a:ext cx="5372100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ko-KR" altLang="en-US" sz="1000" dirty="0" smtClean="0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6D475C-76A8-4BD4-BC61-A034C07C6CBC}" type="slidenum">
              <a:rPr lang="ko-KR" altLang="en-US" smtClean="0"/>
              <a:pPr/>
              <a:t>1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995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08025" y="744538"/>
            <a:ext cx="5372100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6D475C-76A8-4BD4-BC61-A034C07C6CBC}" type="slidenum">
              <a:rPr lang="ko-KR" altLang="en-US" smtClean="0"/>
              <a:pPr/>
              <a:t>11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7538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2345D5-1F49-4DCD-8146-9366B9A9B30E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0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2345D5-1F49-4DCD-8146-9366B9A9B30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81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2345D5-1F49-4DCD-8146-9366B9A9B30E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5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2345D5-1F49-4DCD-8146-9366B9A9B30E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86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2345D5-1F49-4DCD-8146-9366B9A9B30E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2345D5-1F49-4DCD-8146-9366B9A9B30E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05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2345D5-1F49-4DCD-8146-9366B9A9B30E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5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2345D5-1F49-4DCD-8146-9366B9A9B30E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1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309794" y="0"/>
            <a:ext cx="759620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08329" y="6535501"/>
            <a:ext cx="669207" cy="31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3375026" y="6499225"/>
            <a:ext cx="31670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sz="1000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ⓒ 2016 </a:t>
            </a:r>
            <a:r>
              <a:rPr lang="en-US" altLang="ko-KR" sz="1000" b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10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riel Networks Proprietary </a:t>
            </a:r>
            <a:r>
              <a:rPr lang="en-US" altLang="ko-KR" sz="1000" b="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&amp;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/>
          <p:cNvSpPr>
            <a:spLocks noChangeArrowheads="1"/>
          </p:cNvSpPr>
          <p:nvPr userDrawn="1"/>
        </p:nvSpPr>
        <p:spPr bwMode="auto">
          <a:xfrm>
            <a:off x="3375026" y="6499225"/>
            <a:ext cx="31670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sz="1000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ⓒ 2016 </a:t>
            </a:r>
            <a:r>
              <a:rPr lang="en-US" altLang="ko-KR" sz="1000" b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10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riel Networks Proprietary </a:t>
            </a:r>
            <a:r>
              <a:rPr lang="en-US" altLang="ko-KR" sz="1000" b="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&amp; Confidential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472" y="6535501"/>
            <a:ext cx="669207" cy="31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63"/>
          <p:cNvSpPr txBox="1">
            <a:spLocks noGrp="1"/>
          </p:cNvSpPr>
          <p:nvPr userDrawn="1"/>
        </p:nvSpPr>
        <p:spPr>
          <a:xfrm>
            <a:off x="7497764" y="6448427"/>
            <a:ext cx="23114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F4E9AB0-2EFB-404D-B415-BB2BE9F7459C}" type="slidenum">
              <a:rPr lang="ko-KR" altLang="en-US" sz="100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ko-KR" altLang="en-US" sz="1000" dirty="0">
              <a:solidFill>
                <a:schemeClr val="bg2">
                  <a:lumMod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98439" y="6429375"/>
            <a:ext cx="95154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198439" y="549275"/>
            <a:ext cx="9515475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472" y="6535501"/>
            <a:ext cx="669207" cy="31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2"/>
          <p:cNvSpPr>
            <a:spLocks noChangeArrowheads="1"/>
          </p:cNvSpPr>
          <p:nvPr userDrawn="1"/>
        </p:nvSpPr>
        <p:spPr bwMode="auto">
          <a:xfrm>
            <a:off x="3375026" y="6499225"/>
            <a:ext cx="31670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sz="1000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ⓒ 2016 </a:t>
            </a:r>
            <a:r>
              <a:rPr lang="en-US" altLang="ko-KR" sz="1000" b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10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riel Networks Proprietary </a:t>
            </a:r>
            <a:r>
              <a:rPr lang="en-US" altLang="ko-KR" sz="1000" b="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&amp;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2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1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B41A5F6-A48A-426A-8C4B-556CF3179D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6" r:id="rId2"/>
    <p:sldLayoutId id="2147483725" r:id="rId3"/>
    <p:sldLayoutId id="2147483724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8465" y="5405154"/>
            <a:ext cx="9649072" cy="40011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algn="ctr" eaLnBrk="1" latinLnBrk="0" hangingPunct="1">
              <a:defRPr/>
            </a:pPr>
            <a:r>
              <a:rPr kumimoji="0" lang="ko-KR" altLang="en-US" sz="20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 서 홍</a:t>
            </a:r>
            <a:endParaRPr kumimoji="0" lang="en-US" altLang="ko-KR" sz="20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0" y="1988840"/>
            <a:ext cx="9905999" cy="646331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algn="ctr" eaLnBrk="1" latinLnBrk="0" hangingPunct="1">
              <a:defRPr/>
            </a:pPr>
            <a:r>
              <a:rPr kumimoji="0" lang="ko-KR" altLang="en-US" sz="3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 프로그래밍 개발 과제</a:t>
            </a:r>
            <a:endParaRPr kumimoji="0" lang="en-US" altLang="ko-KR" sz="3600" b="1" dirty="0" smtClean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961112" y="3450486"/>
            <a:ext cx="2016224" cy="369332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kumimoji="0"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2016. 12. 6</a:t>
            </a:r>
            <a:endParaRPr kumimoji="0"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 txBox="1">
            <a:spLocks/>
          </p:cNvSpPr>
          <p:nvPr/>
        </p:nvSpPr>
        <p:spPr bwMode="auto">
          <a:xfrm>
            <a:off x="6753200" y="116632"/>
            <a:ext cx="4536504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indent="-514350" eaLnBrk="0" hangingPunct="0">
              <a:buFont typeface="+mj-lt"/>
              <a:buAutoNum type="romanUcPeriod" startAt="3"/>
              <a:defRPr/>
            </a:pPr>
            <a:r>
              <a:rPr kumimoji="0" lang="ko-KR" altLang="en-US" sz="2400" b="1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질의 응답</a:t>
            </a:r>
            <a:endParaRPr kumimoji="0" lang="ko-KR" altLang="en-US" sz="2400" b="1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5240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552" y="2070140"/>
            <a:ext cx="9906000" cy="92333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ko-KR" altLang="en-US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감사합니다</a:t>
            </a:r>
            <a:r>
              <a:rPr kumimoji="0"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gray">
          <a:xfrm>
            <a:off x="3023612" y="2500306"/>
            <a:ext cx="426445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marL="514350" indent="-514350" eaLnBrk="1" hangingPunct="1">
              <a:spcBef>
                <a:spcPct val="45000"/>
              </a:spcBef>
              <a:buFont typeface="+mj-lt"/>
              <a:buAutoNum type="romanUcPeriod"/>
            </a:pPr>
            <a:r>
              <a:rPr kumimoji="0" lang="ko-KR" altLang="en-US" sz="20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개발 과제 개요</a:t>
            </a:r>
            <a:endParaRPr kumimoji="0" lang="en-US" altLang="ko-KR" sz="2000" b="1" spc="-5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  <a:p>
            <a:pPr marL="514350" lvl="0" indent="-514350" eaLnBrk="1" hangingPunct="1">
              <a:spcBef>
                <a:spcPct val="45000"/>
              </a:spcBef>
              <a:buFont typeface="+mj-lt"/>
              <a:buAutoNum type="romanUcPeriod"/>
            </a:pPr>
            <a:r>
              <a:rPr kumimoji="0" lang="ko-KR" altLang="en-US" sz="20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시험 항목별 시연</a:t>
            </a:r>
            <a:endParaRPr kumimoji="0" lang="en-US" altLang="ko-KR" sz="2000" b="1" spc="-5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  <a:p>
            <a:pPr marL="514350" lvl="0" indent="-514350" eaLnBrk="1" hangingPunct="1">
              <a:spcBef>
                <a:spcPct val="45000"/>
              </a:spcBef>
              <a:buFont typeface="+mj-lt"/>
              <a:buAutoNum type="romanUcPeriod"/>
            </a:pPr>
            <a:r>
              <a:rPr kumimoji="0" lang="ko-KR" altLang="en-US" sz="20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질의응답</a:t>
            </a:r>
            <a:endParaRPr kumimoji="0" lang="en-US" altLang="ko-KR" sz="2000" b="1" spc="-5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ltGray">
          <a:xfrm>
            <a:off x="2952736" y="1714488"/>
            <a:ext cx="3554807" cy="57150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052974" y="2357430"/>
            <a:ext cx="3960000" cy="15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6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제목 1"/>
          <p:cNvSpPr txBox="1">
            <a:spLocks/>
          </p:cNvSpPr>
          <p:nvPr/>
        </p:nvSpPr>
        <p:spPr bwMode="auto">
          <a:xfrm>
            <a:off x="6969224" y="145207"/>
            <a:ext cx="2736304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I. </a:t>
            </a:r>
            <a:r>
              <a:rPr kumimoji="0" lang="ko-KR" altLang="en-US" sz="2400" b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개발과제 </a:t>
            </a:r>
            <a:r>
              <a:rPr kumimoji="0" lang="ko-KR" altLang="en-US" sz="2400" b="1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제목 1"/>
          <p:cNvSpPr txBox="1">
            <a:spLocks/>
          </p:cNvSpPr>
          <p:nvPr/>
        </p:nvSpPr>
        <p:spPr bwMode="auto">
          <a:xfrm>
            <a:off x="250825" y="144463"/>
            <a:ext cx="6718399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kumimoji="0" lang="ko-KR" altLang="en-US" sz="20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및 기능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21067" y="6108254"/>
            <a:ext cx="3096345" cy="293856"/>
          </a:xfrm>
          <a:prstGeom prst="rect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</p:spPr>
        <p:txBody>
          <a:bodyPr wrap="none" lIns="90000" tIns="0" rIns="0" bIns="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400" b="1" kern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프로세스 </a:t>
            </a:r>
            <a:r>
              <a:rPr kumimoji="0" lang="ko-KR" altLang="en-US" sz="1400" b="1" kern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kumimoji="0" lang="ko-KR" altLang="en-US" sz="1400" b="1" kern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 프로그램</a:t>
            </a:r>
            <a:r>
              <a:rPr kumimoji="0" lang="en-US" altLang="ko-KR" sz="1400" b="1" kern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95374"/>
              </p:ext>
            </p:extLst>
          </p:nvPr>
        </p:nvGraphicFramePr>
        <p:xfrm>
          <a:off x="4995661" y="2081630"/>
          <a:ext cx="4388210" cy="3759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742"/>
                <a:gridCol w="3091468"/>
              </a:tblGrid>
              <a:tr h="379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Block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수행 기능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6909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GETPSD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ea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buClr>
                          <a:srgbClr val="C00000"/>
                        </a:buClr>
                      </a:pPr>
                      <a:r>
                        <a:rPr kumimoji="0"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Get Process Daemon</a:t>
                      </a:r>
                    </a:p>
                    <a:p>
                      <a:pPr marL="0" lvl="1" indent="0" ea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buClr>
                          <a:srgbClr val="C00000"/>
                        </a:buClr>
                      </a:pPr>
                      <a:r>
                        <a:rPr kumimoji="0" lang="ko-KR" altLang="en-US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 블록이 수행되는 장비의 프로세스</a:t>
                      </a:r>
                      <a:r>
                        <a:rPr kumimoji="0" lang="en-US" altLang="ko-KR" sz="11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 </a:t>
                      </a:r>
                      <a:r>
                        <a:rPr kumimoji="0" lang="ko-KR" altLang="en-US" sz="1100" b="1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정보를 주기적으로 서버에 전송한다</a:t>
                      </a:r>
                      <a:r>
                        <a:rPr kumimoji="0" lang="en-US" altLang="ko-KR" sz="11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36478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SERVERD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ea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buClr>
                          <a:srgbClr val="C00000"/>
                        </a:buClr>
                      </a:pPr>
                      <a:r>
                        <a:rPr kumimoji="0"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Server Daemon</a:t>
                      </a:r>
                    </a:p>
                    <a:p>
                      <a:pPr marL="0" lvl="1" indent="0" ea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buClr>
                          <a:srgbClr val="C00000"/>
                        </a:buClr>
                      </a:pPr>
                      <a:r>
                        <a:rPr kumimoji="0"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 CONFIG</a:t>
                      </a:r>
                      <a:r>
                        <a:rPr kumimoji="0" lang="ko-KR" altLang="en-US" sz="11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에 등록된 클라이언트로 부터 프로세스 정보를 받아 </a:t>
                      </a:r>
                      <a:r>
                        <a:rPr kumimoji="0"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PSMANAGER </a:t>
                      </a:r>
                      <a:r>
                        <a:rPr kumimoji="0" lang="ko-KR" altLang="en-US" sz="11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블록으로 전송한다</a:t>
                      </a:r>
                      <a:r>
                        <a:rPr kumimoji="0"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76749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PSMANAGER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ea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buClr>
                          <a:srgbClr val="C00000"/>
                        </a:buClr>
                      </a:pPr>
                      <a:r>
                        <a:rPr kumimoji="0"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Process Manager Daemon</a:t>
                      </a:r>
                    </a:p>
                    <a:p>
                      <a:pPr marL="0" lvl="1" indent="0" ea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buClr>
                          <a:srgbClr val="C00000"/>
                        </a:buClr>
                      </a:pPr>
                      <a:r>
                        <a:rPr kumimoji="0"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 </a:t>
                      </a:r>
                      <a:r>
                        <a:rPr kumimoji="0" lang="ko-KR" altLang="en-US" sz="11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최종적으로 프로세스 정보를 받는 블록으로서 주기적으로 각 클라이언트들의 프로세스 정보를 출력하고 프로세스 변화를 체크하고 화면에 출력한다</a:t>
                      </a:r>
                      <a:r>
                        <a:rPr kumimoji="0"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416496" y="2009622"/>
            <a:ext cx="4020996" cy="3960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903230" y="4132644"/>
            <a:ext cx="497278" cy="23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spcBef>
                <a:spcPct val="45000"/>
              </a:spcBef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  <a:cs typeface="Malgun Gothic"/>
              </a:rPr>
              <a:t>TCP</a:t>
            </a:r>
            <a:endParaRPr kumimoji="0" lang="ko-KR" altLang="en-US" sz="1200" dirty="0" smtClean="0"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29" name="TextBox 28"/>
          <p:cNvSpPr txBox="1"/>
          <p:nvPr/>
        </p:nvSpPr>
        <p:spPr bwMode="gray">
          <a:xfrm>
            <a:off x="2381264" y="4075145"/>
            <a:ext cx="497278" cy="23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spcBef>
                <a:spcPct val="45000"/>
              </a:spcBef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  <a:cs typeface="Malgun Gothic"/>
              </a:rPr>
              <a:t>TCP</a:t>
            </a:r>
            <a:endParaRPr kumimoji="0" lang="ko-KR" altLang="en-US" sz="1200" dirty="0" smtClean="0"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67822" y="2337204"/>
            <a:ext cx="3327379" cy="1657469"/>
          </a:xfrm>
          <a:prstGeom prst="roundRect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81" y="2899332"/>
            <a:ext cx="865765" cy="9003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 bwMode="gray">
          <a:xfrm>
            <a:off x="1323414" y="2664502"/>
            <a:ext cx="932396" cy="23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spcBef>
                <a:spcPct val="45000"/>
              </a:spcBef>
            </a:pP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  <a:cs typeface="Malgun Gothic"/>
              </a:rPr>
              <a:t>SERVERD</a:t>
            </a:r>
            <a:endParaRPr kumimoji="0" lang="ko-KR" altLang="en-US" sz="1200" b="1" dirty="0" smtClean="0"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88" y="3034263"/>
            <a:ext cx="701877" cy="69316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2147469" y="3453165"/>
            <a:ext cx="8387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 bwMode="gray">
          <a:xfrm>
            <a:off x="2986941" y="2813543"/>
            <a:ext cx="1192050" cy="20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spcBef>
                <a:spcPct val="45000"/>
              </a:spcBef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  <a:cs typeface="Malgun Gothic"/>
              </a:rPr>
              <a:t>Shared Memory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20" name="TextBox 19"/>
          <p:cNvSpPr txBox="1"/>
          <p:nvPr/>
        </p:nvSpPr>
        <p:spPr bwMode="gray">
          <a:xfrm>
            <a:off x="2914933" y="2654895"/>
            <a:ext cx="1206571" cy="23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spcBef>
                <a:spcPct val="45000"/>
              </a:spcBef>
            </a:pP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  <a:cs typeface="Malgun Gothic"/>
              </a:rPr>
              <a:t>PSMANAGER</a:t>
            </a:r>
            <a:endParaRPr kumimoji="0" lang="ko-KR" altLang="en-US" sz="1200" b="1" dirty="0" smtClean="0"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34" name="TextBox 33"/>
          <p:cNvSpPr txBox="1"/>
          <p:nvPr/>
        </p:nvSpPr>
        <p:spPr bwMode="gray">
          <a:xfrm>
            <a:off x="1990281" y="3151531"/>
            <a:ext cx="1192050" cy="20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spcBef>
                <a:spcPct val="45000"/>
              </a:spcBef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  <a:cs typeface="Malgun Gothic"/>
              </a:rPr>
              <a:t>Message Queue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28" name="TextBox 27"/>
          <p:cNvSpPr txBox="1"/>
          <p:nvPr/>
        </p:nvSpPr>
        <p:spPr bwMode="gray">
          <a:xfrm>
            <a:off x="852252" y="2337914"/>
            <a:ext cx="932396" cy="288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spcBef>
                <a:spcPct val="45000"/>
              </a:spcBef>
            </a:pPr>
            <a:r>
              <a:rPr kumimoji="0" lang="en-US" altLang="ko-KR" sz="1600" b="1" dirty="0" smtClean="0">
                <a:latin typeface="맑은 고딕" pitchFamily="50" charset="-127"/>
                <a:ea typeface="맑은 고딕" pitchFamily="50" charset="-127"/>
                <a:cs typeface="Malgun Gothic"/>
              </a:rPr>
              <a:t>Server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1952021" y="3670169"/>
            <a:ext cx="604435" cy="86327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278082" y="3724193"/>
            <a:ext cx="299087" cy="76468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870116" y="4565875"/>
            <a:ext cx="1153033" cy="1262851"/>
          </a:xfrm>
          <a:prstGeom prst="roundRect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10" y="4772800"/>
            <a:ext cx="870236" cy="8129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gray">
          <a:xfrm>
            <a:off x="1022811" y="5549754"/>
            <a:ext cx="932396" cy="23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spcBef>
                <a:spcPct val="45000"/>
              </a:spcBef>
            </a:pP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  <a:cs typeface="Malgun Gothic"/>
              </a:rPr>
              <a:t>GETPSD</a:t>
            </a:r>
          </a:p>
        </p:txBody>
      </p:sp>
      <p:sp>
        <p:nvSpPr>
          <p:cNvPr id="43" name="TextBox 42"/>
          <p:cNvSpPr txBox="1"/>
          <p:nvPr/>
        </p:nvSpPr>
        <p:spPr bwMode="gray">
          <a:xfrm>
            <a:off x="885614" y="4554107"/>
            <a:ext cx="932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spcBef>
                <a:spcPct val="45000"/>
              </a:spcBef>
            </a:pP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  <a:cs typeface="Malgun Gothic"/>
              </a:rPr>
              <a:t>Client 1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19847" y="4586168"/>
            <a:ext cx="1153033" cy="1242872"/>
          </a:xfrm>
          <a:prstGeom prst="roundRect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88" y="4773604"/>
            <a:ext cx="859150" cy="80261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2773862" y="4559516"/>
            <a:ext cx="932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spcBef>
                <a:spcPct val="45000"/>
              </a:spcBef>
            </a:pP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  <a:cs typeface="Malgun Gothic"/>
              </a:rPr>
              <a:t>Client 2</a:t>
            </a:r>
            <a:endParaRPr kumimoji="0" lang="en-US" altLang="ko-KR" sz="1200" b="1" dirty="0" smtClean="0"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44" name="TextBox 43"/>
          <p:cNvSpPr txBox="1"/>
          <p:nvPr/>
        </p:nvSpPr>
        <p:spPr bwMode="gray">
          <a:xfrm>
            <a:off x="2886469" y="5542526"/>
            <a:ext cx="932396" cy="23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spcBef>
                <a:spcPct val="45000"/>
              </a:spcBef>
            </a:pPr>
            <a:r>
              <a:rPr kumimoji="0" lang="en-US" altLang="ko-KR" sz="1200" b="1" dirty="0">
                <a:latin typeface="맑은 고딕" pitchFamily="50" charset="-127"/>
                <a:ea typeface="맑은 고딕" pitchFamily="50" charset="-127"/>
                <a:cs typeface="Malgun Gothic"/>
              </a:rPr>
              <a:t> 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  <a:cs typeface="Malgun Gothic"/>
              </a:rPr>
              <a:t>GETPSD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272480" y="929434"/>
            <a:ext cx="8856984" cy="0"/>
          </a:xfrm>
          <a:prstGeom prst="line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31" name="텍스트 개체 틀 6"/>
          <p:cNvSpPr>
            <a:spLocks/>
          </p:cNvSpPr>
          <p:nvPr/>
        </p:nvSpPr>
        <p:spPr bwMode="auto">
          <a:xfrm>
            <a:off x="396876" y="548680"/>
            <a:ext cx="4412108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/>
          <a:p>
            <a:pPr>
              <a:buClr>
                <a:schemeClr val="tx1"/>
              </a:buClr>
              <a:defRPr/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시스템 개요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 descr="D:\기술정리문서\ICON\A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8058" y="755046"/>
            <a:ext cx="115352" cy="126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415767" y="925640"/>
            <a:ext cx="907300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  <a:sym typeface="Wingdings"/>
              </a:rPr>
              <a:t>Get Process Daemon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: </a:t>
            </a:r>
            <a:r>
              <a:rPr kumimoji="0" lang="en-US" altLang="ko-KR" sz="1000" dirty="0" err="1" smtClean="0">
                <a:latin typeface="맑은 고딕" pitchFamily="50" charset="-127"/>
                <a:ea typeface="맑은 고딕" pitchFamily="50" charset="-127"/>
                <a:sym typeface="Wingdings"/>
              </a:rPr>
              <a:t>ps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  <a:sym typeface="Wingdings"/>
              </a:rPr>
              <a:t>쉘 명령어 리다이렉션으로 프로세스 정보 파일을 생성하고 파일의 정보를 구조체에 저장하여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TCP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  <a:sym typeface="Wingdings"/>
              </a:rPr>
              <a:t>로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Server Daemon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  <a:sym typeface="Wingdings"/>
              </a:rPr>
              <a:t>에 전송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.</a:t>
            </a:r>
          </a:p>
          <a:p>
            <a:pPr marL="180975" indent="-180975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  <a:sym typeface="Wingdings"/>
              </a:rPr>
              <a:t>Server Daemon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: 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  <a:sym typeface="Wingdings"/>
              </a:rPr>
              <a:t>허가된 클라이언트 허가된 클라이언트의 소켓 버퍼 데이터를 클라이언트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IP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  <a:sym typeface="Wingdings"/>
              </a:rPr>
              <a:t>정보와 함께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PSMANAGER 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  <a:sym typeface="Wingdings"/>
              </a:rPr>
              <a:t>블록으로 메시지 큐를 통해 전송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.</a:t>
            </a:r>
          </a:p>
          <a:p>
            <a:pPr marL="180975" indent="-180975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  <a:sym typeface="Wingdings"/>
              </a:rPr>
              <a:t>Process Manager Daemon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: 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  <a:sym typeface="Wingdings"/>
              </a:rPr>
              <a:t>메시지 큐를 통해 받은 클라이언트 정보를 공유메모리에 저장하고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Thread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  <a:sym typeface="Wingdings"/>
              </a:rPr>
              <a:t>로 주기적으로 화면에 공유메모리 데이터를 출력해주며 시그널 발생을 통해 원하는 시점에 출력을 한다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.</a:t>
            </a:r>
            <a:endParaRPr kumimoji="0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7047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제목 1"/>
          <p:cNvSpPr txBox="1">
            <a:spLocks/>
          </p:cNvSpPr>
          <p:nvPr/>
        </p:nvSpPr>
        <p:spPr bwMode="auto">
          <a:xfrm>
            <a:off x="6969224" y="145207"/>
            <a:ext cx="2160239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eaLnBrk="0" hangingPunct="0">
              <a:defRPr/>
            </a:pPr>
            <a:r>
              <a:rPr kumimoji="0" lang="en-US" altLang="ko-KR" sz="24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kumimoji="0" lang="ko-KR" altLang="en-US" sz="2400" b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테스트 </a:t>
            </a:r>
            <a:r>
              <a:rPr kumimoji="0" lang="ko-KR" altLang="en-US" sz="2400" b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항목 별 시연</a:t>
            </a:r>
            <a:endParaRPr kumimoji="0" lang="ko-KR" altLang="en-US" sz="2400" b="1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89512"/>
              </p:ext>
            </p:extLst>
          </p:nvPr>
        </p:nvGraphicFramePr>
        <p:xfrm>
          <a:off x="1712640" y="1196752"/>
          <a:ext cx="6840760" cy="446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856"/>
                <a:gridCol w="4962904"/>
              </a:tblGrid>
              <a:tr h="427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Block</a:t>
                      </a:r>
                      <a:r>
                        <a:rPr lang="en-US" altLang="ko-KR" sz="1800" b="1" baseline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name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시험 항목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577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GETPSD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ea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buClr>
                          <a:srgbClr val="C00000"/>
                        </a:buClr>
                      </a:pPr>
                      <a:r>
                        <a:rPr kumimoji="0" lang="en-US" altLang="ko-K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 - SERVER IP CONFIG </a:t>
                      </a:r>
                      <a:r>
                        <a:rPr kumimoji="0" lang="ko-KR" altLang="en-US" sz="1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파싱 기능</a:t>
                      </a:r>
                    </a:p>
                    <a:p>
                      <a:pPr marL="0" lvl="1" indent="0" ea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buClr>
                          <a:srgbClr val="C00000"/>
                        </a:buClr>
                      </a:pPr>
                      <a:r>
                        <a:rPr kumimoji="0" lang="ko-KR" alt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 </a:t>
                      </a:r>
                      <a:r>
                        <a:rPr kumimoji="0" lang="en-US" altLang="ko-K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- </a:t>
                      </a:r>
                      <a:r>
                        <a:rPr kumimoji="0" lang="ko-KR" altLang="en-US" sz="1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감시 프로세스 변경 감지</a:t>
                      </a:r>
                      <a:endParaRPr kumimoji="0" lang="en-US" altLang="ko-KR" sz="1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  <a:p>
                      <a:pPr marL="0" lvl="1" indent="0" ea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buClr>
                          <a:srgbClr val="C00000"/>
                        </a:buClr>
                      </a:pPr>
                      <a:r>
                        <a:rPr kumimoji="0" lang="ko-KR" alt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 </a:t>
                      </a:r>
                      <a:r>
                        <a:rPr kumimoji="0" lang="en-US" altLang="ko-K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- </a:t>
                      </a:r>
                      <a:r>
                        <a:rPr kumimoji="0" lang="ko-KR" altLang="en-US" sz="1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감시프로세스 모두 종료시 처리</a:t>
                      </a:r>
                      <a:endParaRPr kumimoji="0" lang="en-US" altLang="ko-KR" sz="1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  <a:p>
                      <a:pPr marL="0" lvl="1" indent="0" ea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buClr>
                          <a:srgbClr val="C00000"/>
                        </a:buClr>
                      </a:pPr>
                      <a:r>
                        <a:rPr kumimoji="0" lang="en-US" altLang="ko-K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 - SERVERD </a:t>
                      </a:r>
                      <a:r>
                        <a:rPr kumimoji="0" lang="ko-KR" altLang="en-US" sz="1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프로세스 비정상 상태 처리</a:t>
                      </a:r>
                      <a:endParaRPr kumimoji="0" lang="en-US" altLang="ko-KR" sz="1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  <a:p>
                      <a:pPr marL="0" lvl="1" indent="0" ea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buClr>
                          <a:srgbClr val="C00000"/>
                        </a:buClr>
                      </a:pPr>
                      <a:r>
                        <a:rPr kumimoji="0" lang="en-US" altLang="ko-K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 - SERVERD </a:t>
                      </a:r>
                      <a:r>
                        <a:rPr kumimoji="0" lang="ko-KR" altLang="en-US" sz="1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로의 재접속 기능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272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SERVERD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ea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buClr>
                          <a:srgbClr val="C00000"/>
                        </a:buClr>
                      </a:pPr>
                      <a:r>
                        <a:rPr kumimoji="0" lang="en-US" altLang="ko-K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 - CONFIG</a:t>
                      </a:r>
                      <a:r>
                        <a:rPr kumimoji="0" lang="ko-KR" altLang="en-US" sz="1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 미등록 </a:t>
                      </a:r>
                      <a:r>
                        <a:rPr kumimoji="0" lang="en-US" altLang="ko-K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IP </a:t>
                      </a:r>
                      <a:r>
                        <a:rPr kumimoji="0" lang="ko-KR" altLang="en-US" sz="1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접속 제한 기능 </a:t>
                      </a:r>
                      <a:endParaRPr kumimoji="0" lang="en-US" altLang="ko-KR" sz="1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  <a:p>
                      <a:pPr marL="0" lvl="1" indent="0" ea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buClr>
                          <a:srgbClr val="C00000"/>
                        </a:buClr>
                      </a:pPr>
                      <a:r>
                        <a:rPr kumimoji="0" lang="ko-KR" alt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 </a:t>
                      </a:r>
                      <a:r>
                        <a:rPr kumimoji="0" lang="en-US" altLang="ko-K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- </a:t>
                      </a:r>
                      <a:r>
                        <a:rPr kumimoji="0" lang="ko-KR" altLang="en-US" sz="1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여러 대의 </a:t>
                      </a:r>
                      <a:r>
                        <a:rPr kumimoji="0" lang="en-US" altLang="ko-K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CLIENT </a:t>
                      </a:r>
                      <a:r>
                        <a:rPr kumimoji="0" lang="ko-KR" altLang="en-US" sz="1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수용 기능</a:t>
                      </a:r>
                      <a:endParaRPr kumimoji="0" lang="en-US" altLang="ko-KR" sz="1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0981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PSMANAGER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ea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buClr>
                          <a:srgbClr val="C00000"/>
                        </a:buClr>
                      </a:pPr>
                      <a:r>
                        <a:rPr kumimoji="0" lang="en-US" altLang="ko-K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- </a:t>
                      </a:r>
                      <a:r>
                        <a:rPr kumimoji="0" lang="ko-KR" altLang="en-US" sz="1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주기적인 프로세스 상태 출력 기능</a:t>
                      </a:r>
                      <a:endParaRPr kumimoji="0" lang="en-US" altLang="ko-KR" sz="1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  <a:p>
                      <a:pPr marL="0" lvl="1" indent="0" ea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buClr>
                          <a:srgbClr val="C00000"/>
                        </a:buClr>
                      </a:pPr>
                      <a:r>
                        <a:rPr kumimoji="0" lang="ko-KR" alt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 </a:t>
                      </a:r>
                      <a:r>
                        <a:rPr kumimoji="0" lang="en-US" altLang="ko-K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- </a:t>
                      </a:r>
                      <a:r>
                        <a:rPr kumimoji="0" lang="ko-KR" altLang="en-US" sz="1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정보 유지 기능 </a:t>
                      </a:r>
                      <a:endParaRPr kumimoji="0" lang="en-US" altLang="ko-KR" sz="1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  <a:p>
                      <a:pPr marL="0" lvl="1" indent="0" ea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buClr>
                          <a:srgbClr val="C00000"/>
                        </a:buClr>
                      </a:pPr>
                      <a:r>
                        <a:rPr kumimoji="0" lang="ko-KR" alt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 </a:t>
                      </a:r>
                      <a:r>
                        <a:rPr kumimoji="0" lang="en-US" altLang="ko-K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- </a:t>
                      </a:r>
                      <a:r>
                        <a:rPr kumimoji="0" lang="ko-KR" altLang="en-US" sz="1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정보 변경 확인 기능 </a:t>
                      </a:r>
                      <a:endParaRPr kumimoji="0" lang="en-US" altLang="ko-KR" sz="1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  <a:p>
                      <a:pPr marL="0" lvl="1" indent="0" eaLnBrk="1" hangingPunct="1">
                        <a:lnSpc>
                          <a:spcPts val="1800"/>
                        </a:lnSpc>
                        <a:spcBef>
                          <a:spcPct val="45000"/>
                        </a:spcBef>
                        <a:buClr>
                          <a:srgbClr val="C00000"/>
                        </a:buClr>
                      </a:pPr>
                      <a:r>
                        <a:rPr kumimoji="0" lang="ko-KR" alt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 </a:t>
                      </a:r>
                      <a:r>
                        <a:rPr kumimoji="0" lang="en-US" altLang="ko-K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- </a:t>
                      </a:r>
                      <a:r>
                        <a:rPr kumimoji="0" lang="ko-KR" altLang="en-US" sz="1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Malgun Gothic"/>
                        </a:rPr>
                        <a:t>즉각적 상태 확인 기능 </a:t>
                      </a:r>
                      <a:endParaRPr kumimoji="0" lang="en-US" altLang="ko-KR" sz="1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8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제목 1"/>
          <p:cNvSpPr txBox="1">
            <a:spLocks/>
          </p:cNvSpPr>
          <p:nvPr/>
        </p:nvSpPr>
        <p:spPr bwMode="auto">
          <a:xfrm>
            <a:off x="6969224" y="145207"/>
            <a:ext cx="2160239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eaLnBrk="0" hangingPunct="0">
              <a:defRPr/>
            </a:pPr>
            <a:r>
              <a:rPr kumimoji="0" lang="en-US" altLang="ko-KR" sz="24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kumimoji="0" lang="ko-KR" altLang="en-US" sz="2400" b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테스트 항목 별 시연</a:t>
            </a:r>
            <a:endParaRPr kumimoji="0" lang="ko-KR" altLang="en-US" sz="2400" b="1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제목 1"/>
          <p:cNvSpPr txBox="1">
            <a:spLocks/>
          </p:cNvSpPr>
          <p:nvPr/>
        </p:nvSpPr>
        <p:spPr bwMode="auto">
          <a:xfrm>
            <a:off x="250825" y="144463"/>
            <a:ext cx="6718399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kumimoji="0"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GETPSD (Get Process </a:t>
            </a:r>
            <a:r>
              <a:rPr kumimoji="0" lang="en-US" altLang="ko-KR" sz="20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Daemon</a:t>
            </a:r>
            <a:r>
              <a:rPr kumimoji="0"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2000" b="1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272480" y="1176631"/>
            <a:ext cx="8856984" cy="0"/>
          </a:xfrm>
          <a:prstGeom prst="line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56" name="텍스트 개체 틀 6"/>
          <p:cNvSpPr>
            <a:spLocks/>
          </p:cNvSpPr>
          <p:nvPr/>
        </p:nvSpPr>
        <p:spPr bwMode="auto">
          <a:xfrm>
            <a:off x="396877" y="795877"/>
            <a:ext cx="2952328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/>
          <a:p>
            <a:pPr eaLnBrk="1" latin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SERVER IP CONFIG </a:t>
            </a:r>
            <a:r>
              <a:rPr lang="ko-KR" altLang="en-US" sz="1400" b="1" smtClean="0">
                <a:latin typeface="맑은 고딕" pitchFamily="50" charset="-127"/>
                <a:ea typeface="맑은 고딕" pitchFamily="50" charset="-127"/>
              </a:rPr>
              <a:t>파싱 기능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 descr="D:\기술정리문서\ICON\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058" y="1002243"/>
            <a:ext cx="115352" cy="126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cxnSp>
        <p:nvCxnSpPr>
          <p:cNvPr id="60" name="직선 연결선 59"/>
          <p:cNvCxnSpPr/>
          <p:nvPr/>
        </p:nvCxnSpPr>
        <p:spPr>
          <a:xfrm>
            <a:off x="204894" y="3567495"/>
            <a:ext cx="8856984" cy="0"/>
          </a:xfrm>
          <a:prstGeom prst="line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61" name="텍스트 개체 틀 6"/>
          <p:cNvSpPr>
            <a:spLocks/>
          </p:cNvSpPr>
          <p:nvPr/>
        </p:nvSpPr>
        <p:spPr bwMode="auto">
          <a:xfrm>
            <a:off x="318900" y="3207169"/>
            <a:ext cx="2952328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/>
          <a:p>
            <a:pPr eaLnBrk="1" latin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감시 프로세스 변경 감지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 descr="D:\기술정리문서\ICON\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472" y="3393107"/>
            <a:ext cx="115352" cy="126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772322"/>
              </p:ext>
            </p:extLst>
          </p:nvPr>
        </p:nvGraphicFramePr>
        <p:xfrm>
          <a:off x="704529" y="1362529"/>
          <a:ext cx="8136903" cy="178531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84176"/>
                <a:gridCol w="6552727"/>
              </a:tblGrid>
              <a:tr h="43545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적용기술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File I/O, String </a:t>
                      </a:r>
                      <a:r>
                        <a:rPr kumimoji="0" lang="ko-KR" altLang="en-US" sz="1200" b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파싱</a:t>
                      </a:r>
                      <a:r>
                        <a:rPr kumimoji="0" lang="en-US" altLang="ko-KR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, Socket </a:t>
                      </a:r>
                      <a:r>
                        <a:rPr kumimoji="0" lang="ko-KR" altLang="en-US" sz="1200" b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통신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3892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시험방법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Server IP CONFIG</a:t>
                      </a:r>
                      <a:r>
                        <a:rPr kumimoji="0" lang="ko-KR" altLang="en-US" sz="1200" b="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를 바꾸어 접속이 되는지 여부를 확인한다</a:t>
                      </a:r>
                      <a:r>
                        <a:rPr kumimoji="0" lang="en-US" altLang="ko-KR" sz="1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• SERVERD </a:t>
                      </a:r>
                      <a:r>
                        <a:rPr kumimoji="0" lang="ko-KR" altLang="en-US" sz="1200" b="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실행 → </a:t>
                      </a:r>
                      <a:r>
                        <a:rPr kumimoji="0" lang="en-US" altLang="ko-KR" sz="1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GETPSD server_ip.txt </a:t>
                      </a:r>
                      <a:r>
                        <a:rPr kumimoji="0" lang="ko-KR" altLang="en-US" sz="1200" b="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확인 → </a:t>
                      </a:r>
                      <a:r>
                        <a:rPr kumimoji="0" lang="en-US" altLang="ko-KR" sz="1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GETPSD </a:t>
                      </a:r>
                      <a:r>
                        <a:rPr kumimoji="0" lang="ko-KR" altLang="en-US" sz="1200" b="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실행 → </a:t>
                      </a:r>
                      <a:r>
                        <a:rPr kumimoji="0" lang="en-US" altLang="ko-KR" sz="1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GETPSD </a:t>
                      </a:r>
                      <a:r>
                        <a:rPr kumimoji="0" lang="ko-KR" altLang="en-US" sz="1200" b="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종료</a:t>
                      </a:r>
                      <a:endParaRPr kumimoji="0" lang="en-US" altLang="ko-KR" sz="1200" b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•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 SERVERD </a:t>
                      </a:r>
                      <a:r>
                        <a:rPr kumimoji="0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실행 →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GETPSD server_ip.txt </a:t>
                      </a:r>
                      <a:r>
                        <a:rPr kumimoji="0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수정 →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GETPSD </a:t>
                      </a:r>
                      <a:r>
                        <a:rPr kumimoji="0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실행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545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시험결과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GETPSD</a:t>
                      </a:r>
                      <a:r>
                        <a:rPr lang="en-US" altLang="ko-KR" sz="12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소켓 접속 상태 확인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02254"/>
              </p:ext>
            </p:extLst>
          </p:nvPr>
        </p:nvGraphicFramePr>
        <p:xfrm>
          <a:off x="704528" y="3737814"/>
          <a:ext cx="8136903" cy="167238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84176"/>
                <a:gridCol w="6552727"/>
              </a:tblGrid>
              <a:tr h="47000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적용기술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Linux </a:t>
                      </a:r>
                      <a:r>
                        <a:rPr kumimoji="0" lang="ko-KR" altLang="en-US" sz="120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쉘</a:t>
                      </a:r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 </a:t>
                      </a:r>
                      <a:r>
                        <a:rPr kumimoji="0" lang="ko-KR" altLang="en-US" sz="120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명령어</a:t>
                      </a:r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, Socket</a:t>
                      </a:r>
                      <a:r>
                        <a:rPr kumimoji="0" lang="ko-KR" altLang="en-US" sz="120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통신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3236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시험방법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Wingdings" pitchFamily="2" charset="2"/>
                        <a:buNone/>
                      </a:pPr>
                      <a:r>
                        <a:rPr kumimoji="0" lang="ko-KR" altLang="en-US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서버에서 감시 프로세스 변경을 감지하는지 확인한다</a:t>
                      </a:r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• </a:t>
                      </a: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PSMANAGER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 실행</a:t>
                      </a:r>
                      <a:r>
                        <a:rPr kumimoji="0" lang="en-US" altLang="ko-KR" sz="1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 </a:t>
                      </a:r>
                      <a:r>
                        <a:rPr kumimoji="0" lang="ko-KR" altLang="en-US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→ </a:t>
                      </a: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GETPSD 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장비에서 일부 프로세스 종료 및 재기동</a:t>
                      </a:r>
                      <a:endParaRPr kumimoji="0" lang="en-US" altLang="ko-KR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000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시험결과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PSMANAGER </a:t>
                      </a:r>
                      <a:r>
                        <a:rPr lang="ko-KR" altLang="en-US" sz="12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상태 확인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4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제목 1"/>
          <p:cNvSpPr txBox="1">
            <a:spLocks/>
          </p:cNvSpPr>
          <p:nvPr/>
        </p:nvSpPr>
        <p:spPr bwMode="auto">
          <a:xfrm>
            <a:off x="6969224" y="145207"/>
            <a:ext cx="2160239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eaLnBrk="0" hangingPunct="0">
              <a:defRPr/>
            </a:pPr>
            <a:r>
              <a:rPr kumimoji="0" lang="en-US" altLang="ko-KR" sz="24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kumimoji="0" lang="ko-KR" altLang="en-US" sz="2400" b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테스트 항목 별 시연</a:t>
            </a:r>
            <a:endParaRPr kumimoji="0" lang="ko-KR" altLang="en-US" sz="2400" b="1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제목 1"/>
          <p:cNvSpPr txBox="1">
            <a:spLocks/>
          </p:cNvSpPr>
          <p:nvPr/>
        </p:nvSpPr>
        <p:spPr bwMode="auto">
          <a:xfrm>
            <a:off x="250825" y="144463"/>
            <a:ext cx="6718399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kumimoji="0"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GETPSD (Get Process </a:t>
            </a:r>
            <a:r>
              <a:rPr kumimoji="0" lang="en-US" altLang="ko-KR" sz="20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Daemon</a:t>
            </a:r>
            <a:r>
              <a:rPr kumimoji="0"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2000" b="1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272480" y="1176631"/>
            <a:ext cx="8856984" cy="0"/>
          </a:xfrm>
          <a:prstGeom prst="line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56" name="텍스트 개체 틀 6"/>
          <p:cNvSpPr>
            <a:spLocks/>
          </p:cNvSpPr>
          <p:nvPr/>
        </p:nvSpPr>
        <p:spPr bwMode="auto">
          <a:xfrm>
            <a:off x="396876" y="795877"/>
            <a:ext cx="4412108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/>
          <a:p>
            <a:pPr>
              <a:buClr>
                <a:schemeClr val="tx1"/>
              </a:buCl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SERVERD </a:t>
            </a:r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프로세스 비정상 상태 </a:t>
            </a:r>
            <a:r>
              <a:rPr lang="ko-KR" altLang="en-US" sz="1400" b="1" smtClean="0">
                <a:latin typeface="맑은 고딕" pitchFamily="50" charset="-127"/>
                <a:ea typeface="맑은 고딕" pitchFamily="50" charset="-127"/>
              </a:rPr>
              <a:t>처리</a:t>
            </a:r>
            <a:endParaRPr lang="ko-KR" altLang="en-US" sz="1400" b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 descr="D:\기술정리문서\ICON\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058" y="1002243"/>
            <a:ext cx="115352" cy="126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cxnSp>
        <p:nvCxnSpPr>
          <p:cNvPr id="12" name="직선 연결선 11"/>
          <p:cNvCxnSpPr/>
          <p:nvPr/>
        </p:nvCxnSpPr>
        <p:spPr>
          <a:xfrm>
            <a:off x="204894" y="3567859"/>
            <a:ext cx="8856984" cy="0"/>
          </a:xfrm>
          <a:prstGeom prst="line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3" name="텍스트 개체 틀 6"/>
          <p:cNvSpPr>
            <a:spLocks/>
          </p:cNvSpPr>
          <p:nvPr/>
        </p:nvSpPr>
        <p:spPr bwMode="auto">
          <a:xfrm>
            <a:off x="318900" y="3193144"/>
            <a:ext cx="2952328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/>
          <a:p>
            <a:pPr>
              <a:buClr>
                <a:schemeClr val="tx1"/>
              </a:buCl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SERVERD</a:t>
            </a:r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로의 재접속 기능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 descr="D:\기술정리문서\ICON\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472" y="3393471"/>
            <a:ext cx="115352" cy="126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84372"/>
              </p:ext>
            </p:extLst>
          </p:nvPr>
        </p:nvGraphicFramePr>
        <p:xfrm>
          <a:off x="704529" y="1363799"/>
          <a:ext cx="8136903" cy="1679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84176"/>
                <a:gridCol w="6552727"/>
              </a:tblGrid>
              <a:tr h="40901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적용기술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Socket</a:t>
                      </a:r>
                      <a:r>
                        <a:rPr kumimoji="0" lang="ko-KR" altLang="en-US" sz="120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통신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1093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시험방법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Wingdings" pitchFamily="2" charset="2"/>
                        <a:buNone/>
                      </a:pPr>
                      <a:r>
                        <a:rPr kumimoji="0" lang="ko-KR" altLang="en-US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서버가 끊어졌을 때 클라이언트에 에러 메시지를 띄우는지 확인한다</a:t>
                      </a:r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.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Wingdings" pitchFamily="2" charset="2"/>
                        <a:buNone/>
                      </a:pP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sym typeface="Wingdings"/>
                        </a:rPr>
                        <a:t>• 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실행 </a:t>
                      </a:r>
                      <a:r>
                        <a:rPr kumimoji="0"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중인 </a:t>
                      </a: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SERVERD 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블록을 강제 종료</a:t>
                      </a:r>
                      <a:endParaRPr kumimoji="0"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933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시험결과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GETPSD </a:t>
                      </a:r>
                      <a:r>
                        <a:rPr kumimoji="0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에러 메시지 출력 확인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sym typeface="Wingding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72381"/>
              </p:ext>
            </p:extLst>
          </p:nvPr>
        </p:nvGraphicFramePr>
        <p:xfrm>
          <a:off x="704529" y="3740063"/>
          <a:ext cx="8136903" cy="156114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84176"/>
                <a:gridCol w="6552727"/>
              </a:tblGrid>
              <a:tr h="45170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적용기술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Socket</a:t>
                      </a:r>
                      <a:r>
                        <a:rPr kumimoji="0" lang="ko-KR" altLang="en-US" sz="120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통신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772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시험방법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Wingdings" pitchFamily="2" charset="2"/>
                        <a:buNone/>
                      </a:pP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sym typeface="Wingdings"/>
                        </a:rPr>
                        <a:t> </a:t>
                      </a:r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SERVERD </a:t>
                      </a:r>
                      <a:r>
                        <a:rPr kumimoji="0" lang="ko-KR" altLang="en-US" sz="120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비정상 종료 후 재기동시 재접속 되는지 확인한다</a:t>
                      </a:r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.		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Wingdings" pitchFamily="2" charset="2"/>
                        <a:buNone/>
                      </a:pP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sym typeface="Wingdings"/>
                        </a:rPr>
                        <a:t>• </a:t>
                      </a: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SERVERD 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재실행</a:t>
                      </a:r>
                      <a:endParaRPr kumimoji="0"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170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시험결과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GETPSD </a:t>
                      </a:r>
                      <a:r>
                        <a:rPr kumimoji="0" lang="ko-KR" altLang="en-US" sz="120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출력 확인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sym typeface="Wingding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3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 bwMode="auto">
          <a:xfrm>
            <a:off x="6969224" y="145207"/>
            <a:ext cx="2160239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eaLnBrk="0" hangingPunct="0">
              <a:defRPr/>
            </a:pPr>
            <a:r>
              <a:rPr kumimoji="0" lang="en-US" altLang="ko-KR" sz="24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kumimoji="0" lang="ko-KR" altLang="en-US" sz="2400" b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테스트 항목 별 시연</a:t>
            </a:r>
            <a:endParaRPr kumimoji="0" lang="ko-KR" altLang="en-US" sz="2400" b="1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 bwMode="auto">
          <a:xfrm>
            <a:off x="250825" y="144463"/>
            <a:ext cx="6718399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kumimoji="0" lang="en-US" altLang="ko-KR" sz="20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SERVERD (Server Daemon)</a:t>
            </a:r>
            <a:endParaRPr kumimoji="0" lang="ko-KR" altLang="en-US" sz="2000" b="1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10863" y="3497365"/>
            <a:ext cx="8856984" cy="0"/>
          </a:xfrm>
          <a:prstGeom prst="line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8" name="텍스트 개체 틀 6"/>
          <p:cNvSpPr>
            <a:spLocks/>
          </p:cNvSpPr>
          <p:nvPr/>
        </p:nvSpPr>
        <p:spPr bwMode="auto">
          <a:xfrm>
            <a:off x="354879" y="3118966"/>
            <a:ext cx="3579184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/>
          <a:p>
            <a:pPr eaLnBrk="1" latin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멀티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CLIENT </a:t>
            </a:r>
            <a:r>
              <a:rPr lang="ko-KR" altLang="en-US" sz="1400" b="1" smtClean="0">
                <a:latin typeface="맑은 고딕" pitchFamily="50" charset="-127"/>
                <a:ea typeface="맑은 고딕" pitchFamily="50" charset="-127"/>
              </a:rPr>
              <a:t>수용기능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 descr="D:\기술정리문서\ICON\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327" y="3312086"/>
            <a:ext cx="115352" cy="126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cxnSp>
        <p:nvCxnSpPr>
          <p:cNvPr id="21" name="직선 연결선 20"/>
          <p:cNvCxnSpPr/>
          <p:nvPr/>
        </p:nvCxnSpPr>
        <p:spPr>
          <a:xfrm>
            <a:off x="272480" y="1176631"/>
            <a:ext cx="8856984" cy="0"/>
          </a:xfrm>
          <a:prstGeom prst="line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30" name="텍스트 개체 틀 6"/>
          <p:cNvSpPr>
            <a:spLocks/>
          </p:cNvSpPr>
          <p:nvPr/>
        </p:nvSpPr>
        <p:spPr bwMode="auto">
          <a:xfrm>
            <a:off x="396876" y="795877"/>
            <a:ext cx="4412108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/>
          <a:p>
            <a:pPr>
              <a:buClr>
                <a:schemeClr val="tx1"/>
              </a:buCl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접속 제한 기능</a:t>
            </a:r>
          </a:p>
        </p:txBody>
      </p:sp>
      <p:pic>
        <p:nvPicPr>
          <p:cNvPr id="31" name="Picture 2" descr="D:\기술정리문서\ICON\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058" y="1002243"/>
            <a:ext cx="115352" cy="126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2089"/>
              </p:ext>
            </p:extLst>
          </p:nvPr>
        </p:nvGraphicFramePr>
        <p:xfrm>
          <a:off x="704529" y="1363798"/>
          <a:ext cx="8136903" cy="157888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84176"/>
                <a:gridCol w="6552727"/>
              </a:tblGrid>
              <a:tr h="44979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적용기술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File I/O, String </a:t>
                      </a:r>
                      <a:r>
                        <a:rPr kumimoji="0" lang="ko-KR" altLang="en-US" sz="120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파싱 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7930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시험방법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Wingdings" pitchFamily="2" charset="2"/>
                        <a:buNone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CONFIG </a:t>
                      </a:r>
                      <a:r>
                        <a:rPr lang="ko-KR" altLang="en-US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없는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 </a:t>
                      </a:r>
                      <a:r>
                        <a:rPr lang="ko-KR" altLang="en-US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접근시 접근한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 </a:t>
                      </a:r>
                      <a:r>
                        <a:rPr lang="ko-KR" altLang="en-US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 </a:t>
                      </a:r>
                      <a:r>
                        <a:rPr lang="ko-KR" altLang="en-US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출력하고 접근을 불허 한다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>
                        <a:lnSpc>
                          <a:spcPct val="150000"/>
                        </a:lnSpc>
                        <a:buClr>
                          <a:srgbClr val="C00000"/>
                        </a:buClr>
                      </a:pP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sym typeface="Wingdings"/>
                        </a:rPr>
                        <a:t>• </a:t>
                      </a: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SERVERD cli_ipaddr.txt 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확인 및 수정 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sym typeface="Wingdings"/>
                        </a:rPr>
                        <a:t>→ </a:t>
                      </a: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SERVERD 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실행</a:t>
                      </a: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 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sym typeface="Wingdings"/>
                        </a:rPr>
                        <a:t>→ </a:t>
                      </a: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GETPSD 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실행 </a:t>
                      </a:r>
                      <a:endParaRPr kumimoji="0" lang="en-US" altLang="ko-KR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979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시험결과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Wingdings" pitchFamily="2" charset="2"/>
                        <a:buNone/>
                      </a:pPr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SERVERD </a:t>
                      </a:r>
                      <a:r>
                        <a:rPr kumimoji="0" lang="ko-KR" altLang="en-US" sz="120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허가되지 않은 </a:t>
                      </a:r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IP </a:t>
                      </a:r>
                      <a:r>
                        <a:rPr kumimoji="0" lang="ko-KR" altLang="en-US" sz="120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접근 메시지 확인</a:t>
                      </a:r>
                      <a:endParaRPr kumimoji="0" lang="en-US" altLang="ko-KR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51549"/>
              </p:ext>
            </p:extLst>
          </p:nvPr>
        </p:nvGraphicFramePr>
        <p:xfrm>
          <a:off x="704529" y="3690208"/>
          <a:ext cx="8136903" cy="175501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84176"/>
                <a:gridCol w="6552727"/>
              </a:tblGrid>
              <a:tr h="42030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적용기술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Socket</a:t>
                      </a:r>
                      <a:r>
                        <a:rPr kumimoji="0" lang="ko-KR" altLang="en-US" sz="120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통신</a:t>
                      </a:r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, select</a:t>
                      </a:r>
                      <a:r>
                        <a:rPr kumimoji="0" lang="ko-KR" altLang="en-US" sz="120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111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시험방법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Wingdings" pitchFamily="2" charset="2"/>
                        <a:buNone/>
                      </a:pPr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2</a:t>
                      </a:r>
                      <a:r>
                        <a:rPr kumimoji="0" lang="ko-KR" altLang="en-US" sz="120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대의 장비를 수용하는지 확인하고 </a:t>
                      </a:r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3</a:t>
                      </a:r>
                      <a:r>
                        <a:rPr kumimoji="0" lang="ko-KR" altLang="en-US" sz="120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대 장비 이상 장비 접근 시 에러 메시지 출력하고 접근을 불허한다</a:t>
                      </a:r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.</a:t>
                      </a:r>
                    </a:p>
                    <a:p>
                      <a:pPr lvl="0">
                        <a:lnSpc>
                          <a:spcPct val="150000"/>
                        </a:lnSpc>
                        <a:buClr>
                          <a:srgbClr val="C00000"/>
                        </a:buClr>
                      </a:pP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sym typeface="Wingdings"/>
                        </a:rPr>
                        <a:t>• </a:t>
                      </a: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SERVERD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의 </a:t>
                      </a: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CONFIG cli_ipaddr.txt 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새로 등록 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sym typeface="Wingdings"/>
                        </a:rPr>
                        <a:t>→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 또 다른 장비에서 </a:t>
                      </a: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GETPSD 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실행</a:t>
                      </a:r>
                      <a:endParaRPr kumimoji="0" lang="en-US" altLang="ko-KR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030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시험결과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Wingdings" pitchFamily="2" charset="2"/>
                        <a:buNone/>
                      </a:pP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GETPSD 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및 </a:t>
                      </a: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SERVERD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 화면 출력 확인</a:t>
                      </a:r>
                      <a:endParaRPr kumimoji="0" lang="en-US" altLang="ko-KR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9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 txBox="1">
            <a:spLocks/>
          </p:cNvSpPr>
          <p:nvPr/>
        </p:nvSpPr>
        <p:spPr bwMode="auto">
          <a:xfrm>
            <a:off x="250825" y="144463"/>
            <a:ext cx="6718399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kumimoji="0" lang="en-US" altLang="ko-KR" sz="20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PSMANAGER (Process Manager)</a:t>
            </a:r>
            <a:endParaRPr kumimoji="0" lang="ko-KR" altLang="en-US" sz="20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 bwMode="auto">
          <a:xfrm>
            <a:off x="6969224" y="145207"/>
            <a:ext cx="2160239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eaLnBrk="0" hangingPunct="0">
              <a:defRPr/>
            </a:pPr>
            <a:r>
              <a:rPr kumimoji="0" lang="en-US" altLang="ko-KR" sz="24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kumimoji="0" lang="ko-KR" altLang="en-US" sz="2400" b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테스트 항목 별 시연</a:t>
            </a:r>
            <a:endParaRPr kumimoji="0" lang="ko-KR" altLang="en-US" sz="2400" b="1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72480" y="1176631"/>
            <a:ext cx="8856984" cy="0"/>
          </a:xfrm>
          <a:prstGeom prst="line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pic>
        <p:nvPicPr>
          <p:cNvPr id="19" name="Picture 2" descr="D:\기술정리문서\ICON\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058" y="1002243"/>
            <a:ext cx="115352" cy="126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23" name="텍스트 개체 틀 6"/>
          <p:cNvSpPr>
            <a:spLocks/>
          </p:cNvSpPr>
          <p:nvPr/>
        </p:nvSpPr>
        <p:spPr bwMode="auto">
          <a:xfrm>
            <a:off x="395714" y="3140968"/>
            <a:ext cx="2952328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/>
          <a:p>
            <a:pPr font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유지 기능 </a:t>
            </a:r>
          </a:p>
        </p:txBody>
      </p:sp>
      <p:sp>
        <p:nvSpPr>
          <p:cNvPr id="29" name="텍스트 개체 틀 6"/>
          <p:cNvSpPr>
            <a:spLocks/>
          </p:cNvSpPr>
          <p:nvPr/>
        </p:nvSpPr>
        <p:spPr bwMode="auto">
          <a:xfrm>
            <a:off x="390678" y="801567"/>
            <a:ext cx="3482202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/>
          <a:p>
            <a:pPr algn="ctr" font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프로세스들의 상태 출력 기능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72480" y="3516745"/>
            <a:ext cx="8856984" cy="0"/>
          </a:xfrm>
          <a:prstGeom prst="line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pic>
        <p:nvPicPr>
          <p:cNvPr id="13" name="Picture 2" descr="D:\기술정리문서\ICON\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058" y="3342357"/>
            <a:ext cx="115352" cy="126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68679"/>
              </p:ext>
            </p:extLst>
          </p:nvPr>
        </p:nvGraphicFramePr>
        <p:xfrm>
          <a:off x="704529" y="1363799"/>
          <a:ext cx="8136903" cy="157892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84176"/>
                <a:gridCol w="6552727"/>
              </a:tblGrid>
              <a:tr h="44982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적용기술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공유 메모리</a:t>
                      </a:r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, </a:t>
                      </a:r>
                      <a:r>
                        <a:rPr kumimoji="0" lang="ko-KR" altLang="en-US" sz="120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메시지 큐</a:t>
                      </a:r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, Thread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7926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시험방법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kumimoji="1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주기로 공유 메모리에 저장된 모든 장비의 정보를 출력 한다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바탕체" panose="02030609000101010101" pitchFamily="17" charset="-127"/>
                          <a:ea typeface="바탕체" panose="02030609000101010101" pitchFamily="17" charset="-127"/>
                          <a:sym typeface="Wingdings"/>
                        </a:rPr>
                        <a:t>•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PSMANAGER </a:t>
                      </a:r>
                      <a:r>
                        <a:rPr kumimoji="0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실행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sym typeface="Wingding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982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시험결과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Wingdings" pitchFamily="2" charset="2"/>
                        <a:buNone/>
                      </a:pP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PSMANAGER 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화면 출력</a:t>
                      </a:r>
                      <a:endParaRPr kumimoji="0" lang="en-US" altLang="ko-KR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04562"/>
              </p:ext>
            </p:extLst>
          </p:nvPr>
        </p:nvGraphicFramePr>
        <p:xfrm>
          <a:off x="704530" y="3735345"/>
          <a:ext cx="8280918" cy="258477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12215"/>
                <a:gridCol w="66687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적용기술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Wingdings" pitchFamily="2" charset="2"/>
                        <a:buNone/>
                      </a:pPr>
                      <a:r>
                        <a:rPr kumimoji="0" lang="ko-KR" altLang="en-US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공유메모리 </a:t>
                      </a:r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I/O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4309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시험방법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1. 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PSMANAGER / GETPSD </a:t>
                      </a:r>
                      <a:r>
                        <a:rPr kumimoji="1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블록을 죽이고 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PSMANAGER </a:t>
                      </a:r>
                      <a:r>
                        <a:rPr kumimoji="1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재기동 후 주기적 으로 기존 정보를 정상적으로 출력 하는지 확인한다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	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바탕체" panose="02030609000101010101" pitchFamily="17" charset="-127"/>
                          <a:ea typeface="바탕체" panose="02030609000101010101" pitchFamily="17" charset="-127"/>
                          <a:sym typeface="Wingdings"/>
                        </a:rPr>
                        <a:t>•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PSMANAGER </a:t>
                      </a:r>
                      <a:r>
                        <a:rPr kumimoji="0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및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GETPSD </a:t>
                      </a:r>
                      <a:r>
                        <a:rPr kumimoji="0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종료 </a:t>
                      </a:r>
                      <a:r>
                        <a:rPr kumimoji="0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바탕체" panose="02030609000101010101" pitchFamily="17" charset="-127"/>
                          <a:ea typeface="바탕체" panose="02030609000101010101" pitchFamily="17" charset="-127"/>
                          <a:sym typeface="Wingdings"/>
                        </a:rPr>
                        <a:t>→</a:t>
                      </a:r>
                      <a:r>
                        <a:rPr kumimoji="0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PSMANAGER </a:t>
                      </a:r>
                      <a:r>
                        <a:rPr kumimoji="0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실행 </a:t>
                      </a:r>
                      <a:r>
                        <a:rPr kumimoji="0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바탕체" panose="02030609000101010101" pitchFamily="17" charset="-127"/>
                          <a:ea typeface="바탕체" panose="02030609000101010101" pitchFamily="17" charset="-127"/>
                          <a:sym typeface="Wingdings"/>
                        </a:rPr>
                        <a:t>→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PSMANAGER </a:t>
                      </a:r>
                      <a:r>
                        <a:rPr kumimoji="0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확인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sym typeface="Wingding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PSMANAGER / GETPSD </a:t>
                      </a:r>
                      <a:r>
                        <a:rPr kumimoji="1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블록을 죽이고 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PSMANAGER </a:t>
                      </a:r>
                      <a:r>
                        <a:rPr kumimoji="1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재기동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GETPSD </a:t>
                      </a:r>
                      <a:r>
                        <a:rPr kumimoji="1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블록 장비의 프로세스의 상태를 변경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 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GETPSD </a:t>
                      </a:r>
                      <a:r>
                        <a:rPr kumimoji="1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블록을 살려 변경된 정보가 정상 처리 되는지 확인 한다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바탕체" panose="02030609000101010101" pitchFamily="17" charset="-127"/>
                          <a:ea typeface="바탕체" panose="02030609000101010101" pitchFamily="17" charset="-127"/>
                          <a:sym typeface="Wingdings"/>
                        </a:rPr>
                        <a:t>•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GETPSD </a:t>
                      </a:r>
                      <a:r>
                        <a:rPr kumimoji="0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실행 전 일부 프로세스 변경 </a:t>
                      </a:r>
                      <a:r>
                        <a:rPr kumimoji="0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바탕체" panose="02030609000101010101" pitchFamily="17" charset="-127"/>
                          <a:ea typeface="바탕체" panose="02030609000101010101" pitchFamily="17" charset="-127"/>
                          <a:sym typeface="Wingdings"/>
                        </a:rPr>
                        <a:t>→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GETPSD </a:t>
                      </a:r>
                      <a:r>
                        <a:rPr kumimoji="0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재실행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바탕체" panose="02030609000101010101" pitchFamily="17" charset="-127"/>
                          <a:ea typeface="바탕체" panose="02030609000101010101" pitchFamily="17" charset="-127"/>
                          <a:sym typeface="Wingdings"/>
                        </a:rPr>
                        <a:t>→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PSMANAGER</a:t>
                      </a:r>
                      <a:r>
                        <a:rPr kumimoji="0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 확인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sym typeface="Wingding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시험결과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Wingdings" pitchFamily="2" charset="2"/>
                        <a:buNone/>
                      </a:pP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GETPSD 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및 </a:t>
                      </a: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PSMANAGER 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화면 출력 확인</a:t>
                      </a:r>
                      <a:endParaRPr kumimoji="0" lang="en-US" altLang="ko-KR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1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 txBox="1">
            <a:spLocks/>
          </p:cNvSpPr>
          <p:nvPr/>
        </p:nvSpPr>
        <p:spPr bwMode="auto">
          <a:xfrm>
            <a:off x="250825" y="144463"/>
            <a:ext cx="6718399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kumimoji="0" lang="en-US" altLang="ko-KR" sz="20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PSMANAGER </a:t>
            </a:r>
            <a:r>
              <a:rPr kumimoji="0"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(Process Manager)</a:t>
            </a:r>
            <a:endParaRPr kumimoji="0" lang="ko-KR" altLang="en-US" sz="20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 bwMode="auto">
          <a:xfrm>
            <a:off x="6969224" y="145207"/>
            <a:ext cx="2160239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eaLnBrk="0" hangingPunct="0">
              <a:defRPr/>
            </a:pPr>
            <a:r>
              <a:rPr kumimoji="0" lang="en-US" altLang="ko-KR" sz="24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kumimoji="0" lang="ko-KR" altLang="en-US" sz="2400" b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테스트 항목 별 시연</a:t>
            </a:r>
            <a:endParaRPr kumimoji="0" lang="ko-KR" altLang="en-US" sz="2400" b="1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72480" y="3573303"/>
            <a:ext cx="8856984" cy="0"/>
          </a:xfrm>
          <a:prstGeom prst="line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33" name="텍스트 개체 틀 6"/>
          <p:cNvSpPr>
            <a:spLocks/>
          </p:cNvSpPr>
          <p:nvPr/>
        </p:nvSpPr>
        <p:spPr bwMode="auto">
          <a:xfrm>
            <a:off x="396877" y="3182891"/>
            <a:ext cx="3579184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/>
          <a:p>
            <a:pPr font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즉각적 상태 확인 기능 </a:t>
            </a:r>
          </a:p>
        </p:txBody>
      </p:sp>
      <p:pic>
        <p:nvPicPr>
          <p:cNvPr id="34" name="Picture 2" descr="D:\기술정리문서\ICON\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058" y="3398915"/>
            <a:ext cx="115352" cy="126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15" name="텍스트 개체 틀 6"/>
          <p:cNvSpPr>
            <a:spLocks/>
          </p:cNvSpPr>
          <p:nvPr/>
        </p:nvSpPr>
        <p:spPr bwMode="auto">
          <a:xfrm>
            <a:off x="395714" y="795012"/>
            <a:ext cx="3579184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/>
          <a:p>
            <a:pPr font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변경 확인 기능 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72480" y="1176631"/>
            <a:ext cx="8856984" cy="0"/>
          </a:xfrm>
          <a:prstGeom prst="line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pic>
        <p:nvPicPr>
          <p:cNvPr id="18" name="Picture 2" descr="D:\기술정리문서\ICON\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058" y="1002243"/>
            <a:ext cx="115352" cy="126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15981"/>
              </p:ext>
            </p:extLst>
          </p:nvPr>
        </p:nvGraphicFramePr>
        <p:xfrm>
          <a:off x="704529" y="1362529"/>
          <a:ext cx="8136903" cy="156241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84176"/>
                <a:gridCol w="6552727"/>
              </a:tblGrid>
              <a:tr h="45195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적용기술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공유메모리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851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시험방법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Wingdings" pitchFamily="2" charset="2"/>
                        <a:buNone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정보가 변경되면 변경되었다는 메시지 화면 출력 </a:t>
                      </a:r>
                      <a:endParaRPr kumimoji="0" lang="en-US" altLang="ko-KR" sz="1200" dirty="0" smtClean="0">
                        <a:latin typeface="맑은 고딕" pitchFamily="50" charset="-127"/>
                        <a:ea typeface="맑은 고딕" pitchFamily="50" charset="-127"/>
                        <a:sym typeface="Wingdings"/>
                      </a:endParaRPr>
                    </a:p>
                    <a:p>
                      <a:pPr>
                        <a:lnSpc>
                          <a:spcPct val="150000"/>
                        </a:lnSpc>
                        <a:buClr>
                          <a:srgbClr val="C00000"/>
                        </a:buClr>
                      </a:pP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sym typeface="Wingdings"/>
                        </a:rPr>
                        <a:t>• </a:t>
                      </a: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GETPSD 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실행 중인 장비의 프로세스 변경 및 모든 프로세스 종료</a:t>
                      </a:r>
                      <a:r>
                        <a:rPr kumimoji="0" lang="ko-KR" altLang="en-US" sz="1200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 및 실행</a:t>
                      </a:r>
                      <a:endParaRPr kumimoji="0" lang="en-US" altLang="ko-KR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195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시험결과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PSMANAGER </a:t>
                      </a:r>
                      <a:r>
                        <a:rPr kumimoji="0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변경 메시지 출력 확인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sym typeface="Wingding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5164"/>
              </p:ext>
            </p:extLst>
          </p:nvPr>
        </p:nvGraphicFramePr>
        <p:xfrm>
          <a:off x="704528" y="3810802"/>
          <a:ext cx="8136903" cy="163442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84176"/>
                <a:gridCol w="6552727"/>
              </a:tblGrid>
              <a:tr h="465834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적용기술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dirty="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signal</a:t>
                      </a:r>
                      <a:r>
                        <a:rPr kumimoji="0" lang="ko-KR" altLang="en-US" sz="1200" smtClean="0"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02754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시험방법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Wingdings" pitchFamily="2" charset="2"/>
                        <a:buNone/>
                      </a:pPr>
                      <a:r>
                        <a:rPr kumimoji="0" lang="en-US" altLang="ko-KR" sz="1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 </a:t>
                      </a:r>
                      <a:r>
                        <a:rPr lang="ko-KR" altLang="en-US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시그널을 보내면 상태 정보를 출력 한다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  <a:buClr>
                          <a:srgbClr val="C00000"/>
                        </a:buClr>
                      </a:pP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sym typeface="Wingdings"/>
                        </a:rPr>
                        <a:t>• </a:t>
                      </a: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PSMANAGER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가 실행 중인 장비에서 </a:t>
                      </a:r>
                      <a:r>
                        <a:rPr kumimoji="0"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kill –SIGIO PID </a:t>
                      </a:r>
                      <a:r>
                        <a:rPr kumimoji="0" lang="ko-KR" altLang="en-US" sz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입력</a:t>
                      </a:r>
                      <a:endParaRPr kumimoji="0" lang="en-US" altLang="ko-KR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5834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시험결과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PSMANAGER </a:t>
                      </a:r>
                      <a:r>
                        <a:rPr kumimoji="0" lang="ko-KR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sym typeface="Wingdings"/>
                        </a:rPr>
                        <a:t>출력 확인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sym typeface="Wingding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9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cnuCOBWABB4jULBAqC4r"/>
</p:tagLst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0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marL="0" indent="0" eaLnBrk="1" hangingPunct="1">
          <a:spcBef>
            <a:spcPct val="45000"/>
          </a:spcBef>
          <a:defRPr kumimoji="0" sz="1600" b="1" dirty="0" smtClean="0">
            <a:solidFill>
              <a:schemeClr val="tx1">
                <a:lumMod val="65000"/>
                <a:lumOff val="35000"/>
              </a:schemeClr>
            </a:solidFill>
            <a:latin typeface="맑은 고딕" pitchFamily="50" charset="-127"/>
            <a:ea typeface="맑은 고딕" pitchFamily="50" charset="-127"/>
            <a:cs typeface="Malgun Gothic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81991</TotalTime>
  <Words>697</Words>
  <Application>Microsoft Office PowerPoint</Application>
  <PresentationFormat>A4 용지(210x297mm)</PresentationFormat>
  <Paragraphs>158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HY헤드라인M</vt:lpstr>
      <vt:lpstr>굴림</vt:lpstr>
      <vt:lpstr>Malgun Gothic</vt:lpstr>
      <vt:lpstr>Malgun Gothic</vt:lpstr>
      <vt:lpstr>맑은 고딕 Semilight</vt:lpstr>
      <vt:lpstr>바탕체</vt:lpstr>
      <vt:lpstr>Arial</vt:lpstr>
      <vt:lpstr>Wingdings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Young Ok Choi</dc:creator>
  <cp:lastModifiedBy>SH Jung</cp:lastModifiedBy>
  <cp:revision>12142</cp:revision>
  <dcterms:created xsi:type="dcterms:W3CDTF">2009-09-09T02:01:20Z</dcterms:created>
  <dcterms:modified xsi:type="dcterms:W3CDTF">2016-12-06T00:51:12Z</dcterms:modified>
</cp:coreProperties>
</file>