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7" r:id="rId3"/>
    <p:sldId id="393" r:id="rId4"/>
    <p:sldId id="431" r:id="rId5"/>
    <p:sldId id="260" r:id="rId6"/>
    <p:sldId id="394" r:id="rId7"/>
    <p:sldId id="434" r:id="rId8"/>
    <p:sldId id="378" r:id="rId9"/>
    <p:sldId id="428" r:id="rId10"/>
    <p:sldId id="429" r:id="rId11"/>
    <p:sldId id="430" r:id="rId12"/>
    <p:sldId id="379" r:id="rId13"/>
    <p:sldId id="411" r:id="rId14"/>
    <p:sldId id="433" r:id="rId15"/>
    <p:sldId id="400" r:id="rId16"/>
    <p:sldId id="338" r:id="rId17"/>
    <p:sldId id="436" r:id="rId18"/>
    <p:sldId id="438" r:id="rId19"/>
    <p:sldId id="402" r:id="rId20"/>
    <p:sldId id="403" r:id="rId21"/>
    <p:sldId id="405" r:id="rId22"/>
    <p:sldId id="404" r:id="rId23"/>
    <p:sldId id="418" r:id="rId24"/>
    <p:sldId id="440" r:id="rId25"/>
    <p:sldId id="441" r:id="rId26"/>
    <p:sldId id="283" r:id="rId27"/>
    <p:sldId id="351" r:id="rId28"/>
    <p:sldId id="284" r:id="rId29"/>
    <p:sldId id="357" r:id="rId30"/>
    <p:sldId id="424" r:id="rId31"/>
    <p:sldId id="425" r:id="rId32"/>
    <p:sldId id="384" r:id="rId33"/>
    <p:sldId id="415" r:id="rId34"/>
    <p:sldId id="414" r:id="rId35"/>
    <p:sldId id="36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2FF"/>
    <a:srgbClr val="FA8072"/>
    <a:srgbClr val="7FFDD5"/>
    <a:srgbClr val="FFFACD"/>
    <a:srgbClr val="AFEEEE"/>
    <a:srgbClr val="26B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2"/>
    <p:restoredTop sz="72769"/>
  </p:normalViewPr>
  <p:slideViewPr>
    <p:cSldViewPr snapToGrid="0" snapToObjects="1">
      <p:cViewPr varScale="1">
        <p:scale>
          <a:sx n="66" d="100"/>
          <a:sy n="66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zhenpeng/Desktop/www19&#30011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zhenpeng/Desktop/www19&#30011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E4E1"/>
            </a:solidFill>
          </c:spPr>
          <c:dPt>
            <c:idx val="0"/>
            <c:bubble3D val="0"/>
            <c:explosion val="19"/>
            <c:spPr>
              <a:solidFill>
                <a:srgbClr val="AFEE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9-F440-B953-4B852311FC92}"/>
              </c:ext>
            </c:extLst>
          </c:dPt>
          <c:dPt>
            <c:idx val="1"/>
            <c:bubble3D val="0"/>
            <c:spPr>
              <a:solidFill>
                <a:srgbClr val="FFE4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49-F440-B953-4B852311FC92}"/>
              </c:ext>
            </c:extLst>
          </c:dPt>
          <c:cat>
            <c:strRef>
              <c:f>Sheet1!$A$1:$A$2</c:f>
              <c:strCache>
                <c:ptCount val="2"/>
                <c:pt idx="0">
                  <c:v>English</c:v>
                </c:pt>
                <c:pt idx="1">
                  <c:v>Non-English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25.4</c:v>
                </c:pt>
                <c:pt idx="1">
                  <c:v>74.599999999999994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49-F440-B953-4B852311F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E4E1"/>
            </a:solidFill>
          </c:spPr>
          <c:dPt>
            <c:idx val="0"/>
            <c:bubble3D val="0"/>
            <c:explosion val="19"/>
            <c:spPr>
              <a:solidFill>
                <a:srgbClr val="AFEE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6-9F42-B6FF-DCF482B713CA}"/>
              </c:ext>
            </c:extLst>
          </c:dPt>
          <c:dPt>
            <c:idx val="1"/>
            <c:bubble3D val="0"/>
            <c:spPr>
              <a:solidFill>
                <a:srgbClr val="FFE4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6-9F42-B6FF-DCF482B713CA}"/>
              </c:ext>
            </c:extLst>
          </c:dPt>
          <c:cat>
            <c:numRef>
              <c:f>Sheet1!$A$1:$A$2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cat>
          <c:val>
            <c:numRef>
              <c:f>Sheet1!$B$1:$B$2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4-B2B6-9F42-B6FF-DCF482B71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explosion val="29"/>
            <c:spPr>
              <a:solidFill>
                <a:srgbClr val="AFEEE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FC-E44A-B5AE-8E25C97D7500}"/>
              </c:ext>
            </c:extLst>
          </c:dPt>
          <c:dPt>
            <c:idx val="1"/>
            <c:bubble3D val="0"/>
            <c:spPr>
              <a:solidFill>
                <a:srgbClr val="FFE4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FC-E44A-B5AE-8E25C97D7500}"/>
              </c:ext>
            </c:extLst>
          </c:dPt>
          <c:val>
            <c:numRef>
              <c:f>Sheet1!$A$1:$A$2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FC-E44A-B5AE-8E25C97D7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baseline="0">
                <a:solidFill>
                  <a:schemeClr val="tx1"/>
                </a:solidFill>
              </a:rPr>
              <a:t>The</a:t>
            </a:r>
            <a:r>
              <a:rPr lang="zh-CN" altLang="en-US" sz="2000" b="1" baseline="0">
                <a:solidFill>
                  <a:schemeClr val="tx1"/>
                </a:solidFill>
              </a:rPr>
              <a:t> </a:t>
            </a:r>
            <a:r>
              <a:rPr lang="en-US" altLang="zh-CN" sz="2000" b="1" baseline="0">
                <a:solidFill>
                  <a:schemeClr val="tx1"/>
                </a:solidFill>
              </a:rPr>
              <a:t>accuracy</a:t>
            </a:r>
            <a:r>
              <a:rPr lang="zh-CN" altLang="en-US" sz="2000" b="1" baseline="0">
                <a:solidFill>
                  <a:schemeClr val="tx1"/>
                </a:solidFill>
              </a:rPr>
              <a:t> </a:t>
            </a:r>
            <a:r>
              <a:rPr lang="en-US" altLang="zh-CN" sz="2000" b="1" baseline="0">
                <a:solidFill>
                  <a:schemeClr val="tx1"/>
                </a:solidFill>
              </a:rPr>
              <a:t>of</a:t>
            </a:r>
            <a:r>
              <a:rPr lang="zh-CN" altLang="en-US" sz="2000" b="1" baseline="0">
                <a:solidFill>
                  <a:schemeClr val="tx1"/>
                </a:solidFill>
              </a:rPr>
              <a:t> </a:t>
            </a:r>
            <a:r>
              <a:rPr lang="en-US" altLang="zh-CN" sz="2000" b="1" baseline="0">
                <a:solidFill>
                  <a:schemeClr val="tx1"/>
                </a:solidFill>
              </a:rPr>
              <a:t>ELSA</a:t>
            </a:r>
            <a:r>
              <a:rPr lang="zh-CN" altLang="en-US" sz="2000" b="1" baseline="0">
                <a:solidFill>
                  <a:schemeClr val="tx1"/>
                </a:solidFill>
              </a:rPr>
              <a:t> </a:t>
            </a:r>
            <a:r>
              <a:rPr lang="en-US" altLang="zh-CN" sz="2000" b="1" baseline="0">
                <a:solidFill>
                  <a:schemeClr val="tx1"/>
                </a:solidFill>
              </a:rPr>
              <a:t>and</a:t>
            </a:r>
            <a:r>
              <a:rPr lang="zh-CN" altLang="en-US" sz="2000" b="1" baseline="0">
                <a:solidFill>
                  <a:schemeClr val="tx1"/>
                </a:solidFill>
              </a:rPr>
              <a:t> </a:t>
            </a:r>
            <a:r>
              <a:rPr lang="en-US" altLang="zh-CN" sz="2000" b="1" baseline="0">
                <a:solidFill>
                  <a:schemeClr val="tx1"/>
                </a:solidFill>
              </a:rPr>
              <a:t>baselines</a:t>
            </a:r>
            <a:endParaRPr lang="zh-CN" altLang="en-US" sz="20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MT-BOW</c:v>
                </c:pt>
              </c:strCache>
            </c:strRef>
          </c:tx>
          <c:spPr>
            <a:solidFill>
              <a:srgbClr val="AFEEEE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Sheet2!$B$2:$B$10</c:f>
              <c:numCache>
                <c:formatCode>General</c:formatCode>
                <c:ptCount val="9"/>
                <c:pt idx="0">
                  <c:v>0.70199999999999996</c:v>
                </c:pt>
                <c:pt idx="1">
                  <c:v>0.71299999999999997</c:v>
                </c:pt>
                <c:pt idx="2">
                  <c:v>0.72</c:v>
                </c:pt>
                <c:pt idx="3">
                  <c:v>0.80800000000000005</c:v>
                </c:pt>
                <c:pt idx="4">
                  <c:v>0.78800000000000003</c:v>
                </c:pt>
                <c:pt idx="5">
                  <c:v>0.75800000000000001</c:v>
                </c:pt>
                <c:pt idx="6">
                  <c:v>0.79700000000000004</c:v>
                </c:pt>
                <c:pt idx="7">
                  <c:v>0.77900000000000003</c:v>
                </c:pt>
                <c:pt idx="8">
                  <c:v>0.77200000000000002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F-2344-973D-1681488B12B4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CL-RL</c:v>
                </c:pt>
              </c:strCache>
            </c:strRef>
          </c:tx>
          <c:spPr>
            <a:solidFill>
              <a:srgbClr val="FA8072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Sheet2!$C$2:$C$10</c:f>
              <c:numCache>
                <c:formatCode>General</c:formatCode>
                <c:ptCount val="9"/>
                <c:pt idx="0">
                  <c:v>0.71099999999999997</c:v>
                </c:pt>
                <c:pt idx="1">
                  <c:v>0.73099999999999998</c:v>
                </c:pt>
                <c:pt idx="2">
                  <c:v>0.74399999999999999</c:v>
                </c:pt>
                <c:pt idx="3">
                  <c:v>0.78300000000000003</c:v>
                </c:pt>
                <c:pt idx="4">
                  <c:v>0.748</c:v>
                </c:pt>
                <c:pt idx="5">
                  <c:v>0.78700000000000003</c:v>
                </c:pt>
                <c:pt idx="6">
                  <c:v>0.79900000000000004</c:v>
                </c:pt>
                <c:pt idx="7">
                  <c:v>0.77100000000000002</c:v>
                </c:pt>
                <c:pt idx="8">
                  <c:v>0.77300000000000002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4F-2344-973D-1681488B12B4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BiDRL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Sheet2!$D$2:$D$10</c:f>
              <c:numCache>
                <c:formatCode>General</c:formatCode>
                <c:ptCount val="9"/>
                <c:pt idx="0">
                  <c:v>0.73199999999999998</c:v>
                </c:pt>
                <c:pt idx="1">
                  <c:v>0.76800000000000002</c:v>
                </c:pt>
                <c:pt idx="2">
                  <c:v>0.78800000000000003</c:v>
                </c:pt>
                <c:pt idx="3">
                  <c:v>0.84399999999999997</c:v>
                </c:pt>
                <c:pt idx="4">
                  <c:v>0.83599999999999997</c:v>
                </c:pt>
                <c:pt idx="5">
                  <c:v>0.82499999999999996</c:v>
                </c:pt>
                <c:pt idx="6">
                  <c:v>0.84099999999999997</c:v>
                </c:pt>
                <c:pt idx="7">
                  <c:v>0.84099999999999997</c:v>
                </c:pt>
                <c:pt idx="8">
                  <c:v>0.84699999999999998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4F-2344-973D-1681488B12B4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ELSA</c:v>
                </c:pt>
              </c:strCache>
            </c:strRef>
          </c:tx>
          <c:spPr>
            <a:solidFill>
              <a:srgbClr val="AC82FF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Sheet2!$E$2:$E$10</c:f>
              <c:numCache>
                <c:formatCode>General</c:formatCode>
                <c:ptCount val="9"/>
                <c:pt idx="0">
                  <c:v>0.78300000000000003</c:v>
                </c:pt>
                <c:pt idx="1">
                  <c:v>0.79100000000000004</c:v>
                </c:pt>
                <c:pt idx="2">
                  <c:v>0.80800000000000005</c:v>
                </c:pt>
                <c:pt idx="3">
                  <c:v>0.86</c:v>
                </c:pt>
                <c:pt idx="4">
                  <c:v>0.85699999999999998</c:v>
                </c:pt>
                <c:pt idx="5">
                  <c:v>0.86</c:v>
                </c:pt>
                <c:pt idx="6">
                  <c:v>0.86399999999999999</c:v>
                </c:pt>
                <c:pt idx="7">
                  <c:v>0.86099999999999999</c:v>
                </c:pt>
                <c:pt idx="8">
                  <c:v>0.878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4F-2344-973D-1681488B1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0361839"/>
        <c:axId val="2000363519"/>
      </c:barChart>
      <c:catAx>
        <c:axId val="200036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63519"/>
        <c:crosses val="autoZero"/>
        <c:auto val="1"/>
        <c:lblAlgn val="ctr"/>
        <c:lblOffset val="100"/>
        <c:noMultiLvlLbl val="0"/>
      </c:catAx>
      <c:valAx>
        <c:axId val="2000363519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6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baseline="0">
                <a:solidFill>
                  <a:schemeClr val="tx1"/>
                </a:solidFill>
              </a:rPr>
              <a:t>ELSA</a:t>
            </a:r>
            <a:r>
              <a:rPr lang="zh-CN" altLang="en-US" b="1" baseline="0">
                <a:solidFill>
                  <a:schemeClr val="tx1"/>
                </a:solidFill>
              </a:rPr>
              <a:t> </a:t>
            </a:r>
            <a:r>
              <a:rPr lang="en-US" altLang="zh-CN" b="1" baseline="0">
                <a:solidFill>
                  <a:schemeClr val="tx1"/>
                </a:solidFill>
              </a:rPr>
              <a:t>vs.</a:t>
            </a:r>
            <a:r>
              <a:rPr lang="zh-CN" altLang="en-US" b="1" baseline="0">
                <a:solidFill>
                  <a:schemeClr val="tx1"/>
                </a:solidFill>
              </a:rPr>
              <a:t> </a:t>
            </a:r>
            <a:r>
              <a:rPr lang="en-US" altLang="zh-CN" b="1" baseline="0">
                <a:solidFill>
                  <a:schemeClr val="tx1"/>
                </a:solidFill>
              </a:rPr>
              <a:t>Simplified</a:t>
            </a:r>
            <a:r>
              <a:rPr lang="zh-CN" altLang="en-US" b="1" baseline="0">
                <a:solidFill>
                  <a:schemeClr val="tx1"/>
                </a:solidFill>
              </a:rPr>
              <a:t> </a:t>
            </a:r>
            <a:r>
              <a:rPr lang="en-US" altLang="zh-CN" b="1" baseline="0">
                <a:solidFill>
                  <a:schemeClr val="tx1"/>
                </a:solidFill>
              </a:rPr>
              <a:t>ELSAs</a:t>
            </a:r>
            <a:endParaRPr lang="zh-CN" alt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ELSA</c:v>
                </c:pt>
              </c:strCache>
            </c:strRef>
          </c:tx>
          <c:spPr>
            <a:solidFill>
              <a:srgbClr val="AC82FF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Sheet2!$B$2:$B$10</c:f>
              <c:numCache>
                <c:formatCode>General</c:formatCode>
                <c:ptCount val="9"/>
                <c:pt idx="0">
                  <c:v>0.78300000000000003</c:v>
                </c:pt>
                <c:pt idx="1">
                  <c:v>0.79100000000000004</c:v>
                </c:pt>
                <c:pt idx="2">
                  <c:v>0.80800000000000005</c:v>
                </c:pt>
                <c:pt idx="3">
                  <c:v>0.86</c:v>
                </c:pt>
                <c:pt idx="4">
                  <c:v>0.85699999999999998</c:v>
                </c:pt>
                <c:pt idx="5">
                  <c:v>0.86</c:v>
                </c:pt>
                <c:pt idx="6">
                  <c:v>0.86399999999999999</c:v>
                </c:pt>
                <c:pt idx="7">
                  <c:v>0.86099999999999999</c:v>
                </c:pt>
                <c:pt idx="8">
                  <c:v>0.878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A-2F4B-8400-FC6C0FFB29E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S-ELSA</c:v>
                </c:pt>
              </c:strCache>
            </c:strRef>
          </c:tx>
          <c:spPr>
            <a:solidFill>
              <a:srgbClr val="FA8072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Sheet2!$C$2:$C$10</c:f>
              <c:numCache>
                <c:formatCode>General</c:formatCode>
                <c:ptCount val="9"/>
                <c:pt idx="0">
                  <c:v>0.753</c:v>
                </c:pt>
                <c:pt idx="1">
                  <c:v>0.76600000000000001</c:v>
                </c:pt>
                <c:pt idx="2">
                  <c:v>0.77800000000000002</c:v>
                </c:pt>
                <c:pt idx="3">
                  <c:v>0.85</c:v>
                </c:pt>
                <c:pt idx="4">
                  <c:v>0.84299999999999997</c:v>
                </c:pt>
                <c:pt idx="5">
                  <c:v>0.84799999999999998</c:v>
                </c:pt>
                <c:pt idx="6">
                  <c:v>0.84799999999999998</c:v>
                </c:pt>
                <c:pt idx="7">
                  <c:v>0.84899999999999998</c:v>
                </c:pt>
                <c:pt idx="8">
                  <c:v>0.86299999999999999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A-2F4B-8400-FC6C0FFB29EE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T-ELSA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Sheet2!$D$2:$D$10</c:f>
              <c:numCache>
                <c:formatCode>General</c:formatCode>
                <c:ptCount val="9"/>
                <c:pt idx="0">
                  <c:v>0.74199999999999999</c:v>
                </c:pt>
                <c:pt idx="1">
                  <c:v>0.75600000000000001</c:v>
                </c:pt>
                <c:pt idx="2">
                  <c:v>0.79200000000000004</c:v>
                </c:pt>
                <c:pt idx="3">
                  <c:v>0.82099999999999995</c:v>
                </c:pt>
                <c:pt idx="4">
                  <c:v>0.81599999999999995</c:v>
                </c:pt>
                <c:pt idx="5">
                  <c:v>0.81100000000000005</c:v>
                </c:pt>
                <c:pt idx="6">
                  <c:v>0.80400000000000005</c:v>
                </c:pt>
                <c:pt idx="7">
                  <c:v>0.79</c:v>
                </c:pt>
                <c:pt idx="8">
                  <c:v>0.81799999999999995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5A-2F4B-8400-FC6C0FFB29EE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N-ELSA</c:v>
                </c:pt>
              </c:strCache>
            </c:strRef>
          </c:tx>
          <c:spPr>
            <a:solidFill>
              <a:srgbClr val="AFEEEE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JP-Book</c:v>
                </c:pt>
                <c:pt idx="1">
                  <c:v>JP-DVD</c:v>
                </c:pt>
                <c:pt idx="2">
                  <c:v>JP-Music</c:v>
                </c:pt>
                <c:pt idx="3">
                  <c:v>FR-Book</c:v>
                </c:pt>
                <c:pt idx="4">
                  <c:v>FR-DVD</c:v>
                </c:pt>
                <c:pt idx="5">
                  <c:v>FR-Music</c:v>
                </c:pt>
                <c:pt idx="6">
                  <c:v>GE-Book</c:v>
                </c:pt>
                <c:pt idx="7">
                  <c:v>GE-DVD</c:v>
                </c:pt>
                <c:pt idx="8">
                  <c:v>GE-Music</c:v>
                </c:pt>
              </c:strCache>
            </c:strRef>
          </c:cat>
          <c:val>
            <c:numRef>
              <c:f>Sheet2!$E$2:$E$10</c:f>
              <c:numCache>
                <c:formatCode>General</c:formatCode>
                <c:ptCount val="9"/>
                <c:pt idx="0">
                  <c:v>0.52700000000000002</c:v>
                </c:pt>
                <c:pt idx="1">
                  <c:v>0.50700000000000001</c:v>
                </c:pt>
                <c:pt idx="2">
                  <c:v>0.51300000000000001</c:v>
                </c:pt>
                <c:pt idx="3">
                  <c:v>0.505</c:v>
                </c:pt>
                <c:pt idx="4">
                  <c:v>0.50700000000000001</c:v>
                </c:pt>
                <c:pt idx="5">
                  <c:v>0.503</c:v>
                </c:pt>
                <c:pt idx="6">
                  <c:v>0.51300000000000001</c:v>
                </c:pt>
                <c:pt idx="7">
                  <c:v>0.52100000000000002</c:v>
                </c:pt>
                <c:pt idx="8">
                  <c:v>0.51300000000000001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5A-2F4B-8400-FC6C0FFB2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0361839"/>
        <c:axId val="2000363519"/>
      </c:barChart>
      <c:catAx>
        <c:axId val="200036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63519"/>
        <c:crosses val="autoZero"/>
        <c:auto val="1"/>
        <c:lblAlgn val="ctr"/>
        <c:lblOffset val="100"/>
        <c:noMultiLvlLbl val="0"/>
      </c:catAx>
      <c:valAx>
        <c:axId val="2000363519"/>
        <c:scaling>
          <c:orientation val="minMax"/>
          <c:max val="0.9"/>
          <c:min val="0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6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999549-228A-B541-8EB3-4AAFD1D4A9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BB08B-A944-7D4B-930E-CEF843B53D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014-F3FE-0F41-A3D3-1A496BF178C4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5B1FD-0C2C-6842-8BD0-65EFAC0E2D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C25A8-65E6-3649-A1BB-E323246CA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2525-E2E1-9742-896C-243E284B5D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717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E6B51-CF0D-944E-893B-2ED58457195F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A5E9-994A-C941-A259-368A7BC2E0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747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5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93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491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68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67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53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59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95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37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429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63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61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61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22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05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169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444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490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858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556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439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11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472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728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457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737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848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784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4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4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00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40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3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20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6A5E9-994A-C941-A259-368A7BC2E0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6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EDEC-5D09-C143-B85F-60F98E1942F2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7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D43E-9DAC-8040-A398-6CFCBA17B2EE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4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586C-7CF7-4E4C-AEB0-53597173B9D6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9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9FC5-BC07-0A43-B4AE-271A33F4F5FA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8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02A7-9930-924E-8091-EE8ECBF081BB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7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EC21-95BB-294D-9F7E-8082C3C6FF59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F008-7EE1-C544-9CD7-2FF5FDCACFD2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5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2A8C-6C92-9945-97AB-AB8C6ECD7363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4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738C-BC5D-A241-94EA-53CA00FB0188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50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6D8-7298-8D4C-90AF-C1BAEC875447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2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D9DE-9B04-9444-A02F-52EF3DABB19D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7133-7193-5848-8CA4-8F35908B9DDD}" type="datetime1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ECE4-9FAB-3F43-8EAD-74771C52795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65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6AE74-9BD1-A84B-A079-933BDA57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29966"/>
            <a:ext cx="8229600" cy="173085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Emoji-Powered</a:t>
            </a:r>
            <a:r>
              <a:rPr lang="en-US" altLang="zh-CN" sz="3200" dirty="0"/>
              <a:t> </a:t>
            </a:r>
            <a:r>
              <a:rPr lang="en-US" altLang="zh-CN" sz="3200" b="1" dirty="0"/>
              <a:t>Representation Learning for </a:t>
            </a:r>
            <a:br>
              <a:rPr lang="en-US" altLang="zh-CN" sz="3200" b="1" dirty="0"/>
            </a:br>
            <a:r>
              <a:rPr lang="en-US" altLang="zh-CN" sz="3200" b="1" dirty="0"/>
              <a:t>Cross-Lingual Sentiment Classification</a:t>
            </a:r>
            <a:endParaRPr kumimoji="1"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101D9-24B2-9643-A2D7-0F12B5FA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18752"/>
            <a:ext cx="6858000" cy="84075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Zhenpeng</a:t>
            </a:r>
            <a:r>
              <a:rPr lang="en-US" altLang="zh-CN" dirty="0"/>
              <a:t> Chen*, Sheng</a:t>
            </a:r>
            <a:r>
              <a:rPr lang="zh-CN" altLang="en-US" dirty="0"/>
              <a:t> </a:t>
            </a:r>
            <a:r>
              <a:rPr lang="en-US" altLang="zh-CN"/>
              <a:t>Shen*, </a:t>
            </a:r>
            <a:r>
              <a:rPr lang="en-US" altLang="zh-CN" dirty="0" err="1"/>
              <a:t>Ziniu</a:t>
            </a:r>
            <a:r>
              <a:rPr lang="zh-CN" altLang="en-US" dirty="0"/>
              <a:t> </a:t>
            </a:r>
            <a:r>
              <a:rPr lang="en-US" altLang="zh-CN" dirty="0"/>
              <a:t>Hu, Xuan</a:t>
            </a:r>
            <a:r>
              <a:rPr lang="zh-CN" altLang="en-US" dirty="0"/>
              <a:t> </a:t>
            </a:r>
            <a:r>
              <a:rPr lang="en-US" altLang="zh-CN" dirty="0"/>
              <a:t>Lu, </a:t>
            </a:r>
          </a:p>
          <a:p>
            <a:r>
              <a:rPr lang="en-US" altLang="zh-CN" dirty="0" err="1"/>
              <a:t>Qiaozhu</a:t>
            </a:r>
            <a:r>
              <a:rPr lang="en-US" altLang="zh-CN" dirty="0"/>
              <a:t> Mei, </a:t>
            </a:r>
            <a:r>
              <a:rPr lang="en-US" altLang="zh-CN" dirty="0" err="1"/>
              <a:t>Xuanzhe</a:t>
            </a:r>
            <a:r>
              <a:rPr lang="en-US" altLang="zh-CN" dirty="0"/>
              <a:t> Liu </a:t>
            </a:r>
          </a:p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C70308-A915-8340-889C-B41C27028E68}"/>
              </a:ext>
            </a:extLst>
          </p:cNvPr>
          <p:cNvGrpSpPr/>
          <p:nvPr/>
        </p:nvGrpSpPr>
        <p:grpSpPr>
          <a:xfrm>
            <a:off x="1257877" y="5072073"/>
            <a:ext cx="6628246" cy="565418"/>
            <a:chOff x="1372754" y="5045179"/>
            <a:chExt cx="6628246" cy="5654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F6AF54E-E43C-6643-ABBA-7096ED4C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54" y="5045179"/>
              <a:ext cx="2009677" cy="56541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8C65624-7062-B649-92A6-E248305D6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418" y="5103023"/>
              <a:ext cx="4332582" cy="449729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B56397B-43EA-8941-BBA4-2C54992C50F9}"/>
              </a:ext>
            </a:extLst>
          </p:cNvPr>
          <p:cNvSpPr txBox="1"/>
          <p:nvPr/>
        </p:nvSpPr>
        <p:spPr>
          <a:xfrm>
            <a:off x="16502743" y="2982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8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BA1-FFB2-824E-86D7-5310988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272226-F490-1F42-B35F-6FBCC9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2" name="多文档 21">
            <a:extLst>
              <a:ext uri="{FF2B5EF4-FFF2-40B4-BE49-F238E27FC236}">
                <a16:creationId xmlns:a16="http://schemas.microsoft.com/office/drawing/2014/main" id="{73E34D69-7384-7747-8717-FCF3EFAF18DA}"/>
              </a:ext>
            </a:extLst>
          </p:cNvPr>
          <p:cNvSpPr/>
          <p:nvPr/>
        </p:nvSpPr>
        <p:spPr>
          <a:xfrm>
            <a:off x="2640513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A658D2-A99C-314C-A1D9-A9CAFD8E9ACF}"/>
              </a:ext>
            </a:extLst>
          </p:cNvPr>
          <p:cNvSpPr txBox="1"/>
          <p:nvPr/>
        </p:nvSpPr>
        <p:spPr>
          <a:xfrm>
            <a:off x="2985936" y="4767832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Machine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Translation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52EF3DF-D792-E144-A422-244743BB5C87}"/>
              </a:ext>
            </a:extLst>
          </p:cNvPr>
          <p:cNvSpPr/>
          <p:nvPr/>
        </p:nvSpPr>
        <p:spPr>
          <a:xfrm rot="16200000">
            <a:off x="3940433" y="4239185"/>
            <a:ext cx="618677" cy="420423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多文档 7">
            <a:extLst>
              <a:ext uri="{FF2B5EF4-FFF2-40B4-BE49-F238E27FC236}">
                <a16:creationId xmlns:a16="http://schemas.microsoft.com/office/drawing/2014/main" id="{C9A7E1DD-04C5-F34E-833E-0257DD269B0A}"/>
              </a:ext>
            </a:extLst>
          </p:cNvPr>
          <p:cNvSpPr/>
          <p:nvPr/>
        </p:nvSpPr>
        <p:spPr>
          <a:xfrm>
            <a:off x="4436182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Japanese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D5CB17-5845-E045-8287-358973EA8B06}"/>
              </a:ext>
            </a:extLst>
          </p:cNvPr>
          <p:cNvSpPr/>
          <p:nvPr/>
        </p:nvSpPr>
        <p:spPr>
          <a:xfrm>
            <a:off x="126992" y="2984210"/>
            <a:ext cx="2262293" cy="114665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Pre-trained English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Embeddings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6844611-C7DE-254F-8447-0C263A30B824}"/>
              </a:ext>
            </a:extLst>
          </p:cNvPr>
          <p:cNvSpPr/>
          <p:nvPr/>
        </p:nvSpPr>
        <p:spPr>
          <a:xfrm>
            <a:off x="6457950" y="2903841"/>
            <a:ext cx="2266123" cy="11499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Pre-trained Japanese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Embeddings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5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BA1-FFB2-824E-86D7-5310988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272226-F490-1F42-B35F-6FBCC9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2" name="多文档 21">
            <a:extLst>
              <a:ext uri="{FF2B5EF4-FFF2-40B4-BE49-F238E27FC236}">
                <a16:creationId xmlns:a16="http://schemas.microsoft.com/office/drawing/2014/main" id="{73E34D69-7384-7747-8717-FCF3EFAF18DA}"/>
              </a:ext>
            </a:extLst>
          </p:cNvPr>
          <p:cNvSpPr/>
          <p:nvPr/>
        </p:nvSpPr>
        <p:spPr>
          <a:xfrm>
            <a:off x="2640513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A658D2-A99C-314C-A1D9-A9CAFD8E9ACF}"/>
              </a:ext>
            </a:extLst>
          </p:cNvPr>
          <p:cNvSpPr txBox="1"/>
          <p:nvPr/>
        </p:nvSpPr>
        <p:spPr>
          <a:xfrm>
            <a:off x="2985936" y="4767832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Machine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Translation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52EF3DF-D792-E144-A422-244743BB5C87}"/>
              </a:ext>
            </a:extLst>
          </p:cNvPr>
          <p:cNvSpPr/>
          <p:nvPr/>
        </p:nvSpPr>
        <p:spPr>
          <a:xfrm rot="16200000">
            <a:off x="3940433" y="4239185"/>
            <a:ext cx="618677" cy="420423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多文档 7">
            <a:extLst>
              <a:ext uri="{FF2B5EF4-FFF2-40B4-BE49-F238E27FC236}">
                <a16:creationId xmlns:a16="http://schemas.microsoft.com/office/drawing/2014/main" id="{C9A7E1DD-04C5-F34E-833E-0257DD269B0A}"/>
              </a:ext>
            </a:extLst>
          </p:cNvPr>
          <p:cNvSpPr/>
          <p:nvPr/>
        </p:nvSpPr>
        <p:spPr>
          <a:xfrm>
            <a:off x="4436182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Japanese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9063F7-87F5-9244-A773-90D98A97C514}"/>
              </a:ext>
            </a:extLst>
          </p:cNvPr>
          <p:cNvSpPr/>
          <p:nvPr/>
        </p:nvSpPr>
        <p:spPr>
          <a:xfrm>
            <a:off x="2389285" y="2504660"/>
            <a:ext cx="3918750" cy="276224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D5CB17-5845-E045-8287-358973EA8B06}"/>
              </a:ext>
            </a:extLst>
          </p:cNvPr>
          <p:cNvSpPr/>
          <p:nvPr/>
        </p:nvSpPr>
        <p:spPr>
          <a:xfrm>
            <a:off x="1134158" y="2454521"/>
            <a:ext cx="3437842" cy="204855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Pre-trained English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Embeddings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6844611-C7DE-254F-8447-0C263A30B824}"/>
              </a:ext>
            </a:extLst>
          </p:cNvPr>
          <p:cNvSpPr/>
          <p:nvPr/>
        </p:nvSpPr>
        <p:spPr>
          <a:xfrm>
            <a:off x="3962022" y="2425757"/>
            <a:ext cx="3730209" cy="207732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Pre-trained Japanese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Embeddings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2B8473-D316-244E-AD47-041B5187763C}"/>
              </a:ext>
            </a:extLst>
          </p:cNvPr>
          <p:cNvSpPr txBox="1"/>
          <p:nvPr/>
        </p:nvSpPr>
        <p:spPr>
          <a:xfrm>
            <a:off x="3510042" y="1527322"/>
            <a:ext cx="189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andara" panose="020E0502030303020204" pitchFamily="34" charset="0"/>
              </a:rPr>
              <a:t>Alignment</a:t>
            </a:r>
            <a:endParaRPr kumimoji="1" lang="zh-CN" altLang="en-US" sz="2400" b="1" dirty="0">
              <a:latin typeface="Candara" panose="020E0502030303020204" pitchFamily="34" charset="0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58151B8B-53A9-E44C-935D-5C16CBDE33B6}"/>
              </a:ext>
            </a:extLst>
          </p:cNvPr>
          <p:cNvSpPr/>
          <p:nvPr/>
        </p:nvSpPr>
        <p:spPr>
          <a:xfrm>
            <a:off x="4134677" y="2001078"/>
            <a:ext cx="325305" cy="6626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7C86BA-FCFC-C146-BC65-43D985014E1C}"/>
              </a:ext>
            </a:extLst>
          </p:cNvPr>
          <p:cNvSpPr txBox="1"/>
          <p:nvPr/>
        </p:nvSpPr>
        <p:spPr>
          <a:xfrm>
            <a:off x="6189089" y="5796325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[Xiao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Guo,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EMNLP’13]</a:t>
            </a:r>
          </a:p>
          <a:p>
            <a:r>
              <a:rPr kumimoji="1" lang="en-US" altLang="zh-CN" dirty="0"/>
              <a:t>[Zhou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al.,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ACL’16]</a:t>
            </a:r>
            <a:endParaRPr kumimoji="1" lang="en-US" altLang="zh-CN" dirty="0">
              <a:latin typeface="Candara" panose="020E05020303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C20DFC-4895-FE4C-A6A3-553876E1BD05}"/>
              </a:ext>
            </a:extLst>
          </p:cNvPr>
          <p:cNvSpPr txBox="1"/>
          <p:nvPr/>
        </p:nvSpPr>
        <p:spPr>
          <a:xfrm>
            <a:off x="5122210" y="1538759"/>
            <a:ext cx="344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AC82FF"/>
                </a:solidFill>
                <a:latin typeface="Candara" panose="020E0502030303020204" pitchFamily="34" charset="0"/>
              </a:rPr>
              <a:t>Word</a:t>
            </a:r>
            <a:r>
              <a:rPr kumimoji="1" lang="zh-CN" altLang="en-US" sz="24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solidFill>
                  <a:srgbClr val="AC82FF"/>
                </a:solidFill>
                <a:latin typeface="Candara" panose="020E0502030303020204" pitchFamily="34" charset="0"/>
              </a:rPr>
              <a:t>or</a:t>
            </a:r>
            <a:r>
              <a:rPr kumimoji="1" lang="zh-CN" altLang="en-US" sz="24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solidFill>
                  <a:srgbClr val="AC82FF"/>
                </a:solidFill>
                <a:latin typeface="Candara" panose="020E0502030303020204" pitchFamily="34" charset="0"/>
              </a:rPr>
              <a:t>document</a:t>
            </a:r>
            <a:r>
              <a:rPr kumimoji="1" lang="zh-CN" altLang="en-US" sz="24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solidFill>
                  <a:srgbClr val="AC82FF"/>
                </a:solidFill>
                <a:latin typeface="Candara" panose="020E0502030303020204" pitchFamily="34" charset="0"/>
              </a:rPr>
              <a:t>levels</a:t>
            </a:r>
            <a:endParaRPr kumimoji="1" lang="zh-CN" altLang="en-US" sz="2400" dirty="0">
              <a:solidFill>
                <a:srgbClr val="AC82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9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BA1-FFB2-824E-86D7-5310988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272226-F490-1F42-B35F-6FBCC9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12</a:t>
            </a:fld>
            <a:r>
              <a:rPr kumimoji="1" lang="en-US" altLang="zh-CN" dirty="0"/>
              <a:t>cc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F0D87E-EB2C-FF45-B3A3-1779F07127B4}"/>
              </a:ext>
            </a:extLst>
          </p:cNvPr>
          <p:cNvGrpSpPr/>
          <p:nvPr/>
        </p:nvGrpSpPr>
        <p:grpSpPr>
          <a:xfrm>
            <a:off x="2598119" y="2556193"/>
            <a:ext cx="3357010" cy="2684093"/>
            <a:chOff x="5728633" y="2526521"/>
            <a:chExt cx="3357010" cy="268409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ED7BC6-E665-DA45-B7E5-AFB98F166283}"/>
                </a:ext>
              </a:extLst>
            </p:cNvPr>
            <p:cNvSpPr txBox="1"/>
            <p:nvPr/>
          </p:nvSpPr>
          <p:spPr>
            <a:xfrm>
              <a:off x="6696893" y="3356285"/>
              <a:ext cx="1337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Alignment</a:t>
              </a:r>
              <a:endParaRPr kumimoji="1" lang="zh-CN" altLang="en-US" sz="20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B982F56-EC9D-BE47-91A7-E18753B3DBB8}"/>
                </a:ext>
              </a:extLst>
            </p:cNvPr>
            <p:cNvSpPr/>
            <p:nvPr/>
          </p:nvSpPr>
          <p:spPr>
            <a:xfrm>
              <a:off x="5915116" y="2631599"/>
              <a:ext cx="2871075" cy="122182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E16C709-9B1B-D147-ABDA-E77E7710BEA9}"/>
                </a:ext>
              </a:extLst>
            </p:cNvPr>
            <p:cNvSpPr/>
            <p:nvPr/>
          </p:nvSpPr>
          <p:spPr>
            <a:xfrm>
              <a:off x="5915116" y="3295091"/>
              <a:ext cx="2871075" cy="122182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BF0F50-52D5-8D4D-ACE9-2D8CCDED000C}"/>
                </a:ext>
              </a:extLst>
            </p:cNvPr>
            <p:cNvSpPr txBox="1"/>
            <p:nvPr/>
          </p:nvSpPr>
          <p:spPr>
            <a:xfrm>
              <a:off x="5728633" y="4795116"/>
              <a:ext cx="33570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A</a:t>
              </a:r>
              <a:r>
                <a:rPr kumimoji="1" lang="zh-CN" altLang="en-US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Unified</a:t>
              </a:r>
              <a:r>
                <a:rPr kumimoji="1" lang="zh-CN" altLang="en-US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Embedding</a:t>
              </a:r>
              <a:r>
                <a:rPr kumimoji="1" lang="zh-CN" altLang="en-US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Space</a:t>
              </a:r>
              <a:endParaRPr kumimoji="1" lang="zh-CN" altLang="en-US" sz="2100" b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D00B4B9D-9D0E-414C-A892-B2EF474C3076}"/>
                </a:ext>
              </a:extLst>
            </p:cNvPr>
            <p:cNvSpPr/>
            <p:nvPr/>
          </p:nvSpPr>
          <p:spPr>
            <a:xfrm>
              <a:off x="5852056" y="2526521"/>
              <a:ext cx="3026901" cy="2110366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A28DADF-5FEC-AE41-8A76-0D54A023CA8B}"/>
                </a:ext>
              </a:extLst>
            </p:cNvPr>
            <p:cNvSpPr txBox="1"/>
            <p:nvPr/>
          </p:nvSpPr>
          <p:spPr>
            <a:xfrm>
              <a:off x="6272004" y="2873181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ndara" panose="020E0502030303020204" pitchFamily="34" charset="0"/>
                </a:rPr>
                <a:t>English</a:t>
              </a:r>
              <a:r>
                <a:rPr kumimoji="1" lang="zh-CN" altLang="en-US" b="1" dirty="0">
                  <a:latin typeface="Candara" panose="020E0502030303020204" pitchFamily="34" charset="0"/>
                </a:rPr>
                <a:t> </a:t>
              </a:r>
              <a:r>
                <a:rPr kumimoji="1" lang="en-US" altLang="zh-CN" b="1" dirty="0">
                  <a:latin typeface="Candara" panose="020E0502030303020204" pitchFamily="34" charset="0"/>
                </a:rPr>
                <a:t>Embeddings</a:t>
              </a:r>
              <a:endParaRPr kumimoji="1" lang="zh-CN" altLang="en-US" b="1" dirty="0">
                <a:latin typeface="Candara" panose="020E0502030303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5BAEEC9-D11D-EF44-9CF1-3A537B18FAED}"/>
                </a:ext>
              </a:extLst>
            </p:cNvPr>
            <p:cNvSpPr txBox="1"/>
            <p:nvPr/>
          </p:nvSpPr>
          <p:spPr>
            <a:xfrm>
              <a:off x="6409476" y="3870628"/>
              <a:ext cx="1898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ndara" panose="020E0502030303020204" pitchFamily="34" charset="0"/>
                </a:rPr>
                <a:t>Target-Language</a:t>
              </a:r>
              <a:r>
                <a:rPr kumimoji="1" lang="zh-CN" altLang="en-US" b="1" dirty="0">
                  <a:latin typeface="Candara" panose="020E0502030303020204" pitchFamily="34" charset="0"/>
                </a:rPr>
                <a:t> </a:t>
              </a:r>
              <a:endParaRPr kumimoji="1" lang="en-US" altLang="zh-CN" b="1" dirty="0">
                <a:latin typeface="Candara" panose="020E0502030303020204" pitchFamily="34" charset="0"/>
              </a:endParaRPr>
            </a:p>
            <a:p>
              <a:pPr algn="ctr"/>
              <a:r>
                <a:rPr kumimoji="1" lang="en-US" altLang="zh-CN" b="1" dirty="0">
                  <a:latin typeface="Candara" panose="020E0502030303020204" pitchFamily="34" charset="0"/>
                </a:rPr>
                <a:t>Embeddings</a:t>
              </a:r>
              <a:endParaRPr kumimoji="1" lang="zh-CN" altLang="en-US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23" name="多文档 22">
            <a:extLst>
              <a:ext uri="{FF2B5EF4-FFF2-40B4-BE49-F238E27FC236}">
                <a16:creationId xmlns:a16="http://schemas.microsoft.com/office/drawing/2014/main" id="{F1D1D11F-FD30-4141-9F91-B2528646CD7C}"/>
              </a:ext>
            </a:extLst>
          </p:cNvPr>
          <p:cNvSpPr/>
          <p:nvPr/>
        </p:nvSpPr>
        <p:spPr>
          <a:xfrm>
            <a:off x="336419" y="3087519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Data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8039A1-54A0-1C49-BFD2-DEA58B4F3CB2}"/>
              </a:ext>
            </a:extLst>
          </p:cNvPr>
          <p:cNvGrpSpPr/>
          <p:nvPr/>
        </p:nvGrpSpPr>
        <p:grpSpPr>
          <a:xfrm>
            <a:off x="6057302" y="2793208"/>
            <a:ext cx="2892138" cy="2233135"/>
            <a:chOff x="8412119" y="2863989"/>
            <a:chExt cx="3856183" cy="297751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E1BFF8F-8EE8-CF4A-8603-27351650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6863" y="2863989"/>
              <a:ext cx="1823645" cy="182364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AA6D167-381B-2F41-A979-CC93753A2FCF}"/>
                </a:ext>
              </a:extLst>
            </p:cNvPr>
            <p:cNvSpPr txBox="1"/>
            <p:nvPr/>
          </p:nvSpPr>
          <p:spPr>
            <a:xfrm>
              <a:off x="8412119" y="4733506"/>
              <a:ext cx="385618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400" b="1" dirty="0">
                  <a:latin typeface="Candara" panose="020E0502030303020204" pitchFamily="34" charset="0"/>
                </a:rPr>
                <a:t>Sentiment</a:t>
              </a:r>
              <a:r>
                <a:rPr kumimoji="1"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kumimoji="1" lang="en-US" altLang="zh-CN" sz="2400" b="1" dirty="0">
                  <a:latin typeface="Candara" panose="020E0502030303020204" pitchFamily="34" charset="0"/>
                </a:rPr>
                <a:t>Classifier</a:t>
              </a:r>
              <a:r>
                <a:rPr kumimoji="1" lang="zh-CN" altLang="en-US" sz="2400" b="1" dirty="0">
                  <a:latin typeface="Candara" panose="020E0502030303020204" pitchFamily="34" charset="0"/>
                </a:rPr>
                <a:t> </a:t>
              </a:r>
              <a:endParaRPr kumimoji="1" lang="en-US" altLang="zh-CN" sz="2400" b="1" dirty="0">
                <a:latin typeface="Candara" panose="020E0502030303020204" pitchFamily="34" charset="0"/>
              </a:endParaRPr>
            </a:p>
            <a:p>
              <a:pPr algn="ctr"/>
              <a:r>
                <a:rPr kumimoji="1" lang="en-US" altLang="zh-CN" sz="2400" b="1" dirty="0">
                  <a:latin typeface="Candara" panose="020E0502030303020204" pitchFamily="34" charset="0"/>
                </a:rPr>
                <a:t>for</a:t>
              </a:r>
              <a:r>
                <a:rPr kumimoji="1"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kumimoji="1" lang="en-US" altLang="zh-CN" sz="24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Target</a:t>
              </a:r>
              <a:r>
                <a:rPr kumimoji="1" lang="zh-CN" altLang="en-US" sz="24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4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Language</a:t>
              </a:r>
              <a:endParaRPr kumimoji="1" lang="zh-CN" altLang="en-US" sz="2400" b="1" i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" name="右箭头 2">
            <a:extLst>
              <a:ext uri="{FF2B5EF4-FFF2-40B4-BE49-F238E27FC236}">
                <a16:creationId xmlns:a16="http://schemas.microsoft.com/office/drawing/2014/main" id="{631CF0FA-7EB0-0242-8559-74A98894202B}"/>
              </a:ext>
            </a:extLst>
          </p:cNvPr>
          <p:cNvSpPr/>
          <p:nvPr/>
        </p:nvSpPr>
        <p:spPr>
          <a:xfrm>
            <a:off x="2107165" y="3385957"/>
            <a:ext cx="349402" cy="4971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EEB2DAFA-46BE-8448-BA0E-58583E7BD696}"/>
              </a:ext>
            </a:extLst>
          </p:cNvPr>
          <p:cNvSpPr/>
          <p:nvPr/>
        </p:nvSpPr>
        <p:spPr>
          <a:xfrm>
            <a:off x="6053026" y="3362805"/>
            <a:ext cx="349402" cy="4971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8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EB76-5724-7C4C-ACBD-11DCC7C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6117C-0E36-0548-903B-65A2373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16463"/>
            <a:ext cx="2057400" cy="365125"/>
          </a:xfrm>
        </p:spPr>
        <p:txBody>
          <a:bodyPr/>
          <a:lstStyle/>
          <a:p>
            <a:fld id="{4D4EECE4-9FAB-3F43-8EAD-74771C527952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8CD74-AE51-EB4C-AE11-828E4F718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24878" b="19202"/>
          <a:stretch/>
        </p:blipFill>
        <p:spPr>
          <a:xfrm>
            <a:off x="6745585" y="2115601"/>
            <a:ext cx="1898297" cy="2928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97F97A-6830-6646-9F60-166EF55B2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24878" b="19202"/>
          <a:stretch/>
        </p:blipFill>
        <p:spPr>
          <a:xfrm flipH="1">
            <a:off x="431157" y="2223216"/>
            <a:ext cx="1898297" cy="2928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694655-853A-FA43-B6D0-61963B5F4BAC}"/>
              </a:ext>
            </a:extLst>
          </p:cNvPr>
          <p:cNvSpPr txBox="1"/>
          <p:nvPr/>
        </p:nvSpPr>
        <p:spPr>
          <a:xfrm>
            <a:off x="634380" y="5289703"/>
            <a:ext cx="162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English</a:t>
            </a:r>
            <a:endParaRPr kumimoji="1" lang="zh-CN" altLang="en-US" sz="3200" b="1" dirty="0">
              <a:solidFill>
                <a:srgbClr val="0070C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C7E76-C49A-6341-AB70-395A1D71F2D6}"/>
              </a:ext>
            </a:extLst>
          </p:cNvPr>
          <p:cNvSpPr txBox="1"/>
          <p:nvPr/>
        </p:nvSpPr>
        <p:spPr>
          <a:xfrm>
            <a:off x="6853814" y="5043482"/>
            <a:ext cx="191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Language</a:t>
            </a:r>
            <a:endParaRPr kumimoji="1" lang="zh-CN" altLang="en-US" sz="3200" b="1" dirty="0">
              <a:solidFill>
                <a:srgbClr val="0070C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E8D86-2882-624F-A504-1916A71A9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5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35505" r="190" b="37589"/>
          <a:stretch/>
        </p:blipFill>
        <p:spPr>
          <a:xfrm>
            <a:off x="2329454" y="4184351"/>
            <a:ext cx="4416131" cy="1035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B2BCDA-8013-4C45-B347-A0A4DDB49785}"/>
              </a:ext>
            </a:extLst>
          </p:cNvPr>
          <p:cNvSpPr txBox="1"/>
          <p:nvPr/>
        </p:nvSpPr>
        <p:spPr>
          <a:xfrm>
            <a:off x="2764469" y="5058870"/>
            <a:ext cx="338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Machine</a:t>
            </a:r>
            <a:r>
              <a:rPr kumimoji="1" lang="zh-CN" altLang="en-US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 </a:t>
            </a:r>
            <a:r>
              <a:rPr kumimoji="1" lang="en-US" altLang="zh-CN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Translation</a:t>
            </a:r>
            <a:endParaRPr kumimoji="1" lang="zh-CN" altLang="en-US" sz="2800" b="1" dirty="0">
              <a:solidFill>
                <a:srgbClr val="00B05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9958D3E-EE5F-A641-86EC-6566E694463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EECE4-9FAB-3F43-8EAD-74771C527952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A2BAB0-E2A5-7A43-8B22-CFFFFAB9F128}"/>
              </a:ext>
            </a:extLst>
          </p:cNvPr>
          <p:cNvSpPr txBox="1"/>
          <p:nvPr/>
        </p:nvSpPr>
        <p:spPr>
          <a:xfrm>
            <a:off x="2704225" y="2723530"/>
            <a:ext cx="400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Candara" panose="020E0502030303020204" pitchFamily="34" charset="0"/>
              </a:rPr>
              <a:t>Able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to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transfer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general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sentiment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Candara" panose="020E0502030303020204" pitchFamily="34" charset="0"/>
              </a:rPr>
              <a:t>Fail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to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capture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language-specific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sentiment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knowledge</a:t>
            </a:r>
            <a:endParaRPr kumimoji="1" lang="zh-CN" altLang="en-US" sz="2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EB76-5724-7C4C-ACBD-11DCC7C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</a:t>
            </a:r>
            <a:br>
              <a:rPr kumimoji="1" lang="en-US" altLang="zh-CN" dirty="0"/>
            </a:br>
            <a:r>
              <a:rPr kumimoji="1" lang="en-US" altLang="zh-CN" dirty="0"/>
              <a:t>Cross-Lingual Sentiments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6117C-0E36-0548-903B-65A2373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16463"/>
            <a:ext cx="2057400" cy="365125"/>
          </a:xfrm>
        </p:spPr>
        <p:txBody>
          <a:bodyPr/>
          <a:lstStyle/>
          <a:p>
            <a:fld id="{4D4EECE4-9FAB-3F43-8EAD-74771C527952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8CD74-AE51-EB4C-AE11-828E4F718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24878" b="19202"/>
          <a:stretch/>
        </p:blipFill>
        <p:spPr>
          <a:xfrm>
            <a:off x="6745585" y="2115601"/>
            <a:ext cx="1898297" cy="2928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97F97A-6830-6646-9F60-166EF55B2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24878" b="19202"/>
          <a:stretch/>
        </p:blipFill>
        <p:spPr>
          <a:xfrm flipH="1">
            <a:off x="431157" y="2223216"/>
            <a:ext cx="1898297" cy="2928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694655-853A-FA43-B6D0-61963B5F4BAC}"/>
              </a:ext>
            </a:extLst>
          </p:cNvPr>
          <p:cNvSpPr txBox="1"/>
          <p:nvPr/>
        </p:nvSpPr>
        <p:spPr>
          <a:xfrm>
            <a:off x="634380" y="5289703"/>
            <a:ext cx="162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English</a:t>
            </a:r>
            <a:endParaRPr kumimoji="1" lang="zh-CN" altLang="en-US" sz="3200" b="1" dirty="0">
              <a:solidFill>
                <a:srgbClr val="0070C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C7E76-C49A-6341-AB70-395A1D71F2D6}"/>
              </a:ext>
            </a:extLst>
          </p:cNvPr>
          <p:cNvSpPr txBox="1"/>
          <p:nvPr/>
        </p:nvSpPr>
        <p:spPr>
          <a:xfrm>
            <a:off x="6853814" y="5043482"/>
            <a:ext cx="191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  <a:latin typeface="Candara" panose="020E0502030303020204" pitchFamily="34" charset="0"/>
                <a:ea typeface="Heiti SC Medium" pitchFamily="2" charset="-128"/>
              </a:rPr>
              <a:t>Language</a:t>
            </a:r>
            <a:endParaRPr kumimoji="1" lang="zh-CN" altLang="en-US" sz="3200" b="1" dirty="0">
              <a:solidFill>
                <a:srgbClr val="0070C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E8D86-2882-624F-A504-1916A71A9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5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35505" r="190" b="37589"/>
          <a:stretch/>
        </p:blipFill>
        <p:spPr>
          <a:xfrm>
            <a:off x="2329454" y="4184351"/>
            <a:ext cx="4416131" cy="1035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B2BCDA-8013-4C45-B347-A0A4DDB49785}"/>
              </a:ext>
            </a:extLst>
          </p:cNvPr>
          <p:cNvSpPr txBox="1"/>
          <p:nvPr/>
        </p:nvSpPr>
        <p:spPr>
          <a:xfrm>
            <a:off x="2764469" y="5058870"/>
            <a:ext cx="338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Machine</a:t>
            </a:r>
            <a:r>
              <a:rPr kumimoji="1" lang="zh-CN" altLang="en-US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 </a:t>
            </a:r>
            <a:r>
              <a:rPr kumimoji="1" lang="en-US" altLang="zh-CN" sz="28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Translation</a:t>
            </a:r>
            <a:endParaRPr kumimoji="1" lang="zh-CN" altLang="en-US" sz="2800" b="1" dirty="0">
              <a:solidFill>
                <a:srgbClr val="00B05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9958D3E-EE5F-A641-86EC-6566E694463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EECE4-9FAB-3F43-8EAD-74771C527952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432D69-317D-284D-9FD8-2AD122DDBE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22028" r="4709" b="23163"/>
          <a:stretch/>
        </p:blipFill>
        <p:spPr>
          <a:xfrm>
            <a:off x="2329454" y="2363182"/>
            <a:ext cx="4416131" cy="198926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5E4D7573-EF72-DC4D-8C32-0824BD1960EC}"/>
              </a:ext>
            </a:extLst>
          </p:cNvPr>
          <p:cNvGrpSpPr/>
          <p:nvPr/>
        </p:nvGrpSpPr>
        <p:grpSpPr>
          <a:xfrm>
            <a:off x="2251879" y="3495403"/>
            <a:ext cx="4505943" cy="489766"/>
            <a:chOff x="2251879" y="3495403"/>
            <a:chExt cx="4505943" cy="48976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B982AE5-9647-CE43-A15C-77B437F1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1879" y="3512889"/>
              <a:ext cx="457200" cy="4572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E19862A-6AA1-2646-8794-6F93B9D9B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0622" y="3510367"/>
              <a:ext cx="457200" cy="4572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B43FE33-8A20-764E-8282-4F44B36B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6194" y="3527969"/>
              <a:ext cx="457200" cy="4572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AD02AC5-BE78-4B4B-93B2-5D714D8A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4457" y="3526470"/>
              <a:ext cx="457200" cy="4572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6CA7868-ADE9-9A43-B8DE-BE447489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88391" y="3526471"/>
              <a:ext cx="457200" cy="4572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D509A0-EBBE-3C4B-87B8-9779AF7B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86200" y="3523890"/>
              <a:ext cx="457200" cy="4572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D002FB6-7B14-6C4C-B21C-560172158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1359" y="3510367"/>
              <a:ext cx="457200" cy="4572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CA7B21F-E796-3648-A759-B9AEEDA38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88704" y="3510367"/>
              <a:ext cx="457200" cy="4572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55F4D10-814D-7442-8BDC-D5CAEB0C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92266" y="3523890"/>
              <a:ext cx="457200" cy="4572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F0E0E1C8-A250-CF42-A52A-A3CB35A0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17901" y="3495403"/>
              <a:ext cx="457200" cy="4572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85F5630-D1D8-B64D-B0AC-3D5D98E0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85108" y="3511858"/>
              <a:ext cx="457200" cy="457200"/>
            </a:xfrm>
            <a:prstGeom prst="rect">
              <a:avLst/>
            </a:prstGeom>
          </p:spPr>
        </p:pic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B060E37-9763-9E46-A294-89141A17F78A}"/>
              </a:ext>
            </a:extLst>
          </p:cNvPr>
          <p:cNvSpPr txBox="1"/>
          <p:nvPr/>
        </p:nvSpPr>
        <p:spPr>
          <a:xfrm>
            <a:off x="3777843" y="2643296"/>
            <a:ext cx="151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B050"/>
                </a:solidFill>
                <a:latin typeface="Candara" panose="020E0502030303020204" pitchFamily="34" charset="0"/>
                <a:ea typeface="Heiti SC Medium" pitchFamily="2" charset="-128"/>
              </a:rPr>
              <a:t>Emojis</a:t>
            </a:r>
            <a:endParaRPr kumimoji="1" lang="zh-CN" altLang="en-US" sz="3200" b="1" dirty="0">
              <a:solidFill>
                <a:srgbClr val="00B050"/>
              </a:solidFill>
              <a:latin typeface="Candara" panose="020E0502030303020204" pitchFamily="34" charset="0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2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891B-39C1-544A-82E7-26178B24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D646B-6657-0F48-AB1E-3757897C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532203"/>
            <a:ext cx="8302338" cy="4351338"/>
          </a:xfrm>
        </p:spPr>
        <p:txBody>
          <a:bodyPr/>
          <a:lstStyle/>
          <a:p>
            <a:r>
              <a:rPr kumimoji="1" lang="en-US" altLang="zh-CN" dirty="0"/>
              <a:t>As surrogate labels of sentiments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7863B-F226-B24D-BAB4-D77306EA2ED6}"/>
              </a:ext>
            </a:extLst>
          </p:cNvPr>
          <p:cNvSpPr txBox="1"/>
          <p:nvPr/>
        </p:nvSpPr>
        <p:spPr>
          <a:xfrm>
            <a:off x="550225" y="225829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☺</a:t>
            </a:r>
            <a:endParaRPr lang="zh-CN" altLang="en-US" sz="2800" b="1" dirty="0">
              <a:latin typeface="Candara" panose="020E05020303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C11E69-5A99-9147-8B00-7BEA9F921809}"/>
              </a:ext>
            </a:extLst>
          </p:cNvPr>
          <p:cNvSpPr txBox="1"/>
          <p:nvPr/>
        </p:nvSpPr>
        <p:spPr>
          <a:xfrm>
            <a:off x="2923309" y="2282746"/>
            <a:ext cx="5780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Widely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available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sentiment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signal</a:t>
            </a:r>
            <a:endParaRPr lang="zh-CN" altLang="en-US" sz="28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35FA4F8D-A140-0E43-878C-ECDD124B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D4EECE4-9FAB-3F43-8EAD-74771C52795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EFBBD2-3DB4-A144-AABE-572908745E3C}"/>
              </a:ext>
            </a:extLst>
          </p:cNvPr>
          <p:cNvSpPr txBox="1"/>
          <p:nvPr/>
        </p:nvSpPr>
        <p:spPr>
          <a:xfrm>
            <a:off x="484909" y="3656515"/>
            <a:ext cx="23903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☺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</a:t>
            </a:r>
            <a:r>
              <a:rPr lang="ja-JP" altLang="en-US" sz="24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幸</a:t>
            </a:r>
            <a:r>
              <a:rPr lang="ja-JP" altLang="en-US" sz="24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せです</a:t>
            </a:r>
            <a:r>
              <a:rPr lang="en-US" altLang="zh-CN" sz="2800" b="1" dirty="0">
                <a:latin typeface="Candara" panose="020E0502030303020204" pitchFamily="34" charset="0"/>
              </a:rPr>
              <a:t>☺</a:t>
            </a:r>
            <a:endParaRPr lang="zh-CN" altLang="en-US" sz="2800" b="1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E355AB-67D0-B345-B716-D67175213B37}"/>
              </a:ext>
            </a:extLst>
          </p:cNvPr>
          <p:cNvSpPr txBox="1"/>
          <p:nvPr/>
        </p:nvSpPr>
        <p:spPr>
          <a:xfrm>
            <a:off x="2923309" y="3697696"/>
            <a:ext cx="5344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Carrying common sentiment knowledge </a:t>
            </a:r>
            <a:endParaRPr lang="zh-CN" altLang="en-US" sz="28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0AFA2D-7259-5A4B-9CF9-60424C35D881}"/>
              </a:ext>
            </a:extLst>
          </p:cNvPr>
          <p:cNvSpPr txBox="1"/>
          <p:nvPr/>
        </p:nvSpPr>
        <p:spPr>
          <a:xfrm>
            <a:off x="550225" y="4809725"/>
            <a:ext cx="1877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sad</a:t>
            </a:r>
            <a:r>
              <a:rPr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zh-CN" altLang="en-US" sz="2800" dirty="0"/>
              <a:t>😪</a:t>
            </a:r>
            <a:endParaRPr lang="en-US" altLang="zh-CN" sz="2800" b="1" dirty="0">
              <a:latin typeface="Candara" panose="020E0502030303020204" pitchFamily="34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</a:t>
            </a:r>
            <a:r>
              <a:rPr lang="ja-JP" altLang="en-US" sz="24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眠</a:t>
            </a:r>
            <a:r>
              <a:rPr lang="ja-JP" altLang="en-US" sz="24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い</a:t>
            </a:r>
            <a:r>
              <a:rPr lang="zh-CN" altLang="en-US" sz="2800" dirty="0"/>
              <a:t>😪</a:t>
            </a:r>
            <a:endParaRPr lang="zh-CN" altLang="en-US" sz="2800" b="1" dirty="0">
              <a:latin typeface="Candara" panose="020E0502030303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91C8C3-A8F9-E94D-ADC1-C8954403361F}"/>
              </a:ext>
            </a:extLst>
          </p:cNvPr>
          <p:cNvSpPr txBox="1"/>
          <p:nvPr/>
        </p:nvSpPr>
        <p:spPr>
          <a:xfrm>
            <a:off x="2923308" y="4887826"/>
            <a:ext cx="5344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2800" b="1">
                <a:solidFill>
                  <a:srgbClr val="C00000"/>
                </a:solidFill>
                <a:latin typeface="Candara" panose="020E0502030303020204" pitchFamily="34" charset="0"/>
              </a:rPr>
              <a:t>Carrying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language-specific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sentiment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knowledge</a:t>
            </a:r>
            <a:endParaRPr lang="zh-CN" altLang="en-US" sz="28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00626-C40F-654D-BD2E-25601EA9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" y="365126"/>
            <a:ext cx="9053232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Capture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Language-Specific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1D238-8C55-9D45-BD54-9E8D0701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711474A2-03BF-B04B-A042-D45D416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6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00626-C40F-654D-BD2E-25601EA9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" y="365126"/>
            <a:ext cx="9053232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Capture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Language-Specific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1D238-8C55-9D45-BD54-9E8D0701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711474A2-03BF-B04B-A042-D45D416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523FD6-D9A6-B742-938C-E3C554F8A4DF}"/>
              </a:ext>
            </a:extLst>
          </p:cNvPr>
          <p:cNvSpPr txBox="1"/>
          <p:nvPr/>
        </p:nvSpPr>
        <p:spPr>
          <a:xfrm>
            <a:off x="539966" y="304283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B050B2-79A9-CF4B-B46E-F0F844004804}"/>
              </a:ext>
            </a:extLst>
          </p:cNvPr>
          <p:cNvGrpSpPr/>
          <p:nvPr/>
        </p:nvGrpSpPr>
        <p:grpSpPr>
          <a:xfrm>
            <a:off x="470627" y="2931953"/>
            <a:ext cx="7301426" cy="1733353"/>
            <a:chOff x="470627" y="2931953"/>
            <a:chExt cx="7301426" cy="173335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0DB94D-6096-9F41-B252-29C0ED1B39C7}"/>
                </a:ext>
              </a:extLst>
            </p:cNvPr>
            <p:cNvGrpSpPr/>
            <p:nvPr/>
          </p:nvGrpSpPr>
          <p:grpSpPr>
            <a:xfrm>
              <a:off x="5453566" y="3528800"/>
              <a:ext cx="1607139" cy="623454"/>
              <a:chOff x="6262239" y="623453"/>
              <a:chExt cx="1607139" cy="62345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72ACB9-EE61-4545-B3FF-96267C041048}"/>
                  </a:ext>
                </a:extLst>
              </p:cNvPr>
              <p:cNvSpPr/>
              <p:nvPr/>
            </p:nvSpPr>
            <p:spPr>
              <a:xfrm>
                <a:off x="6262255" y="623454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A2E4FF-69BC-5E4C-A2D0-0E2BEC997DCB}"/>
                  </a:ext>
                </a:extLst>
              </p:cNvPr>
              <p:cNvSpPr/>
              <p:nvPr/>
            </p:nvSpPr>
            <p:spPr>
              <a:xfrm>
                <a:off x="6664036" y="623454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BCCB3C-2C84-8A4B-A5BF-C98CE3414693}"/>
                  </a:ext>
                </a:extLst>
              </p:cNvPr>
              <p:cNvSpPr/>
              <p:nvPr/>
            </p:nvSpPr>
            <p:spPr>
              <a:xfrm>
                <a:off x="7065819" y="62345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276009D-68EC-6143-9322-E3B14038A283}"/>
                  </a:ext>
                </a:extLst>
              </p:cNvPr>
              <p:cNvSpPr/>
              <p:nvPr/>
            </p:nvSpPr>
            <p:spPr>
              <a:xfrm>
                <a:off x="7467597" y="62345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34B816-88BF-4B4A-B709-3D418FD4F8CC}"/>
                  </a:ext>
                </a:extLst>
              </p:cNvPr>
              <p:cNvSpPr/>
              <p:nvPr/>
            </p:nvSpPr>
            <p:spPr>
              <a:xfrm>
                <a:off x="6262254" y="831272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3D30F3-2A10-BD44-911F-77B573E71DD7}"/>
                  </a:ext>
                </a:extLst>
              </p:cNvPr>
              <p:cNvSpPr/>
              <p:nvPr/>
            </p:nvSpPr>
            <p:spPr>
              <a:xfrm>
                <a:off x="6664032" y="831271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A75843-F9EF-4644-A1DD-970445EDD075}"/>
                  </a:ext>
                </a:extLst>
              </p:cNvPr>
              <p:cNvSpPr/>
              <p:nvPr/>
            </p:nvSpPr>
            <p:spPr>
              <a:xfrm>
                <a:off x="7065809" y="831270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109A4A-3C2F-D947-ACE1-BB1650108415}"/>
                  </a:ext>
                </a:extLst>
              </p:cNvPr>
              <p:cNvSpPr/>
              <p:nvPr/>
            </p:nvSpPr>
            <p:spPr>
              <a:xfrm>
                <a:off x="7467582" y="831269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4F16A12-A64F-CE4B-A1AE-23A36AFF70CB}"/>
                  </a:ext>
                </a:extLst>
              </p:cNvPr>
              <p:cNvSpPr/>
              <p:nvPr/>
            </p:nvSpPr>
            <p:spPr>
              <a:xfrm>
                <a:off x="6262239" y="1039088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B91A0F-91E1-4441-9022-EDA90107AC43}"/>
                  </a:ext>
                </a:extLst>
              </p:cNvPr>
              <p:cNvSpPr/>
              <p:nvPr/>
            </p:nvSpPr>
            <p:spPr>
              <a:xfrm>
                <a:off x="6664014" y="1039087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C0B449-0993-5E4E-8A31-DF01814F70E0}"/>
                  </a:ext>
                </a:extLst>
              </p:cNvPr>
              <p:cNvSpPr/>
              <p:nvPr/>
            </p:nvSpPr>
            <p:spPr>
              <a:xfrm>
                <a:off x="7467581" y="1039082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09D3BFA-1AC8-9C48-8C4E-3E4C6C61DBDD}"/>
                  </a:ext>
                </a:extLst>
              </p:cNvPr>
              <p:cNvSpPr/>
              <p:nvPr/>
            </p:nvSpPr>
            <p:spPr>
              <a:xfrm>
                <a:off x="7065808" y="103908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E73067F-F71E-DD48-8C5F-6DC1CA26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788" y="3798628"/>
              <a:ext cx="2703958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8497F3-D46E-B642-B6C4-CDC5DA7E8369}"/>
                </a:ext>
              </a:extLst>
            </p:cNvPr>
            <p:cNvSpPr txBox="1"/>
            <p:nvPr/>
          </p:nvSpPr>
          <p:spPr>
            <a:xfrm>
              <a:off x="5114915" y="3125921"/>
              <a:ext cx="2657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</a:t>
              </a:r>
              <a:r>
                <a:rPr kumimoji="1" lang="zh-Han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Han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50D7BD3-F3AF-664F-BF40-5C98A8DA746A}"/>
                </a:ext>
              </a:extLst>
            </p:cNvPr>
            <p:cNvSpPr/>
            <p:nvPr/>
          </p:nvSpPr>
          <p:spPr>
            <a:xfrm>
              <a:off x="470627" y="2931953"/>
              <a:ext cx="2044144" cy="17333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D07B88B-8369-7E4E-8F0B-9B6D950165B2}"/>
                </a:ext>
              </a:extLst>
            </p:cNvPr>
            <p:cNvSpPr txBox="1"/>
            <p:nvPr/>
          </p:nvSpPr>
          <p:spPr>
            <a:xfrm>
              <a:off x="3304222" y="3229302"/>
              <a:ext cx="1747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Word2Vec</a:t>
              </a:r>
              <a:endPara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125DC95-841B-A84D-A4C5-8F7A1E6F4A05}"/>
              </a:ext>
            </a:extLst>
          </p:cNvPr>
          <p:cNvCxnSpPr>
            <a:cxnSpLocks/>
          </p:cNvCxnSpPr>
          <p:nvPr/>
        </p:nvCxnSpPr>
        <p:spPr>
          <a:xfrm>
            <a:off x="1492699" y="4728759"/>
            <a:ext cx="0" cy="64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5A6A575-831C-EC4A-B081-5D05C76630D4}"/>
              </a:ext>
            </a:extLst>
          </p:cNvPr>
          <p:cNvSpPr txBox="1"/>
          <p:nvPr/>
        </p:nvSpPr>
        <p:spPr>
          <a:xfrm>
            <a:off x="1587024" y="4800242"/>
            <a:ext cx="91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DE1DC2-ED4E-A642-AA3E-C85E955A0AFF}"/>
              </a:ext>
            </a:extLst>
          </p:cNvPr>
          <p:cNvSpPr txBox="1"/>
          <p:nvPr/>
        </p:nvSpPr>
        <p:spPr>
          <a:xfrm>
            <a:off x="556280" y="3415990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glad</a:t>
            </a:r>
          </a:p>
          <a:p>
            <a:r>
              <a:rPr lang="en-US" altLang="zh-CN" sz="2400" b="1" dirty="0"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like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emojis</a:t>
            </a:r>
          </a:p>
          <a:p>
            <a:r>
              <a:rPr lang="en-US" altLang="zh-CN" sz="2400" b="1" dirty="0">
                <a:latin typeface="Candara" panose="020E0502030303020204" pitchFamily="34" charset="0"/>
              </a:rPr>
              <a:t>……</a:t>
            </a:r>
            <a:endParaRPr lang="zh-CN" altLang="en-US" sz="2400" b="1" dirty="0">
              <a:latin typeface="Candara" panose="020E0502030303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DE8A53-D6A7-CA43-BB51-B29FFD8150E2}"/>
              </a:ext>
            </a:extLst>
          </p:cNvPr>
          <p:cNvSpPr txBox="1"/>
          <p:nvPr/>
        </p:nvSpPr>
        <p:spPr>
          <a:xfrm>
            <a:off x="2032735" y="30673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☺</a:t>
            </a:r>
            <a:endParaRPr lang="en-US" altLang="zh-CN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E15D53-5F27-BC44-9F1C-30E17AC5A92D}"/>
              </a:ext>
            </a:extLst>
          </p:cNvPr>
          <p:cNvSpPr txBox="1"/>
          <p:nvPr/>
        </p:nvSpPr>
        <p:spPr>
          <a:xfrm>
            <a:off x="541973" y="304283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3BED9D-7584-E445-B16E-4761729D3A5C}"/>
              </a:ext>
            </a:extLst>
          </p:cNvPr>
          <p:cNvSpPr txBox="1"/>
          <p:nvPr/>
        </p:nvSpPr>
        <p:spPr>
          <a:xfrm>
            <a:off x="2034742" y="30673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☺</a:t>
            </a:r>
            <a:endParaRPr lang="en-US" altLang="zh-CN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898 " pathEditMode="relative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898 " pathEditMode="relative" ptsTypes="AA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00626-C40F-654D-BD2E-25601EA9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" y="365126"/>
            <a:ext cx="9053232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Capture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Language-Specific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1D238-8C55-9D45-BD54-9E8D0701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711474A2-03BF-B04B-A042-D45D416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523FD6-D9A6-B742-938C-E3C554F8A4DF}"/>
              </a:ext>
            </a:extLst>
          </p:cNvPr>
          <p:cNvSpPr txBox="1"/>
          <p:nvPr/>
        </p:nvSpPr>
        <p:spPr>
          <a:xfrm>
            <a:off x="539966" y="304283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B050B2-79A9-CF4B-B46E-F0F844004804}"/>
              </a:ext>
            </a:extLst>
          </p:cNvPr>
          <p:cNvGrpSpPr/>
          <p:nvPr/>
        </p:nvGrpSpPr>
        <p:grpSpPr>
          <a:xfrm>
            <a:off x="470627" y="2931953"/>
            <a:ext cx="7301426" cy="1733353"/>
            <a:chOff x="470627" y="2931953"/>
            <a:chExt cx="7301426" cy="173335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0DB94D-6096-9F41-B252-29C0ED1B39C7}"/>
                </a:ext>
              </a:extLst>
            </p:cNvPr>
            <p:cNvGrpSpPr/>
            <p:nvPr/>
          </p:nvGrpSpPr>
          <p:grpSpPr>
            <a:xfrm>
              <a:off x="5453566" y="3528800"/>
              <a:ext cx="1607139" cy="623454"/>
              <a:chOff x="6262239" y="623453"/>
              <a:chExt cx="1607139" cy="62345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72ACB9-EE61-4545-B3FF-96267C041048}"/>
                  </a:ext>
                </a:extLst>
              </p:cNvPr>
              <p:cNvSpPr/>
              <p:nvPr/>
            </p:nvSpPr>
            <p:spPr>
              <a:xfrm>
                <a:off x="6262255" y="623454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A2E4FF-69BC-5E4C-A2D0-0E2BEC997DCB}"/>
                  </a:ext>
                </a:extLst>
              </p:cNvPr>
              <p:cNvSpPr/>
              <p:nvPr/>
            </p:nvSpPr>
            <p:spPr>
              <a:xfrm>
                <a:off x="6664036" y="623454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BCCB3C-2C84-8A4B-A5BF-C98CE3414693}"/>
                  </a:ext>
                </a:extLst>
              </p:cNvPr>
              <p:cNvSpPr/>
              <p:nvPr/>
            </p:nvSpPr>
            <p:spPr>
              <a:xfrm>
                <a:off x="7065819" y="62345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276009D-68EC-6143-9322-E3B14038A283}"/>
                  </a:ext>
                </a:extLst>
              </p:cNvPr>
              <p:cNvSpPr/>
              <p:nvPr/>
            </p:nvSpPr>
            <p:spPr>
              <a:xfrm>
                <a:off x="7467597" y="62345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34B816-88BF-4B4A-B709-3D418FD4F8CC}"/>
                  </a:ext>
                </a:extLst>
              </p:cNvPr>
              <p:cNvSpPr/>
              <p:nvPr/>
            </p:nvSpPr>
            <p:spPr>
              <a:xfrm>
                <a:off x="6262254" y="831272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3D30F3-2A10-BD44-911F-77B573E71DD7}"/>
                  </a:ext>
                </a:extLst>
              </p:cNvPr>
              <p:cNvSpPr/>
              <p:nvPr/>
            </p:nvSpPr>
            <p:spPr>
              <a:xfrm>
                <a:off x="6664032" y="831271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A75843-F9EF-4644-A1DD-970445EDD075}"/>
                  </a:ext>
                </a:extLst>
              </p:cNvPr>
              <p:cNvSpPr/>
              <p:nvPr/>
            </p:nvSpPr>
            <p:spPr>
              <a:xfrm>
                <a:off x="7065809" y="831270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109A4A-3C2F-D947-ACE1-BB1650108415}"/>
                  </a:ext>
                </a:extLst>
              </p:cNvPr>
              <p:cNvSpPr/>
              <p:nvPr/>
            </p:nvSpPr>
            <p:spPr>
              <a:xfrm>
                <a:off x="7467582" y="831269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4F16A12-A64F-CE4B-A1AE-23A36AFF70CB}"/>
                  </a:ext>
                </a:extLst>
              </p:cNvPr>
              <p:cNvSpPr/>
              <p:nvPr/>
            </p:nvSpPr>
            <p:spPr>
              <a:xfrm>
                <a:off x="6262239" y="1039088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B91A0F-91E1-4441-9022-EDA90107AC43}"/>
                  </a:ext>
                </a:extLst>
              </p:cNvPr>
              <p:cNvSpPr/>
              <p:nvPr/>
            </p:nvSpPr>
            <p:spPr>
              <a:xfrm>
                <a:off x="6664014" y="1039087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C0B449-0993-5E4E-8A31-DF01814F70E0}"/>
                  </a:ext>
                </a:extLst>
              </p:cNvPr>
              <p:cNvSpPr/>
              <p:nvPr/>
            </p:nvSpPr>
            <p:spPr>
              <a:xfrm>
                <a:off x="7467581" y="1039082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09D3BFA-1AC8-9C48-8C4E-3E4C6C61DBDD}"/>
                  </a:ext>
                </a:extLst>
              </p:cNvPr>
              <p:cNvSpPr/>
              <p:nvPr/>
            </p:nvSpPr>
            <p:spPr>
              <a:xfrm>
                <a:off x="7065808" y="1039083"/>
                <a:ext cx="401781" cy="2078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E73067F-F71E-DD48-8C5F-6DC1CA26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788" y="3798628"/>
              <a:ext cx="2703958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8497F3-D46E-B642-B6C4-CDC5DA7E8369}"/>
                </a:ext>
              </a:extLst>
            </p:cNvPr>
            <p:cNvSpPr txBox="1"/>
            <p:nvPr/>
          </p:nvSpPr>
          <p:spPr>
            <a:xfrm>
              <a:off x="5114915" y="3125921"/>
              <a:ext cx="2657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</a:t>
              </a:r>
              <a:r>
                <a:rPr kumimoji="1" lang="zh-Han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Han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50D7BD3-F3AF-664F-BF40-5C98A8DA746A}"/>
                </a:ext>
              </a:extLst>
            </p:cNvPr>
            <p:cNvSpPr/>
            <p:nvPr/>
          </p:nvSpPr>
          <p:spPr>
            <a:xfrm>
              <a:off x="470627" y="2931953"/>
              <a:ext cx="2044144" cy="17333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D07B88B-8369-7E4E-8F0B-9B6D950165B2}"/>
                </a:ext>
              </a:extLst>
            </p:cNvPr>
            <p:cNvSpPr txBox="1"/>
            <p:nvPr/>
          </p:nvSpPr>
          <p:spPr>
            <a:xfrm>
              <a:off x="3304222" y="3229302"/>
              <a:ext cx="1747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Word2Vec</a:t>
              </a:r>
              <a:endPara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125DC95-841B-A84D-A4C5-8F7A1E6F4A05}"/>
              </a:ext>
            </a:extLst>
          </p:cNvPr>
          <p:cNvCxnSpPr>
            <a:cxnSpLocks/>
          </p:cNvCxnSpPr>
          <p:nvPr/>
        </p:nvCxnSpPr>
        <p:spPr>
          <a:xfrm>
            <a:off x="1492699" y="4728759"/>
            <a:ext cx="0" cy="64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5A6A575-831C-EC4A-B081-5D05C76630D4}"/>
              </a:ext>
            </a:extLst>
          </p:cNvPr>
          <p:cNvSpPr txBox="1"/>
          <p:nvPr/>
        </p:nvSpPr>
        <p:spPr>
          <a:xfrm>
            <a:off x="1587024" y="4800242"/>
            <a:ext cx="91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DE1DC2-ED4E-A642-AA3E-C85E955A0AFF}"/>
              </a:ext>
            </a:extLst>
          </p:cNvPr>
          <p:cNvSpPr txBox="1"/>
          <p:nvPr/>
        </p:nvSpPr>
        <p:spPr>
          <a:xfrm>
            <a:off x="556280" y="3415990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glad</a:t>
            </a:r>
          </a:p>
          <a:p>
            <a:r>
              <a:rPr lang="en-US" altLang="zh-CN" sz="2400" b="1" dirty="0"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like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emojis</a:t>
            </a:r>
          </a:p>
          <a:p>
            <a:r>
              <a:rPr lang="en-US" altLang="zh-CN" sz="2400" b="1" dirty="0">
                <a:latin typeface="Candara" panose="020E0502030303020204" pitchFamily="34" charset="0"/>
              </a:rPr>
              <a:t>……</a:t>
            </a:r>
            <a:endParaRPr lang="zh-CN" altLang="en-US" sz="2400" b="1" dirty="0">
              <a:latin typeface="Candara" panose="020E0502030303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DE8A53-D6A7-CA43-BB51-B29FFD8150E2}"/>
              </a:ext>
            </a:extLst>
          </p:cNvPr>
          <p:cNvSpPr txBox="1"/>
          <p:nvPr/>
        </p:nvSpPr>
        <p:spPr>
          <a:xfrm>
            <a:off x="2032735" y="30673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☺</a:t>
            </a:r>
            <a:endParaRPr lang="en-US" altLang="zh-CN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E15D53-5F27-BC44-9F1C-30E17AC5A92D}"/>
              </a:ext>
            </a:extLst>
          </p:cNvPr>
          <p:cNvSpPr txBox="1"/>
          <p:nvPr/>
        </p:nvSpPr>
        <p:spPr>
          <a:xfrm>
            <a:off x="540514" y="5580746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am</a:t>
            </a:r>
            <a:r>
              <a:rPr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happy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3BED9D-7584-E445-B16E-4761729D3A5C}"/>
              </a:ext>
            </a:extLst>
          </p:cNvPr>
          <p:cNvSpPr txBox="1"/>
          <p:nvPr/>
        </p:nvSpPr>
        <p:spPr>
          <a:xfrm>
            <a:off x="2033283" y="5605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☺</a:t>
            </a:r>
            <a:endParaRPr lang="en-US" altLang="zh-CN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0535B6A-70C2-AD43-9922-57B5CA16B945}"/>
              </a:ext>
            </a:extLst>
          </p:cNvPr>
          <p:cNvCxnSpPr>
            <a:cxnSpLocks/>
          </p:cNvCxnSpPr>
          <p:nvPr/>
        </p:nvCxnSpPr>
        <p:spPr>
          <a:xfrm>
            <a:off x="2788089" y="5785924"/>
            <a:ext cx="22439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FB8B947-A915-CF45-BC11-7DE1FA224600}"/>
              </a:ext>
            </a:extLst>
          </p:cNvPr>
          <p:cNvSpPr txBox="1"/>
          <p:nvPr/>
        </p:nvSpPr>
        <p:spPr>
          <a:xfrm>
            <a:off x="3341915" y="5309970"/>
            <a:ext cx="113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E809FCA-5188-8D46-BAC2-FB64BE5F2B8F}"/>
              </a:ext>
            </a:extLst>
          </p:cNvPr>
          <p:cNvSpPr/>
          <p:nvPr/>
        </p:nvSpPr>
        <p:spPr>
          <a:xfrm>
            <a:off x="5085714" y="5362491"/>
            <a:ext cx="3591153" cy="694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kumimoji="1" lang="zh-Han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585A471-652A-4745-918C-1ACF8E384277}"/>
              </a:ext>
            </a:extLst>
          </p:cNvPr>
          <p:cNvCxnSpPr>
            <a:cxnSpLocks/>
          </p:cNvCxnSpPr>
          <p:nvPr/>
        </p:nvCxnSpPr>
        <p:spPr>
          <a:xfrm>
            <a:off x="6238129" y="4291006"/>
            <a:ext cx="0" cy="9709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24618 -0.0280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06AF-521A-B443-80D4-1EC1A8AE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41DAC-F3E8-C347-9217-31C24EF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3C3BFD-26B8-F642-B2EC-8B99C1C0743F}"/>
              </a:ext>
            </a:extLst>
          </p:cNvPr>
          <p:cNvSpPr/>
          <p:nvPr/>
        </p:nvSpPr>
        <p:spPr>
          <a:xfrm>
            <a:off x="2831390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32DEE-4F0B-FD40-8F58-15F8F1C67A3C}"/>
              </a:ext>
            </a:extLst>
          </p:cNvPr>
          <p:cNvSpPr/>
          <p:nvPr/>
        </p:nvSpPr>
        <p:spPr>
          <a:xfrm>
            <a:off x="1641879" y="612088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C488F3-EA29-5247-AD40-3F2DCAD5ADA2}"/>
              </a:ext>
            </a:extLst>
          </p:cNvPr>
          <p:cNvSpPr/>
          <p:nvPr/>
        </p:nvSpPr>
        <p:spPr>
          <a:xfrm>
            <a:off x="452368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7C8951E-79F7-0B41-9692-E6F2D54A24F5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572390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80F241-014D-8A45-AC73-CD2777E1C69E}"/>
              </a:ext>
            </a:extLst>
          </p:cNvPr>
          <p:cNvSpPr/>
          <p:nvPr/>
        </p:nvSpPr>
        <p:spPr>
          <a:xfrm>
            <a:off x="399371" y="5249574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9894DC2-E84C-6A4C-B8F6-4C108E0E40A9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60EAFC-E119-3B4D-B939-DC0A070DA906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6A291D7-6EB5-D644-9C02-1E4975141ECC}"/>
              </a:ext>
            </a:extLst>
          </p:cNvPr>
          <p:cNvSpPr txBox="1"/>
          <p:nvPr/>
        </p:nvSpPr>
        <p:spPr>
          <a:xfrm>
            <a:off x="4472591" y="5559884"/>
            <a:ext cx="3461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1: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represent every single 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 as a vector </a:t>
            </a:r>
          </a:p>
        </p:txBody>
      </p:sp>
    </p:spTree>
    <p:extLst>
      <p:ext uri="{BB962C8B-B14F-4D97-AF65-F5344CB8AC3E}">
        <p14:creationId xmlns:p14="http://schemas.microsoft.com/office/powerpoint/2010/main" val="25199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905F-8F46-3E49-B265-4B881A12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B2DF1-54FE-1D41-862D-DBC8EFFB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5929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A critical component in 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B2D1B7-D375-B54D-B3AC-18372D6FE31F}"/>
              </a:ext>
            </a:extLst>
          </p:cNvPr>
          <p:cNvSpPr txBox="1"/>
          <p:nvPr/>
        </p:nvSpPr>
        <p:spPr>
          <a:xfrm>
            <a:off x="956354" y="368632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Opinion</a:t>
            </a:r>
            <a:r>
              <a:rPr kumimoji="1"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Polling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FAA090-5544-2A4D-9B51-790D8011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6" y="4477350"/>
            <a:ext cx="1874955" cy="12349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A63170-2E29-6B48-89BE-BAB6C707905E}"/>
              </a:ext>
            </a:extLst>
          </p:cNvPr>
          <p:cNvSpPr txBox="1"/>
          <p:nvPr/>
        </p:nvSpPr>
        <p:spPr>
          <a:xfrm>
            <a:off x="414584" y="5851684"/>
            <a:ext cx="279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Stock</a:t>
            </a:r>
            <a:r>
              <a:rPr kumimoji="1"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Market</a:t>
            </a:r>
            <a:r>
              <a:rPr kumimoji="1"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Prediction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EABECA-D134-FA4D-997C-1F79AA30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84" y="4405578"/>
            <a:ext cx="2395071" cy="131548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03E8CB2-4C7F-5C4B-BCCA-1C9A11BB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45" y="2332010"/>
            <a:ext cx="2361228" cy="12389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2243EEB-E294-9547-A590-61CEE87CD672}"/>
              </a:ext>
            </a:extLst>
          </p:cNvPr>
          <p:cNvSpPr txBox="1"/>
          <p:nvPr/>
        </p:nvSpPr>
        <p:spPr>
          <a:xfrm>
            <a:off x="2960653" y="368632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Recommender</a:t>
            </a:r>
            <a:r>
              <a:rPr kumimoji="1"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Systems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11CA75-3602-AE44-BE87-0C78DBFF4FFF}"/>
              </a:ext>
            </a:extLst>
          </p:cNvPr>
          <p:cNvSpPr txBox="1"/>
          <p:nvPr/>
        </p:nvSpPr>
        <p:spPr>
          <a:xfrm>
            <a:off x="3124868" y="585791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Online</a:t>
            </a:r>
            <a:r>
              <a:rPr kumimoji="1"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Advertising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CB5D4-9388-9946-9BDA-F1D9A345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E284F7-61DE-1542-80C9-C62A51D34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86" y="2327960"/>
            <a:ext cx="1874956" cy="12470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F846D9-27E7-424E-8CE3-36809CB5EA8A}"/>
              </a:ext>
            </a:extLst>
          </p:cNvPr>
          <p:cNvSpPr txBox="1"/>
          <p:nvPr/>
        </p:nvSpPr>
        <p:spPr>
          <a:xfrm>
            <a:off x="5464865" y="3493661"/>
            <a:ext cx="3292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Social</a:t>
            </a:r>
            <a:r>
              <a:rPr kumimoji="1"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media</a:t>
            </a:r>
            <a:r>
              <a:rPr kumimoji="1"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Web</a:t>
            </a:r>
            <a:r>
              <a:rPr kumimoji="1"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……</a:t>
            </a:r>
            <a:endParaRPr kumimoji="1" lang="zh-CN" altLang="en-US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06AF-521A-B443-80D4-1EC1A8AE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41DAC-F3E8-C347-9217-31C24EF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3C3BFD-26B8-F642-B2EC-8B99C1C0743F}"/>
              </a:ext>
            </a:extLst>
          </p:cNvPr>
          <p:cNvSpPr/>
          <p:nvPr/>
        </p:nvSpPr>
        <p:spPr>
          <a:xfrm>
            <a:off x="2831390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32DEE-4F0B-FD40-8F58-15F8F1C67A3C}"/>
              </a:ext>
            </a:extLst>
          </p:cNvPr>
          <p:cNvSpPr/>
          <p:nvPr/>
        </p:nvSpPr>
        <p:spPr>
          <a:xfrm>
            <a:off x="1641879" y="612088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C488F3-EA29-5247-AD40-3F2DCAD5ADA2}"/>
              </a:ext>
            </a:extLst>
          </p:cNvPr>
          <p:cNvSpPr/>
          <p:nvPr/>
        </p:nvSpPr>
        <p:spPr>
          <a:xfrm>
            <a:off x="452368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7C8951E-79F7-0B41-9692-E6F2D54A24F5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572390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80F241-014D-8A45-AC73-CD2777E1C69E}"/>
              </a:ext>
            </a:extLst>
          </p:cNvPr>
          <p:cNvSpPr/>
          <p:nvPr/>
        </p:nvSpPr>
        <p:spPr>
          <a:xfrm>
            <a:off x="399371" y="5249574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887A80D-3734-0F40-B0BF-129E11382584}"/>
              </a:ext>
            </a:extLst>
          </p:cNvPr>
          <p:cNvSpPr/>
          <p:nvPr/>
        </p:nvSpPr>
        <p:spPr>
          <a:xfrm>
            <a:off x="399371" y="4412206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9894DC2-E84C-6A4C-B8F6-4C108E0E40A9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60EAFC-E119-3B4D-B939-DC0A070DA906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F1A22D7-2622-BE4F-9C63-AE6431D20862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487719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6222404-2BEB-444D-A2B0-DFE4F9A16C03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F46AB43-E9CF-1044-A299-214E089126E9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69F718-6A96-6148-B09E-2D02DD393C08}"/>
              </a:ext>
            </a:extLst>
          </p:cNvPr>
          <p:cNvSpPr txBox="1"/>
          <p:nvPr/>
        </p:nvSpPr>
        <p:spPr>
          <a:xfrm>
            <a:off x="4472591" y="4308164"/>
            <a:ext cx="3565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2: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Capture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context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endParaRPr kumimoji="1" lang="en-US" altLang="zh-CN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information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individual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5F40AD-968B-7A47-97C6-C33B63D6AA10}"/>
              </a:ext>
            </a:extLst>
          </p:cNvPr>
          <p:cNvSpPr txBox="1"/>
          <p:nvPr/>
        </p:nvSpPr>
        <p:spPr>
          <a:xfrm>
            <a:off x="4472591" y="5559884"/>
            <a:ext cx="3461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1: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represent every single 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 as a unique vector </a:t>
            </a:r>
          </a:p>
        </p:txBody>
      </p:sp>
    </p:spTree>
    <p:extLst>
      <p:ext uri="{BB962C8B-B14F-4D97-AF65-F5344CB8AC3E}">
        <p14:creationId xmlns:p14="http://schemas.microsoft.com/office/powerpoint/2010/main" val="221428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06AF-521A-B443-80D4-1EC1A8AE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41DAC-F3E8-C347-9217-31C24EF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3C3BFD-26B8-F642-B2EC-8B99C1C0743F}"/>
              </a:ext>
            </a:extLst>
          </p:cNvPr>
          <p:cNvSpPr/>
          <p:nvPr/>
        </p:nvSpPr>
        <p:spPr>
          <a:xfrm>
            <a:off x="2831390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32DEE-4F0B-FD40-8F58-15F8F1C67A3C}"/>
              </a:ext>
            </a:extLst>
          </p:cNvPr>
          <p:cNvSpPr/>
          <p:nvPr/>
        </p:nvSpPr>
        <p:spPr>
          <a:xfrm>
            <a:off x="1641879" y="612088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C488F3-EA29-5247-AD40-3F2DCAD5ADA2}"/>
              </a:ext>
            </a:extLst>
          </p:cNvPr>
          <p:cNvSpPr/>
          <p:nvPr/>
        </p:nvSpPr>
        <p:spPr>
          <a:xfrm>
            <a:off x="452368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7C8951E-79F7-0B41-9692-E6F2D54A24F5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572390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80F241-014D-8A45-AC73-CD2777E1C69E}"/>
              </a:ext>
            </a:extLst>
          </p:cNvPr>
          <p:cNvSpPr/>
          <p:nvPr/>
        </p:nvSpPr>
        <p:spPr>
          <a:xfrm>
            <a:off x="399371" y="5249574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887A80D-3734-0F40-B0BF-129E11382584}"/>
              </a:ext>
            </a:extLst>
          </p:cNvPr>
          <p:cNvSpPr/>
          <p:nvPr/>
        </p:nvSpPr>
        <p:spPr>
          <a:xfrm>
            <a:off x="399371" y="4412206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9894DC2-E84C-6A4C-B8F6-4C108E0E40A9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60EAFC-E119-3B4D-B939-DC0A070DA906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F1A22D7-2622-BE4F-9C63-AE6431D20862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487719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6222404-2BEB-444D-A2B0-DFE4F9A16C03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F46AB43-E9CF-1044-A299-214E089126E9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A8D8B57-5B67-654F-B44B-857E951D6E5F}"/>
              </a:ext>
            </a:extLst>
          </p:cNvPr>
          <p:cNvCxnSpPr>
            <a:cxnSpLocks/>
          </p:cNvCxnSpPr>
          <p:nvPr/>
        </p:nvCxnSpPr>
        <p:spPr>
          <a:xfrm flipH="1" flipV="1">
            <a:off x="898310" y="402064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CCE73C1-5A3A-DE4A-9F10-619D806073CB}"/>
              </a:ext>
            </a:extLst>
          </p:cNvPr>
          <p:cNvCxnSpPr>
            <a:cxnSpLocks/>
          </p:cNvCxnSpPr>
          <p:nvPr/>
        </p:nvCxnSpPr>
        <p:spPr>
          <a:xfrm flipH="1" flipV="1">
            <a:off x="3283013" y="401862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351A5A3-0606-0E47-B4CC-3F419D0ACA44}"/>
              </a:ext>
            </a:extLst>
          </p:cNvPr>
          <p:cNvCxnSpPr>
            <a:cxnSpLocks/>
          </p:cNvCxnSpPr>
          <p:nvPr/>
        </p:nvCxnSpPr>
        <p:spPr>
          <a:xfrm flipH="1" flipV="1">
            <a:off x="2094830" y="401862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8A43DAC-2A44-1C46-AAD1-45E2461715FD}"/>
              </a:ext>
            </a:extLst>
          </p:cNvPr>
          <p:cNvSpPr/>
          <p:nvPr/>
        </p:nvSpPr>
        <p:spPr>
          <a:xfrm>
            <a:off x="392360" y="3552859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5EBD882-51CB-F242-B5CE-16D01312C8AF}"/>
              </a:ext>
            </a:extLst>
          </p:cNvPr>
          <p:cNvCxnSpPr>
            <a:cxnSpLocks/>
          </p:cNvCxnSpPr>
          <p:nvPr/>
        </p:nvCxnSpPr>
        <p:spPr>
          <a:xfrm flipH="1" flipV="1">
            <a:off x="2097620" y="3161418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871BBBC-704C-1144-BD14-D24B773A60AF}"/>
              </a:ext>
            </a:extLst>
          </p:cNvPr>
          <p:cNvSpPr/>
          <p:nvPr/>
        </p:nvSpPr>
        <p:spPr>
          <a:xfrm>
            <a:off x="1648889" y="273221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F33044-0CA0-A145-8F99-90C158917C81}"/>
              </a:ext>
            </a:extLst>
          </p:cNvPr>
          <p:cNvSpPr txBox="1"/>
          <p:nvPr/>
        </p:nvSpPr>
        <p:spPr>
          <a:xfrm>
            <a:off x="4472591" y="4308164"/>
            <a:ext cx="3342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2: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Capture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context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endParaRPr kumimoji="1" lang="en-US" altLang="zh-CN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information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each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4072C1-1E82-574A-A042-6AFF7522988C}"/>
              </a:ext>
            </a:extLst>
          </p:cNvPr>
          <p:cNvSpPr txBox="1"/>
          <p:nvPr/>
        </p:nvSpPr>
        <p:spPr>
          <a:xfrm>
            <a:off x="4472591" y="5559884"/>
            <a:ext cx="3461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1: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represent every single 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 as a unique vector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08DBC7-4F84-7049-8B92-80BBAB39CD2E}"/>
              </a:ext>
            </a:extLst>
          </p:cNvPr>
          <p:cNvSpPr txBox="1"/>
          <p:nvPr/>
        </p:nvSpPr>
        <p:spPr>
          <a:xfrm>
            <a:off x="4472591" y="2697504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3: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Determine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importance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(attention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score)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each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4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06AF-521A-B443-80D4-1EC1A8AE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41DAC-F3E8-C347-9217-31C24EF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3C3BFD-26B8-F642-B2EC-8B99C1C0743F}"/>
              </a:ext>
            </a:extLst>
          </p:cNvPr>
          <p:cNvSpPr/>
          <p:nvPr/>
        </p:nvSpPr>
        <p:spPr>
          <a:xfrm>
            <a:off x="2831390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32DEE-4F0B-FD40-8F58-15F8F1C67A3C}"/>
              </a:ext>
            </a:extLst>
          </p:cNvPr>
          <p:cNvSpPr/>
          <p:nvPr/>
        </p:nvSpPr>
        <p:spPr>
          <a:xfrm>
            <a:off x="1641879" y="612088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C488F3-EA29-5247-AD40-3F2DCAD5ADA2}"/>
              </a:ext>
            </a:extLst>
          </p:cNvPr>
          <p:cNvSpPr/>
          <p:nvPr/>
        </p:nvSpPr>
        <p:spPr>
          <a:xfrm>
            <a:off x="452368" y="6117487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7C8951E-79F7-0B41-9692-E6F2D54A24F5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572390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80F241-014D-8A45-AC73-CD2777E1C69E}"/>
              </a:ext>
            </a:extLst>
          </p:cNvPr>
          <p:cNvSpPr/>
          <p:nvPr/>
        </p:nvSpPr>
        <p:spPr>
          <a:xfrm>
            <a:off x="399371" y="5249574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887A80D-3734-0F40-B0BF-129E11382584}"/>
              </a:ext>
            </a:extLst>
          </p:cNvPr>
          <p:cNvSpPr/>
          <p:nvPr/>
        </p:nvSpPr>
        <p:spPr>
          <a:xfrm>
            <a:off x="399371" y="4412206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9894DC2-E84C-6A4C-B8F6-4C108E0E40A9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60EAFC-E119-3B4D-B939-DC0A070DA906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572188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F1A22D7-2622-BE4F-9C63-AE6431D20862}"/>
              </a:ext>
            </a:extLst>
          </p:cNvPr>
          <p:cNvCxnSpPr>
            <a:cxnSpLocks/>
          </p:cNvCxnSpPr>
          <p:nvPr/>
        </p:nvCxnSpPr>
        <p:spPr>
          <a:xfrm flipH="1" flipV="1">
            <a:off x="899705" y="487719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6222404-2BEB-444D-A2B0-DFE4F9A16C03}"/>
              </a:ext>
            </a:extLst>
          </p:cNvPr>
          <p:cNvCxnSpPr>
            <a:cxnSpLocks/>
          </p:cNvCxnSpPr>
          <p:nvPr/>
        </p:nvCxnSpPr>
        <p:spPr>
          <a:xfrm flipH="1" flipV="1">
            <a:off x="3284408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F46AB43-E9CF-1044-A299-214E089126E9}"/>
              </a:ext>
            </a:extLst>
          </p:cNvPr>
          <p:cNvCxnSpPr>
            <a:cxnSpLocks/>
          </p:cNvCxnSpPr>
          <p:nvPr/>
        </p:nvCxnSpPr>
        <p:spPr>
          <a:xfrm flipH="1" flipV="1">
            <a:off x="2096225" y="4875173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A8D8B57-5B67-654F-B44B-857E951D6E5F}"/>
              </a:ext>
            </a:extLst>
          </p:cNvPr>
          <p:cNvCxnSpPr>
            <a:cxnSpLocks/>
          </p:cNvCxnSpPr>
          <p:nvPr/>
        </p:nvCxnSpPr>
        <p:spPr>
          <a:xfrm flipH="1" flipV="1">
            <a:off x="898310" y="4020645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CCE73C1-5A3A-DE4A-9F10-619D806073CB}"/>
              </a:ext>
            </a:extLst>
          </p:cNvPr>
          <p:cNvCxnSpPr>
            <a:cxnSpLocks/>
          </p:cNvCxnSpPr>
          <p:nvPr/>
        </p:nvCxnSpPr>
        <p:spPr>
          <a:xfrm flipH="1" flipV="1">
            <a:off x="3283013" y="401862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351A5A3-0606-0E47-B4CC-3F419D0ACA44}"/>
              </a:ext>
            </a:extLst>
          </p:cNvPr>
          <p:cNvCxnSpPr>
            <a:cxnSpLocks/>
          </p:cNvCxnSpPr>
          <p:nvPr/>
        </p:nvCxnSpPr>
        <p:spPr>
          <a:xfrm flipH="1" flipV="1">
            <a:off x="2094830" y="4018624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8A43DAC-2A44-1C46-AAD1-45E2461715FD}"/>
              </a:ext>
            </a:extLst>
          </p:cNvPr>
          <p:cNvSpPr/>
          <p:nvPr/>
        </p:nvSpPr>
        <p:spPr>
          <a:xfrm>
            <a:off x="392360" y="3552859"/>
            <a:ext cx="3396498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5EBD882-51CB-F242-B5CE-16D01312C8AF}"/>
              </a:ext>
            </a:extLst>
          </p:cNvPr>
          <p:cNvCxnSpPr>
            <a:cxnSpLocks/>
          </p:cNvCxnSpPr>
          <p:nvPr/>
        </p:nvCxnSpPr>
        <p:spPr>
          <a:xfrm flipH="1" flipV="1">
            <a:off x="2097620" y="3161418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871BBBC-704C-1144-BD14-D24B773A60AF}"/>
              </a:ext>
            </a:extLst>
          </p:cNvPr>
          <p:cNvSpPr/>
          <p:nvPr/>
        </p:nvSpPr>
        <p:spPr>
          <a:xfrm>
            <a:off x="1648889" y="2732210"/>
            <a:ext cx="897461" cy="429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DFA2283-79D1-EE40-828F-14D32C90C7D8}"/>
              </a:ext>
            </a:extLst>
          </p:cNvPr>
          <p:cNvSpPr/>
          <p:nvPr/>
        </p:nvSpPr>
        <p:spPr>
          <a:xfrm>
            <a:off x="898310" y="1910210"/>
            <a:ext cx="2379022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zh-Han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2499A34-0D48-1243-AA5E-3BAEE7C79722}"/>
              </a:ext>
            </a:extLst>
          </p:cNvPr>
          <p:cNvCxnSpPr>
            <a:cxnSpLocks/>
          </p:cNvCxnSpPr>
          <p:nvPr/>
        </p:nvCxnSpPr>
        <p:spPr>
          <a:xfrm flipH="1" flipV="1">
            <a:off x="2094830" y="2363426"/>
            <a:ext cx="1395" cy="38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DFE668C-4C64-9846-955C-A926F6981EE8}"/>
              </a:ext>
            </a:extLst>
          </p:cNvPr>
          <p:cNvSpPr txBox="1"/>
          <p:nvPr/>
        </p:nvSpPr>
        <p:spPr>
          <a:xfrm>
            <a:off x="4472591" y="4308164"/>
            <a:ext cx="3342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2: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Capture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context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endParaRPr kumimoji="1" lang="en-US" altLang="zh-CN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information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each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8BD2AF-C419-4244-8D8A-9068B60F766E}"/>
              </a:ext>
            </a:extLst>
          </p:cNvPr>
          <p:cNvSpPr txBox="1"/>
          <p:nvPr/>
        </p:nvSpPr>
        <p:spPr>
          <a:xfrm>
            <a:off x="4472591" y="5559884"/>
            <a:ext cx="3461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1: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represent every single 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 as a unique vector 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97C0B3-B543-564E-952E-084D764F20AA}"/>
              </a:ext>
            </a:extLst>
          </p:cNvPr>
          <p:cNvSpPr txBox="1"/>
          <p:nvPr/>
        </p:nvSpPr>
        <p:spPr>
          <a:xfrm>
            <a:off x="4472591" y="2697504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3: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Determine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importance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(attention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score)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each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word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708491-50E0-1444-8B60-1306515BE0BF}"/>
              </a:ext>
            </a:extLst>
          </p:cNvPr>
          <p:cNvSpPr txBox="1"/>
          <p:nvPr/>
        </p:nvSpPr>
        <p:spPr>
          <a:xfrm>
            <a:off x="4472591" y="1846007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Step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4: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Predict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latin typeface="Candara" panose="020E0502030303020204" pitchFamily="34" charset="0"/>
              </a:rPr>
              <a:t>☺</a:t>
            </a:r>
            <a:endParaRPr lang="en-US" altLang="zh-CN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爆炸形 1 38">
            <a:extLst>
              <a:ext uri="{FF2B5EF4-FFF2-40B4-BE49-F238E27FC236}">
                <a16:creationId xmlns:a16="http://schemas.microsoft.com/office/drawing/2014/main" id="{8B26936C-B748-7342-82B1-D3EBFB201EE2}"/>
              </a:ext>
            </a:extLst>
          </p:cNvPr>
          <p:cNvSpPr/>
          <p:nvPr/>
        </p:nvSpPr>
        <p:spPr>
          <a:xfrm>
            <a:off x="1125881" y="2673966"/>
            <a:ext cx="523008" cy="556951"/>
          </a:xfrm>
          <a:prstGeom prst="irregularSeal1">
            <a:avLst/>
          </a:prstGeom>
          <a:solidFill>
            <a:srgbClr val="AC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solidFill>
                <a:srgbClr val="AC82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5D984D-AADE-3A4C-8087-9FB0560687A6}"/>
              </a:ext>
            </a:extLst>
          </p:cNvPr>
          <p:cNvSpPr txBox="1"/>
          <p:nvPr/>
        </p:nvSpPr>
        <p:spPr>
          <a:xfrm>
            <a:off x="2546350" y="272625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AC82FF"/>
                </a:solidFill>
              </a:rPr>
              <a:t>Representation</a:t>
            </a:r>
            <a:endParaRPr kumimoji="1" lang="zh-CN" altLang="en-US" sz="2000" b="1" dirty="0">
              <a:solidFill>
                <a:srgbClr val="AC8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E5CB-A37B-0348-BDF5-982CE51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ELSA for Cross-Lingual Sentiment Classification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4B2BD-3962-0543-BAE0-DD3410D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多文档 4">
            <a:extLst>
              <a:ext uri="{FF2B5EF4-FFF2-40B4-BE49-F238E27FC236}">
                <a16:creationId xmlns:a16="http://schemas.microsoft.com/office/drawing/2014/main" id="{8BFB4CB3-9531-1648-AF46-3CE09929A354}"/>
              </a:ext>
            </a:extLst>
          </p:cNvPr>
          <p:cNvSpPr/>
          <p:nvPr/>
        </p:nvSpPr>
        <p:spPr>
          <a:xfrm>
            <a:off x="1895693" y="1687014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 English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多文档 6">
            <a:extLst>
              <a:ext uri="{FF2B5EF4-FFF2-40B4-BE49-F238E27FC236}">
                <a16:creationId xmlns:a16="http://schemas.microsoft.com/office/drawing/2014/main" id="{9CDEA54D-7E0A-5943-9D70-1C7EA2FE792D}"/>
              </a:ext>
            </a:extLst>
          </p:cNvPr>
          <p:cNvSpPr/>
          <p:nvPr/>
        </p:nvSpPr>
        <p:spPr>
          <a:xfrm>
            <a:off x="6112816" y="1689746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Translated 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AB528B-0ED9-7D4E-B489-778BD3B4F52A}"/>
              </a:ext>
            </a:extLst>
          </p:cNvPr>
          <p:cNvCxnSpPr>
            <a:cxnSpLocks/>
          </p:cNvCxnSpPr>
          <p:nvPr/>
        </p:nvCxnSpPr>
        <p:spPr>
          <a:xfrm>
            <a:off x="2630354" y="284495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45DB04-5E1A-DF4D-9F5F-3FDB6D8249E6}"/>
              </a:ext>
            </a:extLst>
          </p:cNvPr>
          <p:cNvCxnSpPr>
            <a:cxnSpLocks/>
          </p:cNvCxnSpPr>
          <p:nvPr/>
        </p:nvCxnSpPr>
        <p:spPr>
          <a:xfrm>
            <a:off x="6936618" y="2827849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7C78380-7350-BD41-99CD-2327F3B93788}"/>
              </a:ext>
            </a:extLst>
          </p:cNvPr>
          <p:cNvSpPr/>
          <p:nvPr/>
        </p:nvSpPr>
        <p:spPr>
          <a:xfrm>
            <a:off x="5465509" y="330677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Language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0755F4A-8C07-A544-80C1-90E54966DABE}"/>
              </a:ext>
            </a:extLst>
          </p:cNvPr>
          <p:cNvSpPr/>
          <p:nvPr/>
        </p:nvSpPr>
        <p:spPr>
          <a:xfrm>
            <a:off x="1149761" y="329508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839B12E-E1D9-734E-9CCB-4594A2F20D6F}"/>
              </a:ext>
            </a:extLst>
          </p:cNvPr>
          <p:cNvCxnSpPr>
            <a:cxnSpLocks/>
          </p:cNvCxnSpPr>
          <p:nvPr/>
        </p:nvCxnSpPr>
        <p:spPr>
          <a:xfrm>
            <a:off x="2638651" y="3966514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8BBCAA9-E388-9E44-B8CC-50D5D2DAD292}"/>
              </a:ext>
            </a:extLst>
          </p:cNvPr>
          <p:cNvCxnSpPr>
            <a:cxnSpLocks/>
          </p:cNvCxnSpPr>
          <p:nvPr/>
        </p:nvCxnSpPr>
        <p:spPr>
          <a:xfrm>
            <a:off x="6936617" y="397609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2E640CD-0DD0-B648-A7F1-CF6472CD11CE}"/>
              </a:ext>
            </a:extLst>
          </p:cNvPr>
          <p:cNvCxnSpPr>
            <a:cxnSpLocks/>
          </p:cNvCxnSpPr>
          <p:nvPr/>
        </p:nvCxnSpPr>
        <p:spPr>
          <a:xfrm>
            <a:off x="2638651" y="4786606"/>
            <a:ext cx="1600840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73C836C-58AC-E946-AFB0-711CFDCBF78A}"/>
              </a:ext>
            </a:extLst>
          </p:cNvPr>
          <p:cNvCxnSpPr>
            <a:cxnSpLocks/>
          </p:cNvCxnSpPr>
          <p:nvPr/>
        </p:nvCxnSpPr>
        <p:spPr>
          <a:xfrm flipH="1">
            <a:off x="5287875" y="4786606"/>
            <a:ext cx="1648741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7C5B0E8-A319-3642-99A7-925FA1C1E9D6}"/>
              </a:ext>
            </a:extLst>
          </p:cNvPr>
          <p:cNvSpPr/>
          <p:nvPr/>
        </p:nvSpPr>
        <p:spPr>
          <a:xfrm>
            <a:off x="1697145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18D082-A741-CE44-9BA7-2AA31DDA135C}"/>
              </a:ext>
            </a:extLst>
          </p:cNvPr>
          <p:cNvSpPr/>
          <p:nvPr/>
        </p:nvSpPr>
        <p:spPr>
          <a:xfrm>
            <a:off x="5914266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544F40-345D-064D-8A5B-9906CEBB7BE8}"/>
              </a:ext>
            </a:extLst>
          </p:cNvPr>
          <p:cNvSpPr txBox="1"/>
          <p:nvPr/>
        </p:nvSpPr>
        <p:spPr>
          <a:xfrm>
            <a:off x="3686611" y="4723260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Predict actual label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58189A0-72CE-D340-B196-C4BE661E7198}"/>
              </a:ext>
            </a:extLst>
          </p:cNvPr>
          <p:cNvCxnSpPr>
            <a:cxnSpLocks/>
          </p:cNvCxnSpPr>
          <p:nvPr/>
        </p:nvCxnSpPr>
        <p:spPr>
          <a:xfrm>
            <a:off x="3620879" y="2255230"/>
            <a:ext cx="2329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DFA5D24-2E1C-8A42-B8AB-0C0020BCDBE6}"/>
              </a:ext>
            </a:extLst>
          </p:cNvPr>
          <p:cNvSpPr txBox="1"/>
          <p:nvPr/>
        </p:nvSpPr>
        <p:spPr>
          <a:xfrm>
            <a:off x="3721256" y="1857598"/>
            <a:ext cx="20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Google Translate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FF9AA-0B9D-464C-97CA-C38DAF4BF273}"/>
              </a:ext>
            </a:extLst>
          </p:cNvPr>
          <p:cNvSpPr txBox="1"/>
          <p:nvPr/>
        </p:nvSpPr>
        <p:spPr>
          <a:xfrm>
            <a:off x="2719368" y="6354988"/>
            <a:ext cx="467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</a:rPr>
              <a:t>Sentiment Classifier for </a:t>
            </a:r>
            <a:r>
              <a:rPr kumimoji="1" lang="en-US" altLang="zh-CN" sz="2000" b="1" i="1" dirty="0">
                <a:latin typeface="Candara" panose="020E0502030303020204" pitchFamily="34" charset="0"/>
              </a:rPr>
              <a:t>Target Language</a:t>
            </a:r>
            <a:endParaRPr kumimoji="1" lang="zh-CN" altLang="en-US" sz="2000" b="1" i="1" dirty="0"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9412704-2A19-B043-B9E5-C93159E94B77}"/>
              </a:ext>
            </a:extLst>
          </p:cNvPr>
          <p:cNvSpPr txBox="1"/>
          <p:nvPr/>
        </p:nvSpPr>
        <p:spPr>
          <a:xfrm>
            <a:off x="2710642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012A68-F302-B746-B74F-C9FB8DA23C19}"/>
              </a:ext>
            </a:extLst>
          </p:cNvPr>
          <p:cNvSpPr txBox="1"/>
          <p:nvPr/>
        </p:nvSpPr>
        <p:spPr>
          <a:xfrm>
            <a:off x="5783213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E74DE-C185-C04A-A802-746A1AAD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84" y="5256855"/>
            <a:ext cx="2519675" cy="11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3" grpId="0" animBg="1"/>
      <p:bldP spid="34" grpId="0" animBg="1"/>
      <p:bldP spid="71" grpId="0"/>
      <p:bldP spid="76" grpId="0"/>
      <p:bldP spid="3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4B2BD-3962-0543-BAE0-DD3410D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多文档 4">
            <a:extLst>
              <a:ext uri="{FF2B5EF4-FFF2-40B4-BE49-F238E27FC236}">
                <a16:creationId xmlns:a16="http://schemas.microsoft.com/office/drawing/2014/main" id="{8BFB4CB3-9531-1648-AF46-3CE09929A354}"/>
              </a:ext>
            </a:extLst>
          </p:cNvPr>
          <p:cNvSpPr/>
          <p:nvPr/>
        </p:nvSpPr>
        <p:spPr>
          <a:xfrm>
            <a:off x="1895693" y="1687014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 English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多文档 6">
            <a:extLst>
              <a:ext uri="{FF2B5EF4-FFF2-40B4-BE49-F238E27FC236}">
                <a16:creationId xmlns:a16="http://schemas.microsoft.com/office/drawing/2014/main" id="{9CDEA54D-7E0A-5943-9D70-1C7EA2FE792D}"/>
              </a:ext>
            </a:extLst>
          </p:cNvPr>
          <p:cNvSpPr/>
          <p:nvPr/>
        </p:nvSpPr>
        <p:spPr>
          <a:xfrm>
            <a:off x="6112816" y="1689746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Translated 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AB528B-0ED9-7D4E-B489-778BD3B4F52A}"/>
              </a:ext>
            </a:extLst>
          </p:cNvPr>
          <p:cNvCxnSpPr>
            <a:cxnSpLocks/>
          </p:cNvCxnSpPr>
          <p:nvPr/>
        </p:nvCxnSpPr>
        <p:spPr>
          <a:xfrm>
            <a:off x="2630354" y="284495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45DB04-5E1A-DF4D-9F5F-3FDB6D8249E6}"/>
              </a:ext>
            </a:extLst>
          </p:cNvPr>
          <p:cNvCxnSpPr>
            <a:cxnSpLocks/>
          </p:cNvCxnSpPr>
          <p:nvPr/>
        </p:nvCxnSpPr>
        <p:spPr>
          <a:xfrm>
            <a:off x="6936618" y="2827849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7C78380-7350-BD41-99CD-2327F3B93788}"/>
              </a:ext>
            </a:extLst>
          </p:cNvPr>
          <p:cNvSpPr/>
          <p:nvPr/>
        </p:nvSpPr>
        <p:spPr>
          <a:xfrm>
            <a:off x="5465509" y="330677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Language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0755F4A-8C07-A544-80C1-90E54966DABE}"/>
              </a:ext>
            </a:extLst>
          </p:cNvPr>
          <p:cNvSpPr/>
          <p:nvPr/>
        </p:nvSpPr>
        <p:spPr>
          <a:xfrm>
            <a:off x="1149761" y="329508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839B12E-E1D9-734E-9CCB-4594A2F20D6F}"/>
              </a:ext>
            </a:extLst>
          </p:cNvPr>
          <p:cNvCxnSpPr>
            <a:cxnSpLocks/>
          </p:cNvCxnSpPr>
          <p:nvPr/>
        </p:nvCxnSpPr>
        <p:spPr>
          <a:xfrm>
            <a:off x="2638651" y="3966514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8BBCAA9-E388-9E44-B8CC-50D5D2DAD292}"/>
              </a:ext>
            </a:extLst>
          </p:cNvPr>
          <p:cNvCxnSpPr>
            <a:cxnSpLocks/>
          </p:cNvCxnSpPr>
          <p:nvPr/>
        </p:nvCxnSpPr>
        <p:spPr>
          <a:xfrm>
            <a:off x="6936617" y="397609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2E640CD-0DD0-B648-A7F1-CF6472CD11CE}"/>
              </a:ext>
            </a:extLst>
          </p:cNvPr>
          <p:cNvCxnSpPr>
            <a:cxnSpLocks/>
          </p:cNvCxnSpPr>
          <p:nvPr/>
        </p:nvCxnSpPr>
        <p:spPr>
          <a:xfrm>
            <a:off x="2638651" y="4786606"/>
            <a:ext cx="1600840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73C836C-58AC-E946-AFB0-711CFDCBF78A}"/>
              </a:ext>
            </a:extLst>
          </p:cNvPr>
          <p:cNvCxnSpPr>
            <a:cxnSpLocks/>
          </p:cNvCxnSpPr>
          <p:nvPr/>
        </p:nvCxnSpPr>
        <p:spPr>
          <a:xfrm flipH="1">
            <a:off x="5287875" y="4786606"/>
            <a:ext cx="1648741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7C5B0E8-A319-3642-99A7-925FA1C1E9D6}"/>
              </a:ext>
            </a:extLst>
          </p:cNvPr>
          <p:cNvSpPr/>
          <p:nvPr/>
        </p:nvSpPr>
        <p:spPr>
          <a:xfrm>
            <a:off x="1697145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18D082-A741-CE44-9BA7-2AA31DDA135C}"/>
              </a:ext>
            </a:extLst>
          </p:cNvPr>
          <p:cNvSpPr/>
          <p:nvPr/>
        </p:nvSpPr>
        <p:spPr>
          <a:xfrm>
            <a:off x="5914266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544F40-345D-064D-8A5B-9906CEBB7BE8}"/>
              </a:ext>
            </a:extLst>
          </p:cNvPr>
          <p:cNvSpPr txBox="1"/>
          <p:nvPr/>
        </p:nvSpPr>
        <p:spPr>
          <a:xfrm>
            <a:off x="3686611" y="4723260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Predict actual label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58189A0-72CE-D340-B196-C4BE661E7198}"/>
              </a:ext>
            </a:extLst>
          </p:cNvPr>
          <p:cNvCxnSpPr>
            <a:cxnSpLocks/>
          </p:cNvCxnSpPr>
          <p:nvPr/>
        </p:nvCxnSpPr>
        <p:spPr>
          <a:xfrm>
            <a:off x="3620879" y="2255230"/>
            <a:ext cx="2329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DFA5D24-2E1C-8A42-B8AB-0C0020BCDBE6}"/>
              </a:ext>
            </a:extLst>
          </p:cNvPr>
          <p:cNvSpPr txBox="1"/>
          <p:nvPr/>
        </p:nvSpPr>
        <p:spPr>
          <a:xfrm>
            <a:off x="3721256" y="1857598"/>
            <a:ext cx="20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Google Translate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FF9AA-0B9D-464C-97CA-C38DAF4BF273}"/>
              </a:ext>
            </a:extLst>
          </p:cNvPr>
          <p:cNvSpPr txBox="1"/>
          <p:nvPr/>
        </p:nvSpPr>
        <p:spPr>
          <a:xfrm>
            <a:off x="2719368" y="6354988"/>
            <a:ext cx="467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</a:rPr>
              <a:t>Sentiment Classifier for </a:t>
            </a:r>
            <a:r>
              <a:rPr kumimoji="1" lang="en-US" altLang="zh-CN" sz="2000" b="1" i="1" dirty="0">
                <a:latin typeface="Candara" panose="020E0502030303020204" pitchFamily="34" charset="0"/>
              </a:rPr>
              <a:t>Target Language</a:t>
            </a:r>
            <a:endParaRPr kumimoji="1" lang="zh-CN" altLang="en-US" sz="2000" b="1" i="1" dirty="0"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9412704-2A19-B043-B9E5-C93159E94B77}"/>
              </a:ext>
            </a:extLst>
          </p:cNvPr>
          <p:cNvSpPr txBox="1"/>
          <p:nvPr/>
        </p:nvSpPr>
        <p:spPr>
          <a:xfrm>
            <a:off x="2710642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012A68-F302-B746-B74F-C9FB8DA23C19}"/>
              </a:ext>
            </a:extLst>
          </p:cNvPr>
          <p:cNvSpPr txBox="1"/>
          <p:nvPr/>
        </p:nvSpPr>
        <p:spPr>
          <a:xfrm>
            <a:off x="5783213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5B82E7E-5AF0-3F45-BA32-84690DF24F25}"/>
              </a:ext>
            </a:extLst>
          </p:cNvPr>
          <p:cNvSpPr txBox="1"/>
          <p:nvPr/>
        </p:nvSpPr>
        <p:spPr>
          <a:xfrm>
            <a:off x="6624875" y="7731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</a:t>
            </a:r>
            <a:r>
              <a:rPr lang="ja-JP" altLang="en-US" sz="2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幸</a:t>
            </a:r>
            <a:r>
              <a:rPr lang="ja-JP" altLang="en-US" sz="2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せです</a:t>
            </a:r>
            <a:endParaRPr lang="zh-CN" altLang="en-US" sz="28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D60FEF1-768D-554F-8081-74B56B1B4515}"/>
              </a:ext>
            </a:extLst>
          </p:cNvPr>
          <p:cNvCxnSpPr>
            <a:cxnSpLocks/>
          </p:cNvCxnSpPr>
          <p:nvPr/>
        </p:nvCxnSpPr>
        <p:spPr>
          <a:xfrm flipH="1" flipV="1">
            <a:off x="2719369" y="1006113"/>
            <a:ext cx="3738581" cy="111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C2DD1D0-0274-5D41-B1DB-260BF5C3E628}"/>
              </a:ext>
            </a:extLst>
          </p:cNvPr>
          <p:cNvSpPr txBox="1"/>
          <p:nvPr/>
        </p:nvSpPr>
        <p:spPr>
          <a:xfrm>
            <a:off x="3712551" y="606003"/>
            <a:ext cx="20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Google Translate</a:t>
            </a:r>
            <a:endParaRPr kumimoji="1" lang="zh-CN" alt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6108BB-EB4C-5140-8D86-0FBD47D38C87}"/>
              </a:ext>
            </a:extLst>
          </p:cNvPr>
          <p:cNvSpPr txBox="1"/>
          <p:nvPr/>
        </p:nvSpPr>
        <p:spPr>
          <a:xfrm>
            <a:off x="330924" y="70663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happy</a:t>
            </a:r>
            <a:endParaRPr lang="zh-CN" altLang="en-US" sz="32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103889D-AE36-224C-8A1F-CF5556C4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84" y="5256855"/>
            <a:ext cx="2519675" cy="11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4B2BD-3962-0543-BAE0-DD3410D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多文档 4">
            <a:extLst>
              <a:ext uri="{FF2B5EF4-FFF2-40B4-BE49-F238E27FC236}">
                <a16:creationId xmlns:a16="http://schemas.microsoft.com/office/drawing/2014/main" id="{8BFB4CB3-9531-1648-AF46-3CE09929A354}"/>
              </a:ext>
            </a:extLst>
          </p:cNvPr>
          <p:cNvSpPr/>
          <p:nvPr/>
        </p:nvSpPr>
        <p:spPr>
          <a:xfrm>
            <a:off x="1895693" y="1687014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 English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多文档 6">
            <a:extLst>
              <a:ext uri="{FF2B5EF4-FFF2-40B4-BE49-F238E27FC236}">
                <a16:creationId xmlns:a16="http://schemas.microsoft.com/office/drawing/2014/main" id="{9CDEA54D-7E0A-5943-9D70-1C7EA2FE792D}"/>
              </a:ext>
            </a:extLst>
          </p:cNvPr>
          <p:cNvSpPr/>
          <p:nvPr/>
        </p:nvSpPr>
        <p:spPr>
          <a:xfrm>
            <a:off x="6112816" y="1689746"/>
            <a:ext cx="1647607" cy="1178467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Translated Docs 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AB528B-0ED9-7D4E-B489-778BD3B4F52A}"/>
              </a:ext>
            </a:extLst>
          </p:cNvPr>
          <p:cNvCxnSpPr>
            <a:cxnSpLocks/>
          </p:cNvCxnSpPr>
          <p:nvPr/>
        </p:nvCxnSpPr>
        <p:spPr>
          <a:xfrm>
            <a:off x="2630354" y="284495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45DB04-5E1A-DF4D-9F5F-3FDB6D8249E6}"/>
              </a:ext>
            </a:extLst>
          </p:cNvPr>
          <p:cNvCxnSpPr>
            <a:cxnSpLocks/>
          </p:cNvCxnSpPr>
          <p:nvPr/>
        </p:nvCxnSpPr>
        <p:spPr>
          <a:xfrm>
            <a:off x="6936618" y="2827849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7C78380-7350-BD41-99CD-2327F3B93788}"/>
              </a:ext>
            </a:extLst>
          </p:cNvPr>
          <p:cNvSpPr/>
          <p:nvPr/>
        </p:nvSpPr>
        <p:spPr>
          <a:xfrm>
            <a:off x="5465509" y="330677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Language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0755F4A-8C07-A544-80C1-90E54966DABE}"/>
              </a:ext>
            </a:extLst>
          </p:cNvPr>
          <p:cNvSpPr/>
          <p:nvPr/>
        </p:nvSpPr>
        <p:spPr>
          <a:xfrm>
            <a:off x="1149761" y="3295081"/>
            <a:ext cx="2942219" cy="625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Model: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839B12E-E1D9-734E-9CCB-4594A2F20D6F}"/>
              </a:ext>
            </a:extLst>
          </p:cNvPr>
          <p:cNvCxnSpPr>
            <a:cxnSpLocks/>
          </p:cNvCxnSpPr>
          <p:nvPr/>
        </p:nvCxnSpPr>
        <p:spPr>
          <a:xfrm>
            <a:off x="2638651" y="3966514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8BBCAA9-E388-9E44-B8CC-50D5D2DAD292}"/>
              </a:ext>
            </a:extLst>
          </p:cNvPr>
          <p:cNvCxnSpPr>
            <a:cxnSpLocks/>
          </p:cNvCxnSpPr>
          <p:nvPr/>
        </p:nvCxnSpPr>
        <p:spPr>
          <a:xfrm>
            <a:off x="6936617" y="3976092"/>
            <a:ext cx="1" cy="37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2E640CD-0DD0-B648-A7F1-CF6472CD11CE}"/>
              </a:ext>
            </a:extLst>
          </p:cNvPr>
          <p:cNvCxnSpPr>
            <a:cxnSpLocks/>
          </p:cNvCxnSpPr>
          <p:nvPr/>
        </p:nvCxnSpPr>
        <p:spPr>
          <a:xfrm>
            <a:off x="2638651" y="4786606"/>
            <a:ext cx="1600840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73C836C-58AC-E946-AFB0-711CFDCBF78A}"/>
              </a:ext>
            </a:extLst>
          </p:cNvPr>
          <p:cNvCxnSpPr>
            <a:cxnSpLocks/>
          </p:cNvCxnSpPr>
          <p:nvPr/>
        </p:nvCxnSpPr>
        <p:spPr>
          <a:xfrm flipH="1">
            <a:off x="5287875" y="4786606"/>
            <a:ext cx="1648741" cy="43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7C5B0E8-A319-3642-99A7-925FA1C1E9D6}"/>
              </a:ext>
            </a:extLst>
          </p:cNvPr>
          <p:cNvSpPr/>
          <p:nvPr/>
        </p:nvSpPr>
        <p:spPr>
          <a:xfrm>
            <a:off x="1697145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18D082-A741-CE44-9BA7-2AA31DDA135C}"/>
              </a:ext>
            </a:extLst>
          </p:cNvPr>
          <p:cNvSpPr/>
          <p:nvPr/>
        </p:nvSpPr>
        <p:spPr>
          <a:xfrm>
            <a:off x="5914266" y="4350272"/>
            <a:ext cx="2044701" cy="422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Representations</a:t>
            </a:r>
            <a:endParaRPr kumimoji="1" lang="zh-CN" alt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544F40-345D-064D-8A5B-9906CEBB7BE8}"/>
              </a:ext>
            </a:extLst>
          </p:cNvPr>
          <p:cNvSpPr txBox="1"/>
          <p:nvPr/>
        </p:nvSpPr>
        <p:spPr>
          <a:xfrm>
            <a:off x="3686611" y="4723260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Predict actual label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58189A0-72CE-D340-B196-C4BE661E7198}"/>
              </a:ext>
            </a:extLst>
          </p:cNvPr>
          <p:cNvCxnSpPr>
            <a:cxnSpLocks/>
          </p:cNvCxnSpPr>
          <p:nvPr/>
        </p:nvCxnSpPr>
        <p:spPr>
          <a:xfrm>
            <a:off x="3620879" y="2255230"/>
            <a:ext cx="2329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DFA5D24-2E1C-8A42-B8AB-0C0020BCDBE6}"/>
              </a:ext>
            </a:extLst>
          </p:cNvPr>
          <p:cNvSpPr txBox="1"/>
          <p:nvPr/>
        </p:nvSpPr>
        <p:spPr>
          <a:xfrm>
            <a:off x="3721256" y="1857598"/>
            <a:ext cx="20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Google Translate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FF9AA-0B9D-464C-97CA-C38DAF4BF273}"/>
              </a:ext>
            </a:extLst>
          </p:cNvPr>
          <p:cNvSpPr txBox="1"/>
          <p:nvPr/>
        </p:nvSpPr>
        <p:spPr>
          <a:xfrm>
            <a:off x="2719368" y="6354988"/>
            <a:ext cx="467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</a:rPr>
              <a:t>Sentiment Classifier for </a:t>
            </a:r>
            <a:r>
              <a:rPr kumimoji="1" lang="en-US" altLang="zh-CN" sz="2000" b="1" i="1" dirty="0">
                <a:latin typeface="Candara" panose="020E0502030303020204" pitchFamily="34" charset="0"/>
              </a:rPr>
              <a:t>Target Language</a:t>
            </a:r>
            <a:endParaRPr kumimoji="1" lang="zh-CN" altLang="en-US" sz="2000" b="1" i="1" dirty="0"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9412704-2A19-B043-B9E5-C93159E94B77}"/>
              </a:ext>
            </a:extLst>
          </p:cNvPr>
          <p:cNvSpPr txBox="1"/>
          <p:nvPr/>
        </p:nvSpPr>
        <p:spPr>
          <a:xfrm>
            <a:off x="2710642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012A68-F302-B746-B74F-C9FB8DA23C19}"/>
              </a:ext>
            </a:extLst>
          </p:cNvPr>
          <p:cNvSpPr txBox="1"/>
          <p:nvPr/>
        </p:nvSpPr>
        <p:spPr>
          <a:xfrm>
            <a:off x="5783213" y="39583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Attention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0455AC6-005A-2D49-B854-E4750D8590D3}"/>
              </a:ext>
            </a:extLst>
          </p:cNvPr>
          <p:cNvCxnSpPr>
            <a:cxnSpLocks/>
          </p:cNvCxnSpPr>
          <p:nvPr/>
        </p:nvCxnSpPr>
        <p:spPr>
          <a:xfrm>
            <a:off x="1283135" y="1210824"/>
            <a:ext cx="0" cy="20384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D60FEF1-768D-554F-8081-74B56B1B4515}"/>
              </a:ext>
            </a:extLst>
          </p:cNvPr>
          <p:cNvCxnSpPr>
            <a:cxnSpLocks/>
          </p:cNvCxnSpPr>
          <p:nvPr/>
        </p:nvCxnSpPr>
        <p:spPr>
          <a:xfrm flipH="1" flipV="1">
            <a:off x="2719369" y="1006113"/>
            <a:ext cx="3738581" cy="111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C2DD1D0-0274-5D41-B1DB-260BF5C3E628}"/>
              </a:ext>
            </a:extLst>
          </p:cNvPr>
          <p:cNvSpPr txBox="1"/>
          <p:nvPr/>
        </p:nvSpPr>
        <p:spPr>
          <a:xfrm>
            <a:off x="3712551" y="606003"/>
            <a:ext cx="20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Google Translate</a:t>
            </a:r>
            <a:endParaRPr kumimoji="1" lang="zh-CN" alt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1BE4DC1-3632-4340-AD30-3C69B5EC22D3}"/>
              </a:ext>
            </a:extLst>
          </p:cNvPr>
          <p:cNvCxnSpPr>
            <a:cxnSpLocks/>
          </p:cNvCxnSpPr>
          <p:nvPr/>
        </p:nvCxnSpPr>
        <p:spPr>
          <a:xfrm>
            <a:off x="7958967" y="1210824"/>
            <a:ext cx="0" cy="20384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9865705-1297-D54F-BB90-92FEE992AC6C}"/>
              </a:ext>
            </a:extLst>
          </p:cNvPr>
          <p:cNvCxnSpPr>
            <a:cxnSpLocks/>
          </p:cNvCxnSpPr>
          <p:nvPr/>
        </p:nvCxnSpPr>
        <p:spPr>
          <a:xfrm>
            <a:off x="6112245" y="5870820"/>
            <a:ext cx="107575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243228B-EE98-A44B-9A79-CA17AB472724}"/>
              </a:ext>
            </a:extLst>
          </p:cNvPr>
          <p:cNvSpPr txBox="1"/>
          <p:nvPr/>
        </p:nvSpPr>
        <p:spPr>
          <a:xfrm>
            <a:off x="7326021" y="562247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Positive</a:t>
            </a:r>
            <a:endParaRPr kumimoji="1" lang="zh-CN" alt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397D93A-F65D-C84F-984D-A83A87AC68EE}"/>
              </a:ext>
            </a:extLst>
          </p:cNvPr>
          <p:cNvSpPr txBox="1"/>
          <p:nvPr/>
        </p:nvSpPr>
        <p:spPr>
          <a:xfrm>
            <a:off x="6624875" y="7731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</a:t>
            </a:r>
            <a:r>
              <a:rPr lang="ja-JP" altLang="en-US" sz="2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幸</a:t>
            </a:r>
            <a:r>
              <a:rPr lang="ja-JP" altLang="en-US" sz="2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せです</a:t>
            </a:r>
            <a:endParaRPr lang="zh-CN" altLang="en-US" sz="28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67FB1F1-230D-2445-8A87-1F011818675A}"/>
              </a:ext>
            </a:extLst>
          </p:cNvPr>
          <p:cNvSpPr txBox="1"/>
          <p:nvPr/>
        </p:nvSpPr>
        <p:spPr>
          <a:xfrm>
            <a:off x="330924" y="70663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happy</a:t>
            </a:r>
            <a:endParaRPr lang="zh-CN" altLang="en-US" sz="32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77A33CA-4071-F84F-95D7-5CCF265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84" y="5256855"/>
            <a:ext cx="2519675" cy="11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12D5-1B7D-2142-9FA4-687269A5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Evaluation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Setup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AC11E-2C2B-4440-B2BE-B2471F0B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965"/>
            <a:ext cx="7886700" cy="464399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Benchmark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Amazon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6CBBB9-C84A-8643-B079-B8660C2A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1423"/>
              </p:ext>
            </p:extLst>
          </p:nvPr>
        </p:nvGraphicFramePr>
        <p:xfrm>
          <a:off x="1174374" y="2469890"/>
          <a:ext cx="1165413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48761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English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6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Japanese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French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German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44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60F709-09A2-2B4A-BAFB-4C6C25AEC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41091"/>
              </p:ext>
            </p:extLst>
          </p:nvPr>
        </p:nvGraphicFramePr>
        <p:xfrm>
          <a:off x="3222811" y="2668010"/>
          <a:ext cx="82475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755">
                  <a:extLst>
                    <a:ext uri="{9D8B030D-6E8A-4147-A177-3AD203B41FA5}">
                      <a16:colId xmlns:a16="http://schemas.microsoft.com/office/drawing/2014/main" val="48761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Book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6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DVD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Music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936"/>
                  </a:ext>
                </a:extLst>
              </a:tr>
            </a:tbl>
          </a:graphicData>
        </a:graphic>
      </p:graphicFrame>
      <p:sp>
        <p:nvSpPr>
          <p:cNvPr id="7" name="等于 6">
            <a:extLst>
              <a:ext uri="{FF2B5EF4-FFF2-40B4-BE49-F238E27FC236}">
                <a16:creationId xmlns:a16="http://schemas.microsoft.com/office/drawing/2014/main" id="{0326181E-1491-B345-B22D-8DC9BFE9C676}"/>
              </a:ext>
            </a:extLst>
          </p:cNvPr>
          <p:cNvSpPr/>
          <p:nvPr/>
        </p:nvSpPr>
        <p:spPr>
          <a:xfrm>
            <a:off x="4101355" y="2905126"/>
            <a:ext cx="685800" cy="685800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906B18F1-4EDF-3142-8453-62C1148F3515}"/>
              </a:ext>
            </a:extLst>
          </p:cNvPr>
          <p:cNvSpPr/>
          <p:nvPr/>
        </p:nvSpPr>
        <p:spPr>
          <a:xfrm>
            <a:off x="2361078" y="2805170"/>
            <a:ext cx="914400" cy="914400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8287A-8E45-6E4A-8B31-53808B851123}"/>
              </a:ext>
            </a:extLst>
          </p:cNvPr>
          <p:cNvSpPr txBox="1"/>
          <p:nvPr/>
        </p:nvSpPr>
        <p:spPr>
          <a:xfrm>
            <a:off x="1042760" y="1979294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4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languages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4EEDF0-4885-0940-81E7-305112E519EB}"/>
              </a:ext>
            </a:extLst>
          </p:cNvPr>
          <p:cNvSpPr txBox="1"/>
          <p:nvPr/>
        </p:nvSpPr>
        <p:spPr>
          <a:xfrm>
            <a:off x="3070905" y="199212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domains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A31694-79C0-4047-A556-D3D898E133D9}"/>
              </a:ext>
            </a:extLst>
          </p:cNvPr>
          <p:cNvSpPr txBox="1"/>
          <p:nvPr/>
        </p:nvSpPr>
        <p:spPr>
          <a:xfrm>
            <a:off x="5949448" y="1979294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12</a:t>
            </a:r>
            <a:r>
              <a:rPr kumimoji="1" lang="zh-CN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combinations</a:t>
            </a:r>
            <a:endParaRPr kumimoji="1" lang="zh-CN" alt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6C69DDF-E33A-554C-94FC-B661DA90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42960"/>
              </p:ext>
            </p:extLst>
          </p:nvPr>
        </p:nvGraphicFramePr>
        <p:xfrm>
          <a:off x="4816565" y="2469890"/>
          <a:ext cx="420892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011">
                  <a:extLst>
                    <a:ext uri="{9D8B030D-6E8A-4147-A177-3AD203B41FA5}">
                      <a16:colId xmlns:a16="http://schemas.microsoft.com/office/drawing/2014/main" val="487619066"/>
                    </a:ext>
                  </a:extLst>
                </a:gridCol>
                <a:gridCol w="2433917">
                  <a:extLst>
                    <a:ext uri="{9D8B030D-6E8A-4147-A177-3AD203B41FA5}">
                      <a16:colId xmlns:a16="http://schemas.microsoft.com/office/drawing/2014/main" val="36319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(English,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Book)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pos</a:t>
                      </a:r>
                      <a:r>
                        <a:rPr lang="en-US" altLang="zh-CN" sz="2000" b="1" dirty="0"/>
                        <a:t>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neg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6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(English,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DVD)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pos</a:t>
                      </a:r>
                      <a:r>
                        <a:rPr lang="en-US" altLang="zh-CN" sz="2000" b="1" dirty="0"/>
                        <a:t>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neg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(English,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Music)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pos</a:t>
                      </a:r>
                      <a:r>
                        <a:rPr lang="en-US" altLang="zh-CN" sz="2000" b="1" dirty="0"/>
                        <a:t>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1,000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neg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……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……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446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B807595-79DF-6E40-B0AE-F4B75BFB01F1}"/>
              </a:ext>
            </a:extLst>
          </p:cNvPr>
          <p:cNvSpPr txBox="1"/>
          <p:nvPr/>
        </p:nvSpPr>
        <p:spPr>
          <a:xfrm>
            <a:off x="48759" y="24511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Source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30C386-8116-B44F-A977-8C0D9F989EF5}"/>
              </a:ext>
            </a:extLst>
          </p:cNvPr>
          <p:cNvSpPr txBox="1"/>
          <p:nvPr/>
        </p:nvSpPr>
        <p:spPr>
          <a:xfrm>
            <a:off x="48759" y="3261935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Target</a:t>
            </a:r>
            <a:endParaRPr kumimoji="1" lang="zh-CN" alt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BBA34E7A-0D8D-374A-9752-BC0209E6753A}"/>
              </a:ext>
            </a:extLst>
          </p:cNvPr>
          <p:cNvSpPr/>
          <p:nvPr/>
        </p:nvSpPr>
        <p:spPr>
          <a:xfrm>
            <a:off x="867949" y="2858528"/>
            <a:ext cx="212295" cy="119632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48103-3DED-6840-B622-D8395E14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26</a:t>
            </a:fld>
            <a:endParaRPr kumimoji="1"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BB0E7DC-F9A3-8E46-92E9-34A176499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20653"/>
              </p:ext>
            </p:extLst>
          </p:nvPr>
        </p:nvGraphicFramePr>
        <p:xfrm>
          <a:off x="3648246" y="4567744"/>
          <a:ext cx="1165413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48761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Japanese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French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German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446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F487CD5-CB40-764D-BA2A-8F7122F3C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6005"/>
              </p:ext>
            </p:extLst>
          </p:nvPr>
        </p:nvGraphicFramePr>
        <p:xfrm>
          <a:off x="5853001" y="4567744"/>
          <a:ext cx="82475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755">
                  <a:extLst>
                    <a:ext uri="{9D8B030D-6E8A-4147-A177-3AD203B41FA5}">
                      <a16:colId xmlns:a16="http://schemas.microsoft.com/office/drawing/2014/main" val="48761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Book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6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DVD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Music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936"/>
                  </a:ext>
                </a:extLst>
              </a:tr>
            </a:tbl>
          </a:graphicData>
        </a:graphic>
      </p:graphicFrame>
      <p:sp>
        <p:nvSpPr>
          <p:cNvPr id="20" name="乘 19">
            <a:extLst>
              <a:ext uri="{FF2B5EF4-FFF2-40B4-BE49-F238E27FC236}">
                <a16:creationId xmlns:a16="http://schemas.microsoft.com/office/drawing/2014/main" id="{12CD4893-5735-6B46-A4D6-729749B4143B}"/>
              </a:ext>
            </a:extLst>
          </p:cNvPr>
          <p:cNvSpPr/>
          <p:nvPr/>
        </p:nvSpPr>
        <p:spPr>
          <a:xfrm>
            <a:off x="4858603" y="4686251"/>
            <a:ext cx="914400" cy="914400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B51AFB-D6EB-4445-AAC0-CB7A13C10228}"/>
              </a:ext>
            </a:extLst>
          </p:cNvPr>
          <p:cNvSpPr txBox="1"/>
          <p:nvPr/>
        </p:nvSpPr>
        <p:spPr>
          <a:xfrm>
            <a:off x="628650" y="4496275"/>
            <a:ext cx="270619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  <a:latin typeface="Candara" panose="020E0502030303020204" pitchFamily="34" charset="0"/>
              </a:rPr>
              <a:t>9</a:t>
            </a:r>
            <a:r>
              <a:rPr kumimoji="1" lang="zh-CN" altLang="en-US" sz="2800" dirty="0">
                <a:solidFill>
                  <a:prstClr val="black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prstClr val="black"/>
                </a:solidFill>
                <a:latin typeface="Candara" panose="020E0502030303020204" pitchFamily="34" charset="0"/>
              </a:rPr>
              <a:t>tasks</a:t>
            </a:r>
            <a:r>
              <a:rPr kumimoji="1" lang="zh-CN" altLang="en-US" sz="2800" dirty="0">
                <a:solidFill>
                  <a:prstClr val="black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prstClr val="black"/>
                </a:solidFill>
                <a:latin typeface="Candara" panose="020E0502030303020204" pitchFamily="34" charset="0"/>
              </a:rPr>
              <a:t>in</a:t>
            </a:r>
            <a:r>
              <a:rPr kumimoji="1" lang="zh-CN" altLang="en-US" sz="2800" dirty="0">
                <a:solidFill>
                  <a:prstClr val="black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prstClr val="black"/>
                </a:solidFill>
                <a:latin typeface="Candara" panose="020E0502030303020204" pitchFamily="34" charset="0"/>
              </a:rPr>
              <a:t>total:</a:t>
            </a:r>
          </a:p>
        </p:txBody>
      </p:sp>
    </p:spTree>
    <p:extLst>
      <p:ext uri="{BB962C8B-B14F-4D97-AF65-F5344CB8AC3E}">
        <p14:creationId xmlns:p14="http://schemas.microsoft.com/office/powerpoint/2010/main" val="10011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20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12D5-1B7D-2142-9FA4-687269A5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Text for Representation Learning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AC11E-2C2B-4440-B2BE-B2471F0B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965"/>
            <a:ext cx="8286750" cy="4643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Tweets: train word embeddings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Tweets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containing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emojis: predict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emoji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EC4D86-A4B3-B248-83C6-C684FA1787E4}"/>
              </a:ext>
            </a:extLst>
          </p:cNvPr>
          <p:cNvSpPr txBox="1"/>
          <p:nvPr/>
        </p:nvSpPr>
        <p:spPr>
          <a:xfrm>
            <a:off x="753035" y="3331744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andara" panose="020E0502030303020204" pitchFamily="34" charset="0"/>
              </a:rPr>
              <a:t>I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love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you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❤️❤️💋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CAFF40-4033-A741-B840-FC661865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26842"/>
              </p:ext>
            </p:extLst>
          </p:nvPr>
        </p:nvGraphicFramePr>
        <p:xfrm>
          <a:off x="5301502" y="2907554"/>
          <a:ext cx="321384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924">
                  <a:extLst>
                    <a:ext uri="{9D8B030D-6E8A-4147-A177-3AD203B41FA5}">
                      <a16:colId xmlns:a16="http://schemas.microsoft.com/office/drawing/2014/main" val="618926665"/>
                    </a:ext>
                  </a:extLst>
                </a:gridCol>
                <a:gridCol w="1606924">
                  <a:extLst>
                    <a:ext uri="{9D8B030D-6E8A-4147-A177-3AD203B41FA5}">
                      <a16:colId xmlns:a16="http://schemas.microsoft.com/office/drawing/2014/main" val="505375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/>
                        <a:t>Sentence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/>
                        <a:t>Label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0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love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you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❤️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85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I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love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you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💋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9207407"/>
                  </a:ext>
                </a:extLst>
              </a:tr>
            </a:tbl>
          </a:graphicData>
        </a:graphic>
      </p:graphicFrame>
      <p:sp>
        <p:nvSpPr>
          <p:cNvPr id="6" name="虚尾箭头 5">
            <a:extLst>
              <a:ext uri="{FF2B5EF4-FFF2-40B4-BE49-F238E27FC236}">
                <a16:creationId xmlns:a16="http://schemas.microsoft.com/office/drawing/2014/main" id="{04FC2CEC-C5D0-604B-A231-171AC5CD5B80}"/>
              </a:ext>
            </a:extLst>
          </p:cNvPr>
          <p:cNvSpPr/>
          <p:nvPr/>
        </p:nvSpPr>
        <p:spPr>
          <a:xfrm>
            <a:off x="3574641" y="3331744"/>
            <a:ext cx="1082574" cy="488731"/>
          </a:xfrm>
          <a:prstGeom prst="striped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8F0CAC-23C5-7F4E-A10B-C99A956F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52" y="3404575"/>
            <a:ext cx="343067" cy="343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C12357-CA56-AC4E-907C-DDD052C4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53" y="3936088"/>
            <a:ext cx="343066" cy="343066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BBE925A-872D-264D-BD2A-2D94E2F0F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35254"/>
              </p:ext>
            </p:extLst>
          </p:nvPr>
        </p:nvGraphicFramePr>
        <p:xfrm>
          <a:off x="1490433" y="5064443"/>
          <a:ext cx="63335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834">
                  <a:extLst>
                    <a:ext uri="{9D8B030D-6E8A-4147-A177-3AD203B41FA5}">
                      <a16:colId xmlns:a16="http://schemas.microsoft.com/office/drawing/2014/main" val="989455925"/>
                    </a:ext>
                  </a:extLst>
                </a:gridCol>
                <a:gridCol w="1304365">
                  <a:extLst>
                    <a:ext uri="{9D8B030D-6E8A-4147-A177-3AD203B41FA5}">
                      <a16:colId xmlns:a16="http://schemas.microsoft.com/office/drawing/2014/main" val="129090780"/>
                    </a:ext>
                  </a:extLst>
                </a:gridCol>
                <a:gridCol w="1250608">
                  <a:extLst>
                    <a:ext uri="{9D8B030D-6E8A-4147-A177-3AD203B41FA5}">
                      <a16:colId xmlns:a16="http://schemas.microsoft.com/office/drawing/2014/main" val="2454450919"/>
                    </a:ext>
                  </a:extLst>
                </a:gridCol>
                <a:gridCol w="1156415">
                  <a:extLst>
                    <a:ext uri="{9D8B030D-6E8A-4147-A177-3AD203B41FA5}">
                      <a16:colId xmlns:a16="http://schemas.microsoft.com/office/drawing/2014/main" val="1071870305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13037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English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Japanese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French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German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5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Tweets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39.4M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19.5M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29.2M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12.4M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833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Emoji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Tweets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6.6M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2.9M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4.4M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2.7M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5788619"/>
                  </a:ext>
                </a:extLst>
              </a:tr>
            </a:tbl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5058E-4374-EE4B-A629-3A32CDD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7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672E-A628-AB44-A7C8-58C1B86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Baseline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Methods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FD6B7-6853-A04D-A8AD-A21B5F5D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b="1" dirty="0"/>
              <a:t>MT-BOW</a:t>
            </a:r>
            <a:r>
              <a:rPr kumimoji="1" lang="zh-CN" altLang="en-US" b="1" dirty="0"/>
              <a:t> </a:t>
            </a:r>
            <a:r>
              <a:rPr kumimoji="1" lang="en-US" altLang="zh-CN" sz="2000" dirty="0">
                <a:solidFill>
                  <a:prstClr val="black"/>
                </a:solidFill>
              </a:rPr>
              <a:t>[</a:t>
            </a:r>
            <a:r>
              <a:rPr kumimoji="1" lang="en-US" altLang="zh-CN" sz="2000" dirty="0" err="1">
                <a:solidFill>
                  <a:prstClr val="black"/>
                </a:solidFill>
              </a:rPr>
              <a:t>Prettenhofer</a:t>
            </a:r>
            <a:r>
              <a:rPr kumimoji="1" lang="zh-CN" altLang="en-US" sz="2000" dirty="0">
                <a:solidFill>
                  <a:prstClr val="black"/>
                </a:solidFill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</a:rPr>
              <a:t>and</a:t>
            </a:r>
            <a:r>
              <a:rPr kumimoji="1" lang="zh-CN" altLang="en-US" sz="2000" dirty="0">
                <a:solidFill>
                  <a:prstClr val="black"/>
                </a:solidFill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</a:rPr>
              <a:t>Stein,</a:t>
            </a:r>
            <a:r>
              <a:rPr kumimoji="1" lang="zh-CN" altLang="en-US" sz="2000" dirty="0">
                <a:solidFill>
                  <a:prstClr val="black"/>
                </a:solidFill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</a:rPr>
              <a:t>ACL’10]</a:t>
            </a:r>
            <a:endParaRPr kumimoji="1" lang="en-US" altLang="zh-CN" b="1" dirty="0"/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English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classifier: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bag-of-words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Classify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translated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documents</a:t>
            </a:r>
          </a:p>
          <a:p>
            <a:r>
              <a:rPr kumimoji="1" lang="en-US" altLang="zh-CN" b="1" dirty="0"/>
              <a:t>CL-RL</a:t>
            </a:r>
            <a:r>
              <a:rPr kumimoji="1" lang="zh-CN" altLang="en-US" dirty="0"/>
              <a:t> </a:t>
            </a:r>
            <a:r>
              <a:rPr kumimoji="1" lang="en-US" altLang="zh-CN" sz="2000" dirty="0"/>
              <a:t>[Xiao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Guo,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EMNLP’13]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embedding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space: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word-level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aligned</a:t>
            </a:r>
          </a:p>
          <a:p>
            <a:r>
              <a:rPr kumimoji="1" lang="en-US" altLang="zh-CN" b="1" dirty="0" err="1"/>
              <a:t>BiDRL</a:t>
            </a:r>
            <a:r>
              <a:rPr kumimoji="1" lang="zh-CN" altLang="en-US" dirty="0"/>
              <a:t> </a:t>
            </a:r>
            <a:r>
              <a:rPr kumimoji="1" lang="en-US" altLang="zh-CN" sz="2000" dirty="0"/>
              <a:t>[Zhou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et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al.,</a:t>
            </a:r>
            <a:r>
              <a:rPr kumimoji="1" lang="zh-CN" altLang="en-US" sz="2000" i="1" dirty="0"/>
              <a:t> </a:t>
            </a:r>
            <a:r>
              <a:rPr kumimoji="1" lang="en-US" altLang="zh-CN" sz="2000" dirty="0"/>
              <a:t>ACL’16]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embedding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space: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document-level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aligned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8E937-0E18-D44A-89F2-A644C245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4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E8B4-E531-7F41-B958-3B8EDBB1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820D6-0EE7-2246-B168-C90B68A5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" y="1825624"/>
            <a:ext cx="8515350" cy="5032375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ELSA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outperforms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three baselines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A47CF-E54F-AF46-9FCF-D6F89A6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9762" y="6493343"/>
            <a:ext cx="2057400" cy="365125"/>
          </a:xfrm>
        </p:spPr>
        <p:txBody>
          <a:bodyPr/>
          <a:lstStyle/>
          <a:p>
            <a:fld id="{4D4EECE4-9FAB-3F43-8EAD-74771C527952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D89DB74-BAD8-F441-B6F1-775C838DA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503246"/>
              </p:ext>
            </p:extLst>
          </p:nvPr>
        </p:nvGraphicFramePr>
        <p:xfrm>
          <a:off x="628651" y="1690689"/>
          <a:ext cx="7589326" cy="340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5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A2DD2-E81A-4845-86FE-AE0286C3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Considerable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Inequality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47B386-18D3-724D-BCBA-37194C478DBC}"/>
              </a:ext>
            </a:extLst>
          </p:cNvPr>
          <p:cNvGrpSpPr/>
          <p:nvPr/>
        </p:nvGrpSpPr>
        <p:grpSpPr>
          <a:xfrm>
            <a:off x="397565" y="1609495"/>
            <a:ext cx="3810368" cy="4808279"/>
            <a:chOff x="157303" y="1609495"/>
            <a:chExt cx="3904858" cy="48082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54D301-7FAD-1C46-8C3C-4C554C055D4A}"/>
                </a:ext>
              </a:extLst>
            </p:cNvPr>
            <p:cNvGrpSpPr/>
            <p:nvPr/>
          </p:nvGrpSpPr>
          <p:grpSpPr>
            <a:xfrm>
              <a:off x="612489" y="2709773"/>
              <a:ext cx="3449672" cy="2788027"/>
              <a:chOff x="1295401" y="1646238"/>
              <a:chExt cx="4670671" cy="385910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2AA2A07-4F99-414E-88B5-7E800D1CA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</a:blip>
              <a:stretch>
                <a:fillRect/>
              </a:stretch>
            </p:blipFill>
            <p:spPr>
              <a:xfrm>
                <a:off x="1478973" y="1646238"/>
                <a:ext cx="3522518" cy="325566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04C5FA8C-F63F-4345-88EC-01B4B5EDE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</a:blip>
              <a:stretch>
                <a:fillRect/>
              </a:stretch>
            </p:blipFill>
            <p:spPr>
              <a:xfrm>
                <a:off x="3131126" y="4901899"/>
                <a:ext cx="678873" cy="603443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240707-AB49-FD44-A013-B693261C37B1}"/>
                  </a:ext>
                </a:extLst>
              </p:cNvPr>
              <p:cNvSpPr txBox="1"/>
              <p:nvPr/>
            </p:nvSpPr>
            <p:spPr>
              <a:xfrm>
                <a:off x="1295401" y="4802417"/>
                <a:ext cx="1835725" cy="702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700" b="1" dirty="0">
                    <a:solidFill>
                      <a:srgbClr val="92D050"/>
                    </a:solidFill>
                    <a:latin typeface="Candara" panose="020E0502030303020204" pitchFamily="34" charset="0"/>
                    <a:ea typeface="Heiti SC Medium" pitchFamily="2" charset="-128"/>
                  </a:rPr>
                  <a:t>English</a:t>
                </a:r>
                <a:endParaRPr kumimoji="1" lang="zh-CN" altLang="en-US" sz="2700" b="1" dirty="0">
                  <a:solidFill>
                    <a:srgbClr val="92D050"/>
                  </a:solidFill>
                  <a:latin typeface="Candara" panose="020E0502030303020204" pitchFamily="34" charset="0"/>
                  <a:ea typeface="Heiti SC Medium" pitchFamily="2" charset="-128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3CC2FF-28A2-DD44-B58F-5B7CFD15D75E}"/>
                  </a:ext>
                </a:extLst>
              </p:cNvPr>
              <p:cNvSpPr txBox="1"/>
              <p:nvPr/>
            </p:nvSpPr>
            <p:spPr>
              <a:xfrm>
                <a:off x="3416829" y="3984136"/>
                <a:ext cx="2549243" cy="639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70C0"/>
                    </a:solidFill>
                    <a:latin typeface="Candara" panose="020E0502030303020204" pitchFamily="34" charset="0"/>
                    <a:ea typeface="Heiti SC Medium" pitchFamily="2" charset="-128"/>
                  </a:rPr>
                  <a:t>Non-English</a:t>
                </a:r>
                <a:endParaRPr kumimoji="1" lang="zh-CN" altLang="en-US" sz="2400" b="1" dirty="0">
                  <a:solidFill>
                    <a:srgbClr val="0070C0"/>
                  </a:solidFill>
                  <a:latin typeface="Candara" panose="020E0502030303020204" pitchFamily="34" charset="0"/>
                  <a:ea typeface="Heiti SC Medium" pitchFamily="2" charset="-128"/>
                </a:endParaRPr>
              </a:p>
            </p:txBody>
          </p: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9EDA289B-AED7-F146-BFB8-FC94526B565B}"/>
                </a:ext>
              </a:extLst>
            </p:cNvPr>
            <p:cNvSpPr/>
            <p:nvPr/>
          </p:nvSpPr>
          <p:spPr>
            <a:xfrm>
              <a:off x="157303" y="1609495"/>
              <a:ext cx="3854136" cy="480827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9E0FD-E3B2-8F46-A23E-52EC12674315}"/>
                </a:ext>
              </a:extLst>
            </p:cNvPr>
            <p:cNvSpPr txBox="1"/>
            <p:nvPr/>
          </p:nvSpPr>
          <p:spPr>
            <a:xfrm>
              <a:off x="603637" y="1681440"/>
              <a:ext cx="28905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NLP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Research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&amp;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Results</a:t>
              </a:r>
              <a:endParaRPr kumimoji="1" lang="zh-CN" altLang="en-US" sz="21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C37BAF0-0E15-5549-A1F0-E78D11BB74EE}"/>
                </a:ext>
              </a:extLst>
            </p:cNvPr>
            <p:cNvCxnSpPr/>
            <p:nvPr/>
          </p:nvCxnSpPr>
          <p:spPr>
            <a:xfrm>
              <a:off x="157303" y="2122412"/>
              <a:ext cx="385413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7AEE9-3BC1-E44A-9DE9-A3DCCB8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973AF-832F-2C47-914A-D77BF58F8414}"/>
              </a:ext>
            </a:extLst>
          </p:cNvPr>
          <p:cNvSpPr txBox="1"/>
          <p:nvPr/>
        </p:nvSpPr>
        <p:spPr>
          <a:xfrm>
            <a:off x="4703472" y="1920753"/>
            <a:ext cx="380104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Candara" panose="020E0502030303020204" pitchFamily="34" charset="0"/>
              </a:rPr>
              <a:t>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</a:rPr>
              <a:t>English: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0.93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baseline="-25000" dirty="0">
                <a:latin typeface="Candara" panose="020E0502030303020204" pitchFamily="34" charset="0"/>
              </a:rPr>
              <a:t>[EMNLP’17]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</a:rPr>
              <a:t>Russian: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0.72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baseline="-25000" dirty="0">
                <a:latin typeface="Candara" panose="020E0502030303020204" pitchFamily="34" charset="0"/>
              </a:rPr>
              <a:t>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</a:rPr>
              <a:t>Basque: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0.75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baseline="-25000" dirty="0">
                <a:latin typeface="Candara" panose="020E0502030303020204" pitchFamily="34" charset="0"/>
              </a:rPr>
              <a:t>[2]</a:t>
            </a:r>
            <a:endParaRPr lang="en-US" altLang="zh-CN" sz="2800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ndara" panose="020E0502030303020204" pitchFamily="34" charset="0"/>
              </a:rPr>
              <a:t>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205797-EC3D-A140-97D6-7D5CEBB50546}"/>
              </a:ext>
            </a:extLst>
          </p:cNvPr>
          <p:cNvSpPr txBox="1"/>
          <p:nvPr/>
        </p:nvSpPr>
        <p:spPr>
          <a:xfrm>
            <a:off x="4604657" y="5682343"/>
            <a:ext cx="437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[1]https://</a:t>
            </a:r>
            <a:r>
              <a:rPr lang="en-US" altLang="zh-CN" dirty="0" err="1"/>
              <a:t>www.kaggle.com</a:t>
            </a:r>
            <a:r>
              <a:rPr lang="en-US" altLang="zh-CN" dirty="0"/>
              <a:t>/c/sentiment-analysis-in-Russian,</a:t>
            </a:r>
            <a:r>
              <a:rPr lang="zh-CN" altLang="en-US" dirty="0"/>
              <a:t> </a:t>
            </a:r>
            <a:r>
              <a:rPr lang="en-US" altLang="zh-CN" dirty="0"/>
              <a:t>2018.</a:t>
            </a:r>
          </a:p>
          <a:p>
            <a:r>
              <a:rPr lang="en-US" altLang="zh-CN" dirty="0"/>
              <a:t>[2]https://</a:t>
            </a:r>
            <a:r>
              <a:rPr lang="en-US" altLang="zh-CN" dirty="0" err="1"/>
              <a:t>www.kaggle.com</a:t>
            </a:r>
            <a:r>
              <a:rPr lang="en-US" altLang="zh-CN" dirty="0"/>
              <a:t>/c/</a:t>
            </a:r>
            <a:r>
              <a:rPr lang="en-US" altLang="zh-CN" dirty="0" err="1"/>
              <a:t>basque</a:t>
            </a:r>
            <a:r>
              <a:rPr lang="en-US" altLang="zh-CN" dirty="0"/>
              <a:t>-sentiment/leaderboard,</a:t>
            </a:r>
            <a:r>
              <a:rPr lang="zh-CN" altLang="en-US" dirty="0"/>
              <a:t> </a:t>
            </a:r>
            <a:r>
              <a:rPr lang="en-US" altLang="zh-CN" dirty="0"/>
              <a:t>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2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8FA90-62E7-634E-B2AD-B3FC1888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318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261EB-2758-BF47-8148-3929C389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58" y="3882887"/>
            <a:ext cx="7262283" cy="2294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3200" dirty="0"/>
              <a:t>Remove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emoji-prediction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phase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make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comparisons!</a:t>
            </a:r>
            <a:endParaRPr kumimoji="1"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3D545-AC18-E540-B8C6-0D382D7F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7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E2BCD-6CD9-CE43-A7D0-6E28BEC2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D84F3-A086-B444-BFEF-CCCE1501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7575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emoji-prediction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Candara" panose="020E0502030303020204" pitchFamily="34" charset="0"/>
              </a:rPr>
              <a:t>target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  </a:t>
            </a:r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S-ELSA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Candara" panose="020E0502030303020204" pitchFamily="34" charset="0"/>
              </a:rPr>
              <a:t>English</a:t>
            </a:r>
            <a:r>
              <a:rPr kumimoji="1" lang="zh-CN" altLang="en-US" dirty="0">
                <a:latin typeface="Candara" panose="020E0502030303020204" pitchFamily="34" charset="0"/>
              </a:rPr>
              <a:t>   </a:t>
            </a:r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T-ELSA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Candara" panose="020E0502030303020204" pitchFamily="34" charset="0"/>
              </a:rPr>
              <a:t>both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languages</a:t>
            </a:r>
            <a:r>
              <a:rPr kumimoji="1" lang="zh-CN" altLang="en-US" dirty="0">
                <a:latin typeface="Candara" panose="020E0502030303020204" pitchFamily="34" charset="0"/>
              </a:rPr>
              <a:t>  </a:t>
            </a:r>
            <a:r>
              <a:rPr kumimoji="1" lang="en-US" altLang="zh-CN" b="1" dirty="0">
                <a:solidFill>
                  <a:srgbClr val="0070C0"/>
                </a:solidFill>
                <a:latin typeface="Candara" panose="020E0502030303020204" pitchFamily="34" charset="0"/>
              </a:rPr>
              <a:t>N-ELSA</a:t>
            </a:r>
            <a:endParaRPr kumimoji="1" lang="zh-CN" alt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1BCEA-F51F-1C46-9E88-E690CC2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31</a:t>
            </a:fld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D89DB74-BAD8-F441-B6F1-775C838DA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010495"/>
              </p:ext>
            </p:extLst>
          </p:nvPr>
        </p:nvGraphicFramePr>
        <p:xfrm>
          <a:off x="1007166" y="3101009"/>
          <a:ext cx="6339566" cy="2924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C5FDDC2-F792-4149-AF2A-AC0DC07E39A1}"/>
              </a:ext>
            </a:extLst>
          </p:cNvPr>
          <p:cNvSpPr txBox="1"/>
          <p:nvPr/>
        </p:nvSpPr>
        <p:spPr>
          <a:xfrm>
            <a:off x="628650" y="5828106"/>
            <a:ext cx="777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</a:rPr>
              <a:t>ELSA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outperforms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S-ELSA,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T-ELSA,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and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N-ELSA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on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all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tasks</a:t>
            </a:r>
            <a:endParaRPr kumimoji="1" lang="zh-CN" alt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95491D-881F-5646-8E74-BAC9D39DB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57166"/>
              </p:ext>
            </p:extLst>
          </p:nvPr>
        </p:nvGraphicFramePr>
        <p:xfrm>
          <a:off x="498020" y="2880587"/>
          <a:ext cx="8163379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3379">
                  <a:extLst>
                    <a:ext uri="{9D8B030D-6E8A-4147-A177-3AD203B41FA5}">
                      <a16:colId xmlns:a16="http://schemas.microsoft.com/office/drawing/2014/main" val="211871044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was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not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interesting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all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until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saw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them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 err="1"/>
                        <a:t>samasonon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last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year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8041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b="1" dirty="0"/>
                        <a:t>the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first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song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listened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live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after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 err="1"/>
                        <a:t>sumasoni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did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not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leave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my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head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so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was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my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first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85481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kumimoji="1" lang="en-US" altLang="zh-CN" b="1" dirty="0"/>
                        <a:t>I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bought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an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album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and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asked,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but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was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very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good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one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4003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b="1" dirty="0"/>
                        <a:t>however,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this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album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does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not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come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with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an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honest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pin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21341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b="1" dirty="0"/>
                        <a:t>there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feeling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that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quietly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gathered,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and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different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from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first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album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54226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b="1" dirty="0" err="1"/>
                        <a:t>i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think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that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is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not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possible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to</a:t>
                      </a:r>
                      <a:r>
                        <a:rPr kumimoji="1" lang="zh-CN" altLang="en-US" b="1" dirty="0"/>
                        <a:t> </a:t>
                      </a:r>
                      <a:r>
                        <a:rPr kumimoji="1" lang="en-US" altLang="zh-CN" b="1" dirty="0"/>
                        <a:t>do</a:t>
                      </a:r>
                      <a:endParaRPr kumimoji="1" lang="zh-CN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96164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7792DADC-5811-CC40-9302-52BAAECA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A8D8F-48A4-9D43-AA17-6CA9A576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41D61D-3A35-2548-87D3-BBDE5C313F25}"/>
              </a:ext>
            </a:extLst>
          </p:cNvPr>
          <p:cNvSpPr txBox="1"/>
          <p:nvPr/>
        </p:nvSpPr>
        <p:spPr>
          <a:xfrm>
            <a:off x="410816" y="1690689"/>
            <a:ext cx="84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</a:rPr>
              <a:t>The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translation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of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Japanese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sample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that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expresses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dissatisfaction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with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an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album</a:t>
            </a:r>
            <a:endParaRPr kumimoji="1" lang="zh-CN" altLang="en-US" sz="2400" dirty="0">
              <a:latin typeface="Candara" panose="020E0502030303020204" pitchFamily="34" charset="0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A459901-1B11-4F45-888F-64EB8434ADDC}"/>
              </a:ext>
            </a:extLst>
          </p:cNvPr>
          <p:cNvSpPr/>
          <p:nvPr/>
        </p:nvSpPr>
        <p:spPr>
          <a:xfrm>
            <a:off x="498021" y="3908776"/>
            <a:ext cx="5451517" cy="3979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DC10DC-9DBC-0C48-9D9E-91E2AD49354B}"/>
              </a:ext>
            </a:extLst>
          </p:cNvPr>
          <p:cNvSpPr txBox="1"/>
          <p:nvPr/>
        </p:nvSpPr>
        <p:spPr>
          <a:xfrm>
            <a:off x="6117124" y="3829185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Seems</a:t>
            </a:r>
            <a:r>
              <a:rPr kumimoji="1"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to</a:t>
            </a:r>
            <a:r>
              <a:rPr kumimoji="1"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be</a:t>
            </a:r>
            <a:r>
              <a:rPr kumimoji="1"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positive</a:t>
            </a:r>
            <a:endParaRPr kumimoji="1" lang="zh-CN" alt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B2D95F74-D186-844D-AA50-6D39432367DA}"/>
              </a:ext>
            </a:extLst>
          </p:cNvPr>
          <p:cNvSpPr/>
          <p:nvPr/>
        </p:nvSpPr>
        <p:spPr>
          <a:xfrm>
            <a:off x="498021" y="4450772"/>
            <a:ext cx="5451517" cy="39795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A2373DE-0592-3C4E-B5D4-B11A1A3B1C66}"/>
              </a:ext>
            </a:extLst>
          </p:cNvPr>
          <p:cNvSpPr/>
          <p:nvPr/>
        </p:nvSpPr>
        <p:spPr>
          <a:xfrm>
            <a:off x="498021" y="5453235"/>
            <a:ext cx="3337709" cy="39795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4CE636-0D1B-8748-B90D-D9F4DFB7672F}"/>
              </a:ext>
            </a:extLst>
          </p:cNvPr>
          <p:cNvSpPr txBox="1"/>
          <p:nvPr/>
        </p:nvSpPr>
        <p:spPr>
          <a:xfrm>
            <a:off x="2664924" y="6077248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In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fact,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a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negative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example</a:t>
            </a:r>
            <a:endParaRPr kumimoji="1" lang="zh-CN" altLang="en-US" sz="2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7" grpId="0" animBg="1"/>
      <p:bldP spid="28" grpId="0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2DADC-5811-CC40-9302-52BAAECA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A8D8F-48A4-9D43-AA17-6CA9A576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A7F6A2-10BC-EF4F-89E5-3E33C960377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Neutral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words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“song”,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“album”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32FF6-EF17-FA41-B678-149A235B1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" t="-2361" r="8885" b="-1"/>
          <a:stretch/>
        </p:blipFill>
        <p:spPr>
          <a:xfrm>
            <a:off x="131004" y="1877069"/>
            <a:ext cx="8698233" cy="2455781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F8E51351-687F-E543-8DB9-58CD9F6AEBEB}"/>
              </a:ext>
            </a:extLst>
          </p:cNvPr>
          <p:cNvSpPr/>
          <p:nvPr/>
        </p:nvSpPr>
        <p:spPr>
          <a:xfrm>
            <a:off x="1887262" y="2570001"/>
            <a:ext cx="548641" cy="295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29AF00C-BF34-3A4D-893E-6F8A1198B2E3}"/>
              </a:ext>
            </a:extLst>
          </p:cNvPr>
          <p:cNvSpPr/>
          <p:nvPr/>
        </p:nvSpPr>
        <p:spPr>
          <a:xfrm>
            <a:off x="2054432" y="2927109"/>
            <a:ext cx="601258" cy="32033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ADAC421-627C-AA45-8420-750D93854043}"/>
              </a:ext>
            </a:extLst>
          </p:cNvPr>
          <p:cNvSpPr/>
          <p:nvPr/>
        </p:nvSpPr>
        <p:spPr>
          <a:xfrm>
            <a:off x="2397368" y="3294037"/>
            <a:ext cx="607089" cy="32033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CFF514F-BB09-CE4B-AE5D-BE76E90380EC}"/>
              </a:ext>
            </a:extLst>
          </p:cNvPr>
          <p:cNvSpPr/>
          <p:nvPr/>
        </p:nvSpPr>
        <p:spPr>
          <a:xfrm>
            <a:off x="8165335" y="3661687"/>
            <a:ext cx="663528" cy="32033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7256D5C-B76E-6D45-9B5D-842268B337ED}"/>
              </a:ext>
            </a:extLst>
          </p:cNvPr>
          <p:cNvSpPr/>
          <p:nvPr/>
        </p:nvSpPr>
        <p:spPr>
          <a:xfrm>
            <a:off x="296886" y="3647130"/>
            <a:ext cx="663528" cy="3203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11158D-16CA-BC47-A278-D6E246759094}"/>
              </a:ext>
            </a:extLst>
          </p:cNvPr>
          <p:cNvSpPr txBox="1"/>
          <p:nvPr/>
        </p:nvSpPr>
        <p:spPr>
          <a:xfrm>
            <a:off x="1899137" y="1415404"/>
            <a:ext cx="506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N-ELSA:</a:t>
            </a:r>
            <a:r>
              <a:rPr kumimoji="1" lang="zh-CN" altLang="en-US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Without Emoji Incorporation  </a:t>
            </a:r>
            <a:endParaRPr kumimoji="1" lang="zh-CN" altLang="en-US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2C1FF38-21BC-EB4A-84B0-61A2287AE22F}"/>
              </a:ext>
            </a:extLst>
          </p:cNvPr>
          <p:cNvSpPr txBox="1">
            <a:spLocks/>
          </p:cNvSpPr>
          <p:nvPr/>
        </p:nvSpPr>
        <p:spPr>
          <a:xfrm>
            <a:off x="628650" y="4993884"/>
            <a:ext cx="7886700" cy="94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The 5th sentence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F76C4DE-B6CC-A245-B185-BC502B690D0D}"/>
              </a:ext>
            </a:extLst>
          </p:cNvPr>
          <p:cNvSpPr/>
          <p:nvPr/>
        </p:nvSpPr>
        <p:spPr>
          <a:xfrm>
            <a:off x="0" y="1865953"/>
            <a:ext cx="1435882" cy="3105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tx1"/>
                </a:solidFill>
              </a:rPr>
              <a:t>Sentence</a:t>
            </a:r>
            <a:r>
              <a:rPr kumimoji="1" lang="zh-CN" altLang="en-US" sz="1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00" b="1" dirty="0">
                <a:solidFill>
                  <a:schemeClr val="tx1"/>
                </a:solidFill>
              </a:rPr>
              <a:t>Attention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5CEF-2395-5F46-936F-8053EBEB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8" y="376191"/>
            <a:ext cx="8990363" cy="1325563"/>
          </a:xfrm>
        </p:spPr>
        <p:txBody>
          <a:bodyPr/>
          <a:lstStyle/>
          <a:p>
            <a:r>
              <a:rPr kumimoji="1" lang="en-US" altLang="zh-CN" dirty="0"/>
              <a:t>Emojis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Benefit 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17D5C-4174-CB4A-AD78-A35913C5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69899F-F145-0D4D-A757-CABCBF5FBF9B}"/>
              </a:ext>
            </a:extLst>
          </p:cNvPr>
          <p:cNvSpPr txBox="1"/>
          <p:nvPr/>
        </p:nvSpPr>
        <p:spPr>
          <a:xfrm>
            <a:off x="2500268" y="1415404"/>
            <a:ext cx="44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With Emoji Incorporation  </a:t>
            </a:r>
            <a:endParaRPr kumimoji="1" lang="zh-CN" altLang="en-US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2E678B-522B-E647-B420-9A30AA96A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" t="-655" r="859"/>
          <a:stretch/>
        </p:blipFill>
        <p:spPr>
          <a:xfrm>
            <a:off x="187246" y="1896951"/>
            <a:ext cx="8769506" cy="2297516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11E3DFE1-37A2-4B48-AD3B-08A530D84B8C}"/>
              </a:ext>
            </a:extLst>
          </p:cNvPr>
          <p:cNvSpPr/>
          <p:nvPr/>
        </p:nvSpPr>
        <p:spPr>
          <a:xfrm>
            <a:off x="1999973" y="3214855"/>
            <a:ext cx="759724" cy="25974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4578040-9E21-434A-BF9E-F4F1C023E572}"/>
              </a:ext>
            </a:extLst>
          </p:cNvPr>
          <p:cNvSpPr/>
          <p:nvPr/>
        </p:nvSpPr>
        <p:spPr>
          <a:xfrm>
            <a:off x="3467100" y="3866231"/>
            <a:ext cx="1210918" cy="32726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B0632CB-E2F8-F94C-A72F-183C229A6CB6}"/>
              </a:ext>
            </a:extLst>
          </p:cNvPr>
          <p:cNvSpPr txBox="1">
            <a:spLocks/>
          </p:cNvSpPr>
          <p:nvPr/>
        </p:nvSpPr>
        <p:spPr>
          <a:xfrm>
            <a:off x="628650" y="5967309"/>
            <a:ext cx="7886700" cy="52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T</a:t>
            </a:r>
            <a:r>
              <a:rPr lang="en-US" altLang="zh-CN" b="1" dirty="0"/>
              <a:t>he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en-US" altLang="zh-CN" b="1" baseline="30000" dirty="0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  <a:r>
              <a:rPr lang="en-US" altLang="zh-CN" b="1" baseline="30000" dirty="0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sentence 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61BF5D3-2AD6-E24A-BE97-479B6D61FB0D}"/>
              </a:ext>
            </a:extLst>
          </p:cNvPr>
          <p:cNvSpPr/>
          <p:nvPr/>
        </p:nvSpPr>
        <p:spPr>
          <a:xfrm>
            <a:off x="1371600" y="3189455"/>
            <a:ext cx="526405" cy="3203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A45BD92-89E1-0B4A-82FC-7296A3F16B05}"/>
              </a:ext>
            </a:extLst>
          </p:cNvPr>
          <p:cNvSpPr/>
          <p:nvPr/>
        </p:nvSpPr>
        <p:spPr>
          <a:xfrm>
            <a:off x="1371600" y="3874131"/>
            <a:ext cx="539105" cy="3203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D9ACF9-9B71-3F47-A952-CC0B1AAA7241}"/>
              </a:ext>
            </a:extLst>
          </p:cNvPr>
          <p:cNvSpPr txBox="1"/>
          <p:nvPr/>
        </p:nvSpPr>
        <p:spPr>
          <a:xfrm>
            <a:off x="628650" y="4955237"/>
            <a:ext cx="721383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Candara" panose="020E0502030303020204" pitchFamily="34" charset="0"/>
              </a:rPr>
              <a:t>Adjectives: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“not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interesting”,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“not</a:t>
            </a:r>
            <a:r>
              <a:rPr kumimoji="1" lang="zh-CN" altLang="en-US" sz="2800" dirty="0"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</a:rPr>
              <a:t>possible”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3DA7F5B5-44AA-5A4C-8A08-F7D59453C6FE}"/>
              </a:ext>
            </a:extLst>
          </p:cNvPr>
          <p:cNvSpPr/>
          <p:nvPr/>
        </p:nvSpPr>
        <p:spPr>
          <a:xfrm>
            <a:off x="541327" y="3231886"/>
            <a:ext cx="592915" cy="320336"/>
          </a:xfrm>
          <a:prstGeom prst="roundRect">
            <a:avLst/>
          </a:prstGeom>
          <a:noFill/>
          <a:ln w="25400">
            <a:solidFill>
              <a:srgbClr val="AC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8F44A38-96B7-FB40-AF27-FAB0FBA802E7}"/>
              </a:ext>
            </a:extLst>
          </p:cNvPr>
          <p:cNvSpPr/>
          <p:nvPr/>
        </p:nvSpPr>
        <p:spPr>
          <a:xfrm>
            <a:off x="815905" y="3923995"/>
            <a:ext cx="338759" cy="320336"/>
          </a:xfrm>
          <a:prstGeom prst="roundRect">
            <a:avLst/>
          </a:prstGeom>
          <a:noFill/>
          <a:ln w="25400">
            <a:solidFill>
              <a:srgbClr val="AC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5BF225-91E3-1847-BFEE-1F690A667FBF}"/>
              </a:ext>
            </a:extLst>
          </p:cNvPr>
          <p:cNvSpPr txBox="1"/>
          <p:nvPr/>
        </p:nvSpPr>
        <p:spPr>
          <a:xfrm>
            <a:off x="628650" y="5469795"/>
            <a:ext cx="420660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Candara" panose="020E0502030303020204" pitchFamily="34" charset="0"/>
              </a:rPr>
              <a:t>Disjunctives: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 </a:t>
            </a:r>
            <a:r>
              <a:rPr kumimoji="1" lang="en-US" altLang="zh-CN" sz="2800" dirty="0">
                <a:latin typeface="Candara" panose="020E0502030303020204" pitchFamily="34" charset="0"/>
              </a:rPr>
              <a:t>“however”</a:t>
            </a:r>
          </a:p>
          <a:p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3C26E6B-2DA9-8848-B4B4-8EC4C824A58C}"/>
              </a:ext>
            </a:extLst>
          </p:cNvPr>
          <p:cNvSpPr/>
          <p:nvPr/>
        </p:nvSpPr>
        <p:spPr>
          <a:xfrm>
            <a:off x="1129264" y="1853309"/>
            <a:ext cx="1435882" cy="3105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tx1"/>
                </a:solidFill>
              </a:rPr>
              <a:t>Sentence</a:t>
            </a:r>
            <a:r>
              <a:rPr kumimoji="1" lang="zh-CN" altLang="en-US" sz="1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00" b="1" dirty="0">
                <a:solidFill>
                  <a:schemeClr val="tx1"/>
                </a:solidFill>
              </a:rPr>
              <a:t>Attention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084CC78-1691-3140-B52C-410B79E310E5}"/>
              </a:ext>
            </a:extLst>
          </p:cNvPr>
          <p:cNvSpPr/>
          <p:nvPr/>
        </p:nvSpPr>
        <p:spPr>
          <a:xfrm>
            <a:off x="2565146" y="2135263"/>
            <a:ext cx="1452861" cy="32726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8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1" grpId="0"/>
      <p:bldP spid="22" grpId="0" animBg="1"/>
      <p:bldP spid="23" grpId="0" animBg="1"/>
      <p:bldP spid="26" grpId="0"/>
      <p:bldP spid="27" grpId="1" animBg="1"/>
      <p:bldP spid="28" grpId="1" animBg="1"/>
      <p:bldP spid="15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E8B9-E882-F34D-9480-5B30FCCC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0FE38-1ED4-454C-8E84-388443EF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06354"/>
            <a:ext cx="7985264" cy="43236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Emojis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cross-lingual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Capture both general and language-specific sentiment knowledge</a:t>
            </a:r>
          </a:p>
          <a:p>
            <a:r>
              <a:rPr kumimoji="1" lang="en-US" altLang="zh-CN" dirty="0"/>
              <a:t>Actionable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6456B-82F3-B147-B920-28935249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35</a:t>
            </a:fld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7E1C2-AE7A-D24D-A296-FA6E67EEDAC6}"/>
              </a:ext>
            </a:extLst>
          </p:cNvPr>
          <p:cNvGrpSpPr/>
          <p:nvPr/>
        </p:nvGrpSpPr>
        <p:grpSpPr>
          <a:xfrm>
            <a:off x="1257877" y="6029190"/>
            <a:ext cx="6628246" cy="565418"/>
            <a:chOff x="1372754" y="5045179"/>
            <a:chExt cx="6628246" cy="56541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5C09950-D7AA-CC4C-9FA9-7F06026C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54" y="5045179"/>
              <a:ext cx="2009677" cy="56541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E96CB1C-BEAD-E449-9A8B-224BB7071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418" y="5103023"/>
              <a:ext cx="4332582" cy="449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86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A2DD2-E81A-4845-86FE-AE0286C3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Considerable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Inequality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47B386-18D3-724D-BCBA-37194C478DBC}"/>
              </a:ext>
            </a:extLst>
          </p:cNvPr>
          <p:cNvGrpSpPr/>
          <p:nvPr/>
        </p:nvGrpSpPr>
        <p:grpSpPr>
          <a:xfrm>
            <a:off x="397565" y="1609495"/>
            <a:ext cx="3810368" cy="4808279"/>
            <a:chOff x="157303" y="1609495"/>
            <a:chExt cx="3904858" cy="48082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54D301-7FAD-1C46-8C3C-4C554C055D4A}"/>
                </a:ext>
              </a:extLst>
            </p:cNvPr>
            <p:cNvGrpSpPr/>
            <p:nvPr/>
          </p:nvGrpSpPr>
          <p:grpSpPr>
            <a:xfrm>
              <a:off x="612489" y="2709773"/>
              <a:ext cx="3449672" cy="2788027"/>
              <a:chOff x="1295401" y="1646238"/>
              <a:chExt cx="4670671" cy="385910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2AA2A07-4F99-414E-88B5-7E800D1CA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</a:blip>
              <a:stretch>
                <a:fillRect/>
              </a:stretch>
            </p:blipFill>
            <p:spPr>
              <a:xfrm>
                <a:off x="1478973" y="1646238"/>
                <a:ext cx="3522518" cy="325566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04C5FA8C-F63F-4345-88EC-01B4B5EDE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</a:blip>
              <a:stretch>
                <a:fillRect/>
              </a:stretch>
            </p:blipFill>
            <p:spPr>
              <a:xfrm>
                <a:off x="3131126" y="4901899"/>
                <a:ext cx="678873" cy="603443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240707-AB49-FD44-A013-B693261C37B1}"/>
                  </a:ext>
                </a:extLst>
              </p:cNvPr>
              <p:cNvSpPr txBox="1"/>
              <p:nvPr/>
            </p:nvSpPr>
            <p:spPr>
              <a:xfrm>
                <a:off x="1295401" y="4802417"/>
                <a:ext cx="1835725" cy="702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700" b="1" dirty="0">
                    <a:solidFill>
                      <a:srgbClr val="92D050"/>
                    </a:solidFill>
                    <a:latin typeface="Candara" panose="020E0502030303020204" pitchFamily="34" charset="0"/>
                    <a:ea typeface="Heiti SC Medium" pitchFamily="2" charset="-128"/>
                  </a:rPr>
                  <a:t>English</a:t>
                </a:r>
                <a:endParaRPr kumimoji="1" lang="zh-CN" altLang="en-US" sz="2700" b="1" dirty="0">
                  <a:solidFill>
                    <a:srgbClr val="92D050"/>
                  </a:solidFill>
                  <a:latin typeface="Candara" panose="020E0502030303020204" pitchFamily="34" charset="0"/>
                  <a:ea typeface="Heiti SC Medium" pitchFamily="2" charset="-128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3CC2FF-28A2-DD44-B58F-5B7CFD15D75E}"/>
                  </a:ext>
                </a:extLst>
              </p:cNvPr>
              <p:cNvSpPr txBox="1"/>
              <p:nvPr/>
            </p:nvSpPr>
            <p:spPr>
              <a:xfrm>
                <a:off x="3416829" y="3984136"/>
                <a:ext cx="2549243" cy="639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70C0"/>
                    </a:solidFill>
                    <a:latin typeface="Candara" panose="020E0502030303020204" pitchFamily="34" charset="0"/>
                    <a:ea typeface="Heiti SC Medium" pitchFamily="2" charset="-128"/>
                  </a:rPr>
                  <a:t>Non-English</a:t>
                </a:r>
                <a:endParaRPr kumimoji="1" lang="zh-CN" altLang="en-US" sz="2400" b="1" dirty="0">
                  <a:solidFill>
                    <a:srgbClr val="0070C0"/>
                  </a:solidFill>
                  <a:latin typeface="Candara" panose="020E0502030303020204" pitchFamily="34" charset="0"/>
                  <a:ea typeface="Heiti SC Medium" pitchFamily="2" charset="-128"/>
                </a:endParaRPr>
              </a:p>
            </p:txBody>
          </p: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9EDA289B-AED7-F146-BFB8-FC94526B565B}"/>
                </a:ext>
              </a:extLst>
            </p:cNvPr>
            <p:cNvSpPr/>
            <p:nvPr/>
          </p:nvSpPr>
          <p:spPr>
            <a:xfrm>
              <a:off x="157303" y="1609495"/>
              <a:ext cx="3854136" cy="480827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9E0FD-E3B2-8F46-A23E-52EC12674315}"/>
                </a:ext>
              </a:extLst>
            </p:cNvPr>
            <p:cNvSpPr txBox="1"/>
            <p:nvPr/>
          </p:nvSpPr>
          <p:spPr>
            <a:xfrm>
              <a:off x="603637" y="1681440"/>
              <a:ext cx="28905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NLP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Research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&amp;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Results</a:t>
              </a:r>
              <a:endParaRPr kumimoji="1" lang="zh-CN" altLang="en-US" sz="21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C37BAF0-0E15-5549-A1F0-E78D11BB74EE}"/>
                </a:ext>
              </a:extLst>
            </p:cNvPr>
            <p:cNvCxnSpPr/>
            <p:nvPr/>
          </p:nvCxnSpPr>
          <p:spPr>
            <a:xfrm>
              <a:off x="157303" y="2122412"/>
              <a:ext cx="385413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7AEE9-3BC1-E44A-9DE9-A3DCCB8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4</a:t>
            </a:fld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F645FC-3FFE-B040-B086-3D928D2240B2}"/>
              </a:ext>
            </a:extLst>
          </p:cNvPr>
          <p:cNvGrpSpPr/>
          <p:nvPr/>
        </p:nvGrpSpPr>
        <p:grpSpPr>
          <a:xfrm>
            <a:off x="4308256" y="1609495"/>
            <a:ext cx="4389495" cy="2303376"/>
            <a:chOff x="4440776" y="1609495"/>
            <a:chExt cx="4389495" cy="2303376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8BA738E5-8AD9-8945-8622-CD2565CC9559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222333" y="2158581"/>
            <a:ext cx="2442426" cy="15204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8459691-A689-2148-890F-D0DFC4640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685" y="2314078"/>
              <a:ext cx="292825" cy="1493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4D41EC4C-E920-8742-BBA6-9E089C1A0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409" y="3189064"/>
              <a:ext cx="244991" cy="2500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E3D67C-3140-B643-8477-89B3434ABB96}"/>
                </a:ext>
              </a:extLst>
            </p:cNvPr>
            <p:cNvSpPr txBox="1"/>
            <p:nvPr/>
          </p:nvSpPr>
          <p:spPr>
            <a:xfrm>
              <a:off x="7303227" y="2098732"/>
              <a:ext cx="1245880" cy="337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English:</a:t>
              </a:r>
              <a:r>
                <a:rPr kumimoji="1" lang="zh-CN" altLang="en-US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25%</a:t>
              </a:r>
              <a:endParaRPr kumimoji="1" lang="zh-CN" altLang="en-US" sz="2100" b="1" dirty="0">
                <a:solidFill>
                  <a:srgbClr val="92D05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6755923-CA11-3749-8C4D-C21DF2F9A451}"/>
                </a:ext>
              </a:extLst>
            </p:cNvPr>
            <p:cNvSpPr txBox="1"/>
            <p:nvPr/>
          </p:nvSpPr>
          <p:spPr>
            <a:xfrm>
              <a:off x="4497391" y="3439136"/>
              <a:ext cx="1738155" cy="337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Non-English:</a:t>
              </a:r>
              <a:r>
                <a:rPr kumimoji="1" lang="zh-CN" altLang="en-US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75%</a:t>
              </a:r>
              <a:endParaRPr kumimoji="1" lang="zh-CN" altLang="en-US" sz="2100" b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FB3D838A-AC8D-DC46-9552-EBF4AC6CD8AA}"/>
                </a:ext>
              </a:extLst>
            </p:cNvPr>
            <p:cNvSpPr/>
            <p:nvPr/>
          </p:nvSpPr>
          <p:spPr>
            <a:xfrm>
              <a:off x="4440776" y="1609495"/>
              <a:ext cx="4389495" cy="230337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E7C647-3AD5-E84A-A96F-387434446041}"/>
                </a:ext>
              </a:extLst>
            </p:cNvPr>
            <p:cNvSpPr txBox="1"/>
            <p:nvPr/>
          </p:nvSpPr>
          <p:spPr>
            <a:xfrm>
              <a:off x="5648409" y="1615180"/>
              <a:ext cx="196079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Internet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Users</a:t>
              </a:r>
              <a:endParaRPr kumimoji="1" lang="zh-CN" altLang="en-US" sz="21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EF3AC854-DC37-2644-A93D-792F56D1D064}"/>
                </a:ext>
              </a:extLst>
            </p:cNvPr>
            <p:cNvCxnSpPr>
              <a:cxnSpLocks/>
            </p:cNvCxnSpPr>
            <p:nvPr/>
          </p:nvCxnSpPr>
          <p:spPr>
            <a:xfrm>
              <a:off x="4497391" y="2017402"/>
              <a:ext cx="4332880" cy="150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4FF1970-390E-5647-BB0C-6A1C61FEF91F}"/>
              </a:ext>
            </a:extLst>
          </p:cNvPr>
          <p:cNvGrpSpPr/>
          <p:nvPr/>
        </p:nvGrpSpPr>
        <p:grpSpPr>
          <a:xfrm>
            <a:off x="4301539" y="4114398"/>
            <a:ext cx="4414479" cy="2303376"/>
            <a:chOff x="4434059" y="4114398"/>
            <a:chExt cx="4414479" cy="2303376"/>
          </a:xfrm>
        </p:grpSpPr>
        <p:graphicFrame>
          <p:nvGraphicFramePr>
            <p:cNvPr id="26" name="图表 25">
              <a:extLst>
                <a:ext uri="{FF2B5EF4-FFF2-40B4-BE49-F238E27FC236}">
                  <a16:creationId xmlns:a16="http://schemas.microsoft.com/office/drawing/2014/main" id="{47449D34-BA77-B54E-B793-024D4B00337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222333" y="4592296"/>
            <a:ext cx="2442426" cy="15204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71DA59F-28CB-8E4C-83CF-ED81DBB47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685" y="4853707"/>
              <a:ext cx="292825" cy="1695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AE4F0D3-61AB-C542-A7A5-88DF2AA1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409" y="5696322"/>
              <a:ext cx="381332" cy="2773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1468C3-92A6-9F45-8158-7B7839F69529}"/>
                </a:ext>
              </a:extLst>
            </p:cNvPr>
            <p:cNvSpPr txBox="1"/>
            <p:nvPr/>
          </p:nvSpPr>
          <p:spPr>
            <a:xfrm>
              <a:off x="7296510" y="4603635"/>
              <a:ext cx="15520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English:</a:t>
              </a:r>
              <a:r>
                <a:rPr kumimoji="1" lang="zh-CN" altLang="en-US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92D050"/>
                  </a:solidFill>
                  <a:latin typeface="Candara" panose="020E0502030303020204" pitchFamily="34" charset="0"/>
                </a:rPr>
                <a:t>54%</a:t>
              </a:r>
              <a:endParaRPr kumimoji="1" lang="zh-CN" altLang="en-US" sz="2100" b="1" dirty="0">
                <a:solidFill>
                  <a:srgbClr val="92D05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3DAD08D-FD81-3644-BF61-6B3DAAD1ACB2}"/>
                </a:ext>
              </a:extLst>
            </p:cNvPr>
            <p:cNvSpPr txBox="1"/>
            <p:nvPr/>
          </p:nvSpPr>
          <p:spPr>
            <a:xfrm>
              <a:off x="4490674" y="5944039"/>
              <a:ext cx="211307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Non-English:</a:t>
              </a:r>
              <a:r>
                <a:rPr kumimoji="1" lang="zh-CN" altLang="en-US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46%</a:t>
              </a:r>
              <a:endParaRPr kumimoji="1" lang="zh-CN" altLang="en-US" sz="2100" b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D7BBF2DA-C11B-3E47-8FDF-AC76A080A3B9}"/>
                </a:ext>
              </a:extLst>
            </p:cNvPr>
            <p:cNvSpPr/>
            <p:nvPr/>
          </p:nvSpPr>
          <p:spPr>
            <a:xfrm>
              <a:off x="4434059" y="4114398"/>
              <a:ext cx="4389495" cy="230337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9D65E2-6EEA-2748-9FEE-1C9C068A5038}"/>
                </a:ext>
              </a:extLst>
            </p:cNvPr>
            <p:cNvSpPr txBox="1"/>
            <p:nvPr/>
          </p:nvSpPr>
          <p:spPr>
            <a:xfrm>
              <a:off x="5758391" y="4134750"/>
              <a:ext cx="17542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Web</a:t>
              </a:r>
              <a:r>
                <a:rPr kumimoji="1" lang="zh-CN" altLang="en-US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1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Content</a:t>
              </a:r>
              <a:endParaRPr kumimoji="1" lang="zh-CN" altLang="en-US" sz="21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D803518-7DEC-9849-8EE4-C912EE6A5761}"/>
                </a:ext>
              </a:extLst>
            </p:cNvPr>
            <p:cNvCxnSpPr>
              <a:cxnSpLocks/>
            </p:cNvCxnSpPr>
            <p:nvPr/>
          </p:nvCxnSpPr>
          <p:spPr>
            <a:xfrm>
              <a:off x="4490674" y="4522305"/>
              <a:ext cx="4332880" cy="150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图表 33">
              <a:extLst>
                <a:ext uri="{FF2B5EF4-FFF2-40B4-BE49-F238E27FC236}">
                  <a16:creationId xmlns:a16="http://schemas.microsoft.com/office/drawing/2014/main" id="{4BDA2484-C5FD-954E-8632-A17582315B8A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750530" y="4686966"/>
            <a:ext cx="1444536" cy="1502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81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AB17-1F4F-7343-9E90-5ED5A9D0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Alleviate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Inequality?</a:t>
            </a:r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C2D9F2D-E392-1345-BD8B-99D0B4937C6A}"/>
              </a:ext>
            </a:extLst>
          </p:cNvPr>
          <p:cNvSpPr/>
          <p:nvPr/>
        </p:nvSpPr>
        <p:spPr>
          <a:xfrm>
            <a:off x="4499577" y="3076680"/>
            <a:ext cx="1117023" cy="46775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549143-02F0-9243-8A9A-F8F344ECC8B9}"/>
              </a:ext>
            </a:extLst>
          </p:cNvPr>
          <p:cNvSpPr txBox="1"/>
          <p:nvPr/>
        </p:nvSpPr>
        <p:spPr>
          <a:xfrm>
            <a:off x="4643398" y="2685409"/>
            <a:ext cx="74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</a:rPr>
              <a:t>Train</a:t>
            </a:r>
            <a:endParaRPr kumimoji="1" lang="zh-CN" altLang="en-US" sz="2000" b="1" dirty="0">
              <a:latin typeface="Candara" panose="020E0502030303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C63F35-2491-414F-AFFC-90307B33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32" y="2695310"/>
            <a:ext cx="1367734" cy="136773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0ACFC3-E811-DE4A-99DF-9B86817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A09007-7DC6-494A-82F6-C09BEFB817FC}"/>
              </a:ext>
            </a:extLst>
          </p:cNvPr>
          <p:cNvSpPr txBox="1"/>
          <p:nvPr/>
        </p:nvSpPr>
        <p:spPr>
          <a:xfrm>
            <a:off x="628650" y="1710425"/>
            <a:ext cx="650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For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each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non-English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language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(</a:t>
            </a:r>
            <a:r>
              <a:rPr kumimoji="1" lang="en-US" altLang="zh-CN" sz="2400" i="1" dirty="0">
                <a:latin typeface="Candara" panose="020E0502030303020204" pitchFamily="34" charset="0"/>
              </a:rPr>
              <a:t>target</a:t>
            </a:r>
            <a:r>
              <a:rPr kumimoji="1" lang="zh-CN" altLang="en-US" sz="2400" i="1" dirty="0">
                <a:latin typeface="Candara" panose="020E0502030303020204" pitchFamily="34" charset="0"/>
              </a:rPr>
              <a:t> </a:t>
            </a:r>
            <a:r>
              <a:rPr kumimoji="1" lang="en-US" altLang="zh-CN" sz="2400" i="1" dirty="0">
                <a:latin typeface="Candara" panose="020E0502030303020204" pitchFamily="34" charset="0"/>
              </a:rPr>
              <a:t>language</a:t>
            </a:r>
            <a:r>
              <a:rPr kumimoji="1" lang="en-US" altLang="zh-CN" sz="2400" dirty="0">
                <a:latin typeface="Candara" panose="020E0502030303020204" pitchFamily="34" charset="0"/>
              </a:rPr>
              <a:t>),</a:t>
            </a:r>
            <a:endParaRPr kumimoji="1" lang="zh-CN" altLang="en-US" sz="2400" dirty="0">
              <a:latin typeface="Candara" panose="020E0502030303020204" pitchFamily="34" charset="0"/>
            </a:endParaRPr>
          </a:p>
        </p:txBody>
      </p:sp>
      <p:sp>
        <p:nvSpPr>
          <p:cNvPr id="22" name="多文档 21">
            <a:extLst>
              <a:ext uri="{FF2B5EF4-FFF2-40B4-BE49-F238E27FC236}">
                <a16:creationId xmlns:a16="http://schemas.microsoft.com/office/drawing/2014/main" id="{BE1B3695-9B8B-9D44-88AB-A83BB44BFB5C}"/>
              </a:ext>
            </a:extLst>
          </p:cNvPr>
          <p:cNvSpPr/>
          <p:nvPr/>
        </p:nvSpPr>
        <p:spPr>
          <a:xfrm>
            <a:off x="1842049" y="2752750"/>
            <a:ext cx="2370721" cy="1270769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Data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in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Target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Language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爆炸形 1 22">
            <a:extLst>
              <a:ext uri="{FF2B5EF4-FFF2-40B4-BE49-F238E27FC236}">
                <a16:creationId xmlns:a16="http://schemas.microsoft.com/office/drawing/2014/main" id="{553C0ABA-442D-BE48-9A0E-6719E6918C5F}"/>
              </a:ext>
            </a:extLst>
          </p:cNvPr>
          <p:cNvSpPr/>
          <p:nvPr/>
        </p:nvSpPr>
        <p:spPr>
          <a:xfrm>
            <a:off x="1411421" y="2343498"/>
            <a:ext cx="907706" cy="876780"/>
          </a:xfrm>
          <a:prstGeom prst="irregularSeal1">
            <a:avLst/>
          </a:prstGeom>
          <a:solidFill>
            <a:srgbClr val="AC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E954CE-A6DE-9D42-9A7B-FA9F92BA953D}"/>
              </a:ext>
            </a:extLst>
          </p:cNvPr>
          <p:cNvSpPr txBox="1"/>
          <p:nvPr/>
        </p:nvSpPr>
        <p:spPr>
          <a:xfrm>
            <a:off x="805102" y="4975307"/>
            <a:ext cx="842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Challenge: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Labels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are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scarce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in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non-English</a:t>
            </a:r>
            <a:r>
              <a:rPr kumimoji="1" lang="zh-CN" altLang="en-US" sz="2800" dirty="0">
                <a:solidFill>
                  <a:srgbClr val="AC82FF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dirty="0">
                <a:solidFill>
                  <a:srgbClr val="AC82FF"/>
                </a:solidFill>
                <a:latin typeface="Candara" panose="020E0502030303020204" pitchFamily="34" charset="0"/>
              </a:rPr>
              <a:t>languages</a:t>
            </a:r>
            <a:endParaRPr kumimoji="1" lang="zh-CN" altLang="en-US" sz="2800" dirty="0">
              <a:solidFill>
                <a:srgbClr val="AC82FF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22CC04-675F-F44F-AC55-E56461BB2171}"/>
              </a:ext>
            </a:extLst>
          </p:cNvPr>
          <p:cNvSpPr txBox="1"/>
          <p:nvPr/>
        </p:nvSpPr>
        <p:spPr>
          <a:xfrm>
            <a:off x="5488186" y="4064256"/>
            <a:ext cx="2440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andara" panose="020E0502030303020204" pitchFamily="34" charset="0"/>
              </a:rPr>
              <a:t>Sentiment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Classifier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endParaRPr kumimoji="1" lang="en-US" altLang="zh-CN" sz="2000" b="1" dirty="0">
              <a:latin typeface="Candara" panose="020E0502030303020204" pitchFamily="34" charset="0"/>
            </a:endParaRPr>
          </a:p>
          <a:p>
            <a:pPr algn="ctr"/>
            <a:r>
              <a:rPr kumimoji="1" lang="en-US" altLang="zh-CN" sz="2000" b="1" dirty="0">
                <a:latin typeface="Candara" panose="020E0502030303020204" pitchFamily="34" charset="0"/>
              </a:rPr>
              <a:t>for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Candara" panose="020E0502030303020204" pitchFamily="34" charset="0"/>
              </a:rPr>
              <a:t>Target</a:t>
            </a:r>
            <a:r>
              <a:rPr kumimoji="1" lang="zh-CN" altLang="en-US" sz="20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Candara" panose="020E0502030303020204" pitchFamily="34" charset="0"/>
              </a:rPr>
              <a:t>Language</a:t>
            </a:r>
            <a:endParaRPr kumimoji="1" lang="zh-CN" altLang="en-US" sz="2000" b="1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505B4BD-3586-D240-B461-1A129D062F3B}"/>
              </a:ext>
            </a:extLst>
          </p:cNvPr>
          <p:cNvCxnSpPr>
            <a:cxnSpLocks/>
          </p:cNvCxnSpPr>
          <p:nvPr/>
        </p:nvCxnSpPr>
        <p:spPr>
          <a:xfrm>
            <a:off x="2875718" y="3979316"/>
            <a:ext cx="636105" cy="995991"/>
          </a:xfrm>
          <a:prstGeom prst="line">
            <a:avLst/>
          </a:prstGeom>
          <a:ln w="25400">
            <a:solidFill>
              <a:srgbClr val="AC8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AB17-1F4F-7343-9E90-5ED5A9D0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6" y="313953"/>
            <a:ext cx="8136263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Cross-Lingual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C2D9F2D-E392-1345-BD8B-99D0B4937C6A}"/>
              </a:ext>
            </a:extLst>
          </p:cNvPr>
          <p:cNvSpPr/>
          <p:nvPr/>
        </p:nvSpPr>
        <p:spPr>
          <a:xfrm>
            <a:off x="2533292" y="3240207"/>
            <a:ext cx="1117023" cy="46775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多文档 11">
            <a:extLst>
              <a:ext uri="{FF2B5EF4-FFF2-40B4-BE49-F238E27FC236}">
                <a16:creationId xmlns:a16="http://schemas.microsoft.com/office/drawing/2014/main" id="{FDCBDCDF-F6DE-3044-9F09-60D4F710DE5C}"/>
              </a:ext>
            </a:extLst>
          </p:cNvPr>
          <p:cNvSpPr/>
          <p:nvPr/>
        </p:nvSpPr>
        <p:spPr>
          <a:xfrm>
            <a:off x="624484" y="2902570"/>
            <a:ext cx="1676963" cy="1270769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Labeled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Data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549143-02F0-9243-8A9A-F8F344ECC8B9}"/>
              </a:ext>
            </a:extLst>
          </p:cNvPr>
          <p:cNvSpPr txBox="1"/>
          <p:nvPr/>
        </p:nvSpPr>
        <p:spPr>
          <a:xfrm>
            <a:off x="2612199" y="2862590"/>
            <a:ext cx="74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</a:rPr>
              <a:t>Train</a:t>
            </a:r>
            <a:endParaRPr kumimoji="1" lang="zh-CN" alt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F6D6005-0D27-4648-8363-FE415815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7078" y="2790768"/>
            <a:ext cx="1366635" cy="13666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C4EDF1-FE3E-0942-B98D-98D48BB1D22D}"/>
              </a:ext>
            </a:extLst>
          </p:cNvPr>
          <p:cNvSpPr txBox="1"/>
          <p:nvPr/>
        </p:nvSpPr>
        <p:spPr>
          <a:xfrm>
            <a:off x="3110527" y="4138936"/>
            <a:ext cx="2440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andara" panose="020E0502030303020204" pitchFamily="34" charset="0"/>
              </a:rPr>
              <a:t>Sentiment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dirty="0">
                <a:latin typeface="Candara" panose="020E0502030303020204" pitchFamily="34" charset="0"/>
              </a:rPr>
              <a:t>Classifier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endParaRPr kumimoji="1" lang="en-US" altLang="zh-CN" sz="2000" b="1" dirty="0">
              <a:latin typeface="Candara" panose="020E0502030303020204" pitchFamily="34" charset="0"/>
            </a:endParaRPr>
          </a:p>
          <a:p>
            <a:pPr algn="ctr"/>
            <a:r>
              <a:rPr kumimoji="1" lang="en-US" altLang="zh-CN" sz="2000" b="1" dirty="0">
                <a:latin typeface="Candara" panose="020E0502030303020204" pitchFamily="34" charset="0"/>
              </a:rPr>
              <a:t>for</a:t>
            </a:r>
            <a:r>
              <a:rPr kumimoji="1" lang="zh-CN" altLang="en-US" sz="20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000" b="1" i="1" dirty="0">
                <a:latin typeface="Candara" panose="020E0502030303020204" pitchFamily="34" charset="0"/>
              </a:rPr>
              <a:t>English</a:t>
            </a:r>
            <a:endParaRPr kumimoji="1" lang="zh-CN" altLang="en-US" sz="2000" b="1" i="1" dirty="0">
              <a:latin typeface="Candara" panose="020E0502030303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AA1E0-3A9F-C345-B66C-9FD052CE77E3}"/>
              </a:ext>
            </a:extLst>
          </p:cNvPr>
          <p:cNvSpPr/>
          <p:nvPr/>
        </p:nvSpPr>
        <p:spPr>
          <a:xfrm>
            <a:off x="493390" y="2139566"/>
            <a:ext cx="4985468" cy="2853559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92C811-14F0-8840-A596-2A6ABC5BBD53}"/>
              </a:ext>
            </a:extLst>
          </p:cNvPr>
          <p:cNvSpPr txBox="1"/>
          <p:nvPr/>
        </p:nvSpPr>
        <p:spPr>
          <a:xfrm>
            <a:off x="1978476" y="2191927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Source</a:t>
            </a:r>
            <a:r>
              <a:rPr kumimoji="1" lang="zh-CN" altLang="en-US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Language</a:t>
            </a:r>
            <a:endParaRPr kumimoji="1" lang="zh-CN" altLang="en-US" sz="2400" b="1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03627AB-5375-5142-803B-693C1A266291}"/>
              </a:ext>
            </a:extLst>
          </p:cNvPr>
          <p:cNvGrpSpPr/>
          <p:nvPr/>
        </p:nvGrpSpPr>
        <p:grpSpPr>
          <a:xfrm>
            <a:off x="5530568" y="2771202"/>
            <a:ext cx="3395646" cy="2110024"/>
            <a:chOff x="7439408" y="2863989"/>
            <a:chExt cx="4527528" cy="28133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2C63F35-2491-414F-AFFC-90307B33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6863" y="2863989"/>
              <a:ext cx="1823645" cy="182364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A6A0B37-5AE0-4445-9AAA-6BA64F3555F9}"/>
                </a:ext>
              </a:extLst>
            </p:cNvPr>
            <p:cNvSpPr txBox="1"/>
            <p:nvPr/>
          </p:nvSpPr>
          <p:spPr>
            <a:xfrm>
              <a:off x="8713482" y="4733506"/>
              <a:ext cx="3253454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Candara" panose="020E0502030303020204" pitchFamily="34" charset="0"/>
                </a:rPr>
                <a:t>Sentiment</a:t>
              </a:r>
              <a:r>
                <a:rPr kumimoji="1" lang="zh-CN" altLang="en-US" sz="2000" b="1" dirty="0">
                  <a:latin typeface="Candara" panose="020E0502030303020204" pitchFamily="34" charset="0"/>
                </a:rPr>
                <a:t> </a:t>
              </a:r>
              <a:r>
                <a:rPr kumimoji="1" lang="en-US" altLang="zh-CN" sz="2000" b="1" dirty="0">
                  <a:latin typeface="Candara" panose="020E0502030303020204" pitchFamily="34" charset="0"/>
                </a:rPr>
                <a:t>Classifier</a:t>
              </a:r>
              <a:r>
                <a:rPr kumimoji="1" lang="zh-CN" altLang="en-US" sz="2000" b="1" dirty="0">
                  <a:latin typeface="Candara" panose="020E0502030303020204" pitchFamily="34" charset="0"/>
                </a:rPr>
                <a:t> </a:t>
              </a:r>
              <a:endParaRPr kumimoji="1" lang="en-US" altLang="zh-CN" sz="2000" b="1" dirty="0">
                <a:latin typeface="Candara" panose="020E0502030303020204" pitchFamily="34" charset="0"/>
              </a:endParaRPr>
            </a:p>
            <a:p>
              <a:pPr algn="ctr"/>
              <a:r>
                <a:rPr kumimoji="1" lang="en-US" altLang="zh-CN" sz="2000" b="1" dirty="0">
                  <a:latin typeface="Candara" panose="020E0502030303020204" pitchFamily="34" charset="0"/>
                </a:rPr>
                <a:t>for</a:t>
              </a:r>
              <a:r>
                <a:rPr kumimoji="1" lang="zh-CN" altLang="en-US" sz="2000" b="1" dirty="0">
                  <a:latin typeface="Candara" panose="020E0502030303020204" pitchFamily="34" charset="0"/>
                </a:rPr>
                <a:t> </a:t>
              </a:r>
              <a:r>
                <a:rPr kumimoji="1" lang="en-US" altLang="zh-CN" sz="20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Target</a:t>
              </a:r>
              <a:r>
                <a:rPr kumimoji="1" lang="zh-CN" altLang="en-US" sz="20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000" b="1" i="1" dirty="0">
                  <a:solidFill>
                    <a:srgbClr val="0070C0"/>
                  </a:solidFill>
                  <a:latin typeface="Candara" panose="020E0502030303020204" pitchFamily="34" charset="0"/>
                </a:rPr>
                <a:t>Language</a:t>
              </a:r>
              <a:endParaRPr kumimoji="1" lang="zh-CN" altLang="en-US" sz="2000" b="1" i="1" dirty="0">
                <a:solidFill>
                  <a:srgbClr val="0070C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2AD85D-1A80-6548-88F4-D5B2030E92F0}"/>
                </a:ext>
              </a:extLst>
            </p:cNvPr>
            <p:cNvSpPr txBox="1"/>
            <p:nvPr/>
          </p:nvSpPr>
          <p:spPr>
            <a:xfrm>
              <a:off x="7439408" y="2996653"/>
              <a:ext cx="17198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Transfer</a:t>
              </a:r>
              <a:endParaRPr kumimoji="1"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" name="虚尾箭头 23">
              <a:extLst>
                <a:ext uri="{FF2B5EF4-FFF2-40B4-BE49-F238E27FC236}">
                  <a16:creationId xmlns:a16="http://schemas.microsoft.com/office/drawing/2014/main" id="{4F35DFA8-8C1A-2C4D-BA72-99E850D2A9C7}"/>
                </a:ext>
              </a:extLst>
            </p:cNvPr>
            <p:cNvSpPr/>
            <p:nvPr/>
          </p:nvSpPr>
          <p:spPr>
            <a:xfrm>
              <a:off x="7439408" y="3489329"/>
              <a:ext cx="2006544" cy="637713"/>
            </a:xfrm>
            <a:prstGeom prst="stripedRightArrow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0ACFC3-E811-DE4A-99DF-9B86817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4" name="下弧形箭头 3">
            <a:extLst>
              <a:ext uri="{FF2B5EF4-FFF2-40B4-BE49-F238E27FC236}">
                <a16:creationId xmlns:a16="http://schemas.microsoft.com/office/drawing/2014/main" id="{F5C5E6B2-BCBF-7547-9E72-50086568439D}"/>
              </a:ext>
            </a:extLst>
          </p:cNvPr>
          <p:cNvSpPr/>
          <p:nvPr/>
        </p:nvSpPr>
        <p:spPr>
          <a:xfrm>
            <a:off x="4508512" y="2207898"/>
            <a:ext cx="2775857" cy="579275"/>
          </a:xfrm>
          <a:prstGeom prst="curvedDownArrow">
            <a:avLst>
              <a:gd name="adj1" fmla="val 25000"/>
              <a:gd name="adj2" fmla="val 69889"/>
              <a:gd name="adj3" fmla="val 25000"/>
            </a:avLst>
          </a:prstGeom>
          <a:solidFill>
            <a:srgbClr val="AC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AC82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D1ACD-522E-1843-A248-A0613428A6AF}"/>
              </a:ext>
            </a:extLst>
          </p:cNvPr>
          <p:cNvSpPr txBox="1"/>
          <p:nvPr/>
        </p:nvSpPr>
        <p:spPr>
          <a:xfrm>
            <a:off x="6869460" y="1978987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AC82FF"/>
                </a:solidFill>
                <a:latin typeface="Candara" panose="020E0502030303020204" pitchFamily="34" charset="0"/>
              </a:rPr>
              <a:t>Bridge</a:t>
            </a:r>
            <a:endParaRPr kumimoji="1" lang="zh-CN" altLang="en-US" sz="3200" dirty="0">
              <a:solidFill>
                <a:srgbClr val="AC82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B215-67C4-1C46-8A72-392183CB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5D67D-8BE3-6246-973D-08CD7E83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711293" cy="4486274"/>
          </a:xfrm>
        </p:spPr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general</a:t>
            </a:r>
            <a:r>
              <a:rPr kumimoji="1" lang="zh-CN" altLang="en-US" b="1" i="1" dirty="0"/>
              <a:t> </a:t>
            </a:r>
            <a:r>
              <a:rPr kumimoji="1" lang="en-US" altLang="zh-CN" dirty="0"/>
              <a:t>knowledge</a:t>
            </a:r>
          </a:p>
          <a:p>
            <a:pPr lvl="1"/>
            <a:r>
              <a:rPr kumimoji="1" lang="en-US" altLang="zh-CN" sz="2800" dirty="0">
                <a:solidFill>
                  <a:srgbClr val="0070C0"/>
                </a:solidFill>
                <a:latin typeface="Candara" panose="020E0502030303020204" pitchFamily="34" charset="0"/>
              </a:rPr>
              <a:t>Sadness……</a:t>
            </a:r>
          </a:p>
          <a:p>
            <a:pPr lvl="1"/>
            <a:endParaRPr kumimoji="1" lang="en-US" altLang="zh-CN" sz="2800" dirty="0">
              <a:solidFill>
                <a:srgbClr val="AC82FF"/>
              </a:solidFill>
              <a:latin typeface="Candara" panose="020E0502030303020204" pitchFamily="34" charset="0"/>
            </a:endParaRPr>
          </a:p>
          <a:p>
            <a:r>
              <a:rPr kumimoji="1" lang="en-US" altLang="zh-CN" dirty="0"/>
              <a:t>Preserve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language-specific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06C46-D614-C141-B30A-3AE3EAAA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CF82BA-C683-AE44-9CF2-66EE7A8687BA}"/>
              </a:ext>
            </a:extLst>
          </p:cNvPr>
          <p:cNvSpPr txBox="1"/>
          <p:nvPr/>
        </p:nvSpPr>
        <p:spPr>
          <a:xfrm>
            <a:off x="255906" y="4012331"/>
            <a:ext cx="5832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ja-JP" altLang="en-US" sz="24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湯水のように使う</a:t>
            </a:r>
            <a:r>
              <a:rPr kumimoji="1"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1F39D7-0DC0-9142-9FA4-71D76160CCEE}"/>
              </a:ext>
            </a:extLst>
          </p:cNvPr>
          <p:cNvSpPr txBox="1"/>
          <p:nvPr/>
        </p:nvSpPr>
        <p:spPr>
          <a:xfrm>
            <a:off x="4030239" y="3941810"/>
            <a:ext cx="483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Describe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waste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a</a:t>
            </a:r>
            <a:r>
              <a:rPr kumimoji="1" lang="zh-CN" altLang="en-US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i="1" dirty="0">
                <a:solidFill>
                  <a:srgbClr val="00B050"/>
                </a:solidFill>
                <a:latin typeface="Candara" panose="020E0502030303020204" pitchFamily="34" charset="0"/>
              </a:rPr>
              <a:t>Negative</a:t>
            </a:r>
            <a:endParaRPr kumimoji="1" lang="zh-CN" altLang="en-US" sz="2400" b="1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ED31AE-6E7C-0244-B166-483B6D6AB761}"/>
              </a:ext>
            </a:extLst>
          </p:cNvPr>
          <p:cNvSpPr txBox="1"/>
          <p:nvPr/>
        </p:nvSpPr>
        <p:spPr>
          <a:xfrm>
            <a:off x="4017365" y="5064652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Neutral</a:t>
            </a:r>
            <a:endParaRPr kumimoji="1" lang="zh-CN" altLang="en-US" sz="2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415F58-A08E-D242-84B4-8D1B714BD66E}"/>
              </a:ext>
            </a:extLst>
          </p:cNvPr>
          <p:cNvSpPr txBox="1"/>
          <p:nvPr/>
        </p:nvSpPr>
        <p:spPr>
          <a:xfrm>
            <a:off x="229780" y="5048288"/>
            <a:ext cx="508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Use</a:t>
            </a:r>
            <a:r>
              <a:rPr kumimoji="1"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it</a:t>
            </a:r>
            <a:r>
              <a:rPr kumimoji="1"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like</a:t>
            </a:r>
            <a:r>
              <a:rPr kumimoji="1"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hot</a:t>
            </a:r>
            <a:r>
              <a:rPr kumimoji="1" lang="zh-CN" altLang="en-US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water</a:t>
            </a:r>
            <a:r>
              <a:rPr kumimoji="1"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BA1-FFB2-824E-86D7-5310988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272226-F490-1F42-B35F-6FBCC9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A658D2-A99C-314C-A1D9-A9CAFD8E9ACF}"/>
              </a:ext>
            </a:extLst>
          </p:cNvPr>
          <p:cNvSpPr txBox="1"/>
          <p:nvPr/>
        </p:nvSpPr>
        <p:spPr>
          <a:xfrm>
            <a:off x="2952967" y="2498259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Machine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Translation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多文档 8">
            <a:extLst>
              <a:ext uri="{FF2B5EF4-FFF2-40B4-BE49-F238E27FC236}">
                <a16:creationId xmlns:a16="http://schemas.microsoft.com/office/drawing/2014/main" id="{677C6BDB-57F1-1747-8688-C43BEE92B3F9}"/>
              </a:ext>
            </a:extLst>
          </p:cNvPr>
          <p:cNvSpPr/>
          <p:nvPr/>
        </p:nvSpPr>
        <p:spPr>
          <a:xfrm>
            <a:off x="506913" y="2157651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Japanese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Corpora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多文档 9">
            <a:extLst>
              <a:ext uri="{FF2B5EF4-FFF2-40B4-BE49-F238E27FC236}">
                <a16:creationId xmlns:a16="http://schemas.microsoft.com/office/drawing/2014/main" id="{DBC446C9-B789-ED40-926C-4C55F958F772}"/>
              </a:ext>
            </a:extLst>
          </p:cNvPr>
          <p:cNvSpPr/>
          <p:nvPr/>
        </p:nvSpPr>
        <p:spPr>
          <a:xfrm>
            <a:off x="6648168" y="2067833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r>
              <a:rPr kumimoji="1" lang="zh-CN" altLang="en-US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Corpora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47735C9E-BED5-504F-8DB2-B945160F340E}"/>
              </a:ext>
            </a:extLst>
          </p:cNvPr>
          <p:cNvSpPr/>
          <p:nvPr/>
        </p:nvSpPr>
        <p:spPr>
          <a:xfrm>
            <a:off x="7486649" y="3480167"/>
            <a:ext cx="305629" cy="378340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5F5D062-FAB1-2F4E-8A67-D2AC19A8D054}"/>
              </a:ext>
            </a:extLst>
          </p:cNvPr>
          <p:cNvSpPr/>
          <p:nvPr/>
        </p:nvSpPr>
        <p:spPr>
          <a:xfrm>
            <a:off x="2455052" y="2535444"/>
            <a:ext cx="371061" cy="387294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DB68484B-5E3C-2241-B6B9-4882D393029D}"/>
              </a:ext>
            </a:extLst>
          </p:cNvPr>
          <p:cNvSpPr/>
          <p:nvPr/>
        </p:nvSpPr>
        <p:spPr>
          <a:xfrm>
            <a:off x="5820399" y="2538009"/>
            <a:ext cx="371061" cy="387294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49C8C9-6833-2C48-9E6C-5B88D0067DD4}"/>
              </a:ext>
            </a:extLst>
          </p:cNvPr>
          <p:cNvSpPr txBox="1"/>
          <p:nvPr/>
        </p:nvSpPr>
        <p:spPr>
          <a:xfrm>
            <a:off x="7334954" y="5942170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[Wan,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ACL’09]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3E1F52-03FD-D041-A042-8AD608A54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432" y="3948325"/>
            <a:ext cx="1088222" cy="10882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4652ADB-2CCA-EA41-95CE-679C55A09014}"/>
              </a:ext>
            </a:extLst>
          </p:cNvPr>
          <p:cNvSpPr txBox="1"/>
          <p:nvPr/>
        </p:nvSpPr>
        <p:spPr>
          <a:xfrm>
            <a:off x="6614217" y="5153763"/>
            <a:ext cx="20986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100" b="1" i="1" dirty="0">
                <a:latin typeface="Candara" panose="020E0502030303020204" pitchFamily="34" charset="0"/>
              </a:rPr>
              <a:t>English</a:t>
            </a:r>
            <a:r>
              <a:rPr kumimoji="1" lang="zh-CN" altLang="en-US" sz="2100" b="1" i="1" dirty="0">
                <a:latin typeface="Candara" panose="020E0502030303020204" pitchFamily="34" charset="0"/>
              </a:rPr>
              <a:t> </a:t>
            </a:r>
            <a:r>
              <a:rPr kumimoji="1" lang="en-US" altLang="zh-CN" sz="2100" b="1" dirty="0">
                <a:latin typeface="Candara" panose="020E0502030303020204" pitchFamily="34" charset="0"/>
              </a:rPr>
              <a:t>Classifier</a:t>
            </a:r>
            <a:endParaRPr kumimoji="1" lang="zh-CN" altLang="en-US" sz="21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9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BA1-FFB2-824E-86D7-5310988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Bridge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272226-F490-1F42-B35F-6FBCC9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ECE4-9FAB-3F43-8EAD-74771C52795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2" name="多文档 21">
            <a:extLst>
              <a:ext uri="{FF2B5EF4-FFF2-40B4-BE49-F238E27FC236}">
                <a16:creationId xmlns:a16="http://schemas.microsoft.com/office/drawing/2014/main" id="{73E34D69-7384-7747-8717-FCF3EFAF18DA}"/>
              </a:ext>
            </a:extLst>
          </p:cNvPr>
          <p:cNvSpPr/>
          <p:nvPr/>
        </p:nvSpPr>
        <p:spPr>
          <a:xfrm>
            <a:off x="2640513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English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A658D2-A99C-314C-A1D9-A9CAFD8E9ACF}"/>
              </a:ext>
            </a:extLst>
          </p:cNvPr>
          <p:cNvSpPr txBox="1"/>
          <p:nvPr/>
        </p:nvSpPr>
        <p:spPr>
          <a:xfrm>
            <a:off x="2985936" y="4767832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Machine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Translation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52EF3DF-D792-E144-A422-244743BB5C87}"/>
              </a:ext>
            </a:extLst>
          </p:cNvPr>
          <p:cNvSpPr/>
          <p:nvPr/>
        </p:nvSpPr>
        <p:spPr>
          <a:xfrm rot="16200000">
            <a:off x="3940433" y="4239185"/>
            <a:ext cx="618677" cy="420423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多文档 7">
            <a:extLst>
              <a:ext uri="{FF2B5EF4-FFF2-40B4-BE49-F238E27FC236}">
                <a16:creationId xmlns:a16="http://schemas.microsoft.com/office/drawing/2014/main" id="{C9A7E1DD-04C5-F34E-833E-0257DD269B0A}"/>
              </a:ext>
            </a:extLst>
          </p:cNvPr>
          <p:cNvSpPr/>
          <p:nvPr/>
        </p:nvSpPr>
        <p:spPr>
          <a:xfrm>
            <a:off x="4436182" y="2817542"/>
            <a:ext cx="1676963" cy="1322516"/>
          </a:xfrm>
          <a:prstGeom prst="flowChartMultidocumen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tx1"/>
                </a:solidFill>
                <a:latin typeface="Candara" panose="020E0502030303020204" pitchFamily="34" charset="0"/>
              </a:rPr>
              <a:t>Japanese</a:t>
            </a:r>
            <a:endParaRPr kumimoji="1" lang="zh-CN" altLang="en-US" sz="2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7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</TotalTime>
  <Words>1251</Words>
  <Application>Microsoft Macintosh PowerPoint</Application>
  <PresentationFormat>On-screen Show (4:3)</PresentationFormat>
  <Paragraphs>442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等线</vt:lpstr>
      <vt:lpstr>Microsoft YaHei</vt:lpstr>
      <vt:lpstr>Arial</vt:lpstr>
      <vt:lpstr>Calibri</vt:lpstr>
      <vt:lpstr>Candara</vt:lpstr>
      <vt:lpstr>Times New Roman</vt:lpstr>
      <vt:lpstr>Wingdings</vt:lpstr>
      <vt:lpstr>Office 主题​​</vt:lpstr>
      <vt:lpstr>Emoji-Powered Representation Learning for  Cross-Lingual Sentiment Classification</vt:lpstr>
      <vt:lpstr>Why Sentiment Analysis?</vt:lpstr>
      <vt:lpstr>Considerable Inequality</vt:lpstr>
      <vt:lpstr>Considerable Inequality</vt:lpstr>
      <vt:lpstr>How to Alleviate Such Inequality?</vt:lpstr>
      <vt:lpstr>Cross-Lingual Sentiment Classification</vt:lpstr>
      <vt:lpstr>New Challenges</vt:lpstr>
      <vt:lpstr>How the Bridge is Built Now</vt:lpstr>
      <vt:lpstr>How the Bridge is Built Now</vt:lpstr>
      <vt:lpstr>How the Bridge is Built Now</vt:lpstr>
      <vt:lpstr>How the Bridge is Built Now</vt:lpstr>
      <vt:lpstr>How the Bridge is Built Now</vt:lpstr>
      <vt:lpstr>Machine Translation as Bridge</vt:lpstr>
      <vt:lpstr>A New Bridge for  Cross-Lingual Sentiments</vt:lpstr>
      <vt:lpstr>Two Roles of Emojis</vt:lpstr>
      <vt:lpstr>How to Capture  Language-Specific Knowledge?</vt:lpstr>
      <vt:lpstr>How to Capture  Language-Specific Knowledge?</vt:lpstr>
      <vt:lpstr>How to Capture  Language-Specific Knowledge?</vt:lpstr>
      <vt:lpstr>Sentence Representation through  Emoji Prediction</vt:lpstr>
      <vt:lpstr>Sentence Representation through  Emoji Prediction</vt:lpstr>
      <vt:lpstr>Sentence Representation through  Emoji Prediction</vt:lpstr>
      <vt:lpstr>Sentence Representation through  Emoji Prediction</vt:lpstr>
      <vt:lpstr>ELSA for Cross-Lingual Sentiment Classification</vt:lpstr>
      <vt:lpstr>PowerPoint Presentation</vt:lpstr>
      <vt:lpstr>PowerPoint Presentation</vt:lpstr>
      <vt:lpstr>Evaluation Setup</vt:lpstr>
      <vt:lpstr>Text for Representation Learning</vt:lpstr>
      <vt:lpstr>Baseline Methods</vt:lpstr>
      <vt:lpstr>Results</vt:lpstr>
      <vt:lpstr>To What Extent do Emojis Contribute to ELSA?</vt:lpstr>
      <vt:lpstr>Evaluation of Emoji Power</vt:lpstr>
      <vt:lpstr>An Illustrating Example</vt:lpstr>
      <vt:lpstr>An Illustrating Example</vt:lpstr>
      <vt:lpstr>Emojis Benefit Text Comprehension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沈 晟</cp:lastModifiedBy>
  <cp:revision>1165</cp:revision>
  <dcterms:created xsi:type="dcterms:W3CDTF">2018-11-11T09:31:24Z</dcterms:created>
  <dcterms:modified xsi:type="dcterms:W3CDTF">2019-05-23T05:21:14Z</dcterms:modified>
</cp:coreProperties>
</file>