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2" r:id="rId4"/>
    <p:sldId id="257" r:id="rId5"/>
    <p:sldId id="266" r:id="rId6"/>
    <p:sldId id="261" r:id="rId7"/>
    <p:sldId id="263" r:id="rId8"/>
    <p:sldId id="264" r:id="rId9"/>
    <p:sldId id="265" r:id="rId10"/>
    <p:sldId id="268" r:id="rId11"/>
    <p:sldId id="267" r:id="rId12"/>
    <p:sldId id="286" r:id="rId13"/>
    <p:sldId id="269" r:id="rId14"/>
    <p:sldId id="273" r:id="rId15"/>
    <p:sldId id="287" r:id="rId16"/>
    <p:sldId id="274" r:id="rId17"/>
    <p:sldId id="275" r:id="rId18"/>
    <p:sldId id="270" r:id="rId19"/>
    <p:sldId id="276" r:id="rId20"/>
    <p:sldId id="281" r:id="rId21"/>
    <p:sldId id="282" r:id="rId22"/>
    <p:sldId id="283" r:id="rId23"/>
    <p:sldId id="288" r:id="rId24"/>
    <p:sldId id="289" r:id="rId25"/>
    <p:sldId id="290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2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Non-Pretrained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Transformer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CNN/DM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37.090000000000003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A-4419-BE7C-3787300086C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Transformer + SKD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CNN/DM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37.43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9A-4419-BE7C-3787300086CF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Transformer + SKD + Noise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CNN/DM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37.659999999999997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F9A-4419-BE7C-3787300086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039984512"/>
        <c:axId val="1040000320"/>
      </c:barChart>
      <c:catAx>
        <c:axId val="10399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0000320"/>
        <c:crosses val="autoZero"/>
        <c:auto val="1"/>
        <c:lblAlgn val="ctr"/>
        <c:lblOffset val="100"/>
        <c:noMultiLvlLbl val="0"/>
      </c:catAx>
      <c:valAx>
        <c:axId val="1040000320"/>
        <c:scaling>
          <c:orientation val="minMax"/>
          <c:min val="3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ROUGE-L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39984512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Pretrained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1302123780903"/>
          <c:y val="0.14918578456384238"/>
          <c:w val="0.83107017462300159"/>
          <c:h val="0.53028554099717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Unilm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CNN/DM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7D-402A-A765-3A21B93149D4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Unilm + SKD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CNN/DM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37D-402A-A765-3A21B93149D4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Unilm + SKD + Noise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CNN/DM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7D-402A-A765-3A21B93149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039984512"/>
        <c:axId val="1040000320"/>
      </c:barChart>
      <c:catAx>
        <c:axId val="10399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0000320"/>
        <c:crosses val="autoZero"/>
        <c:auto val="1"/>
        <c:lblAlgn val="ctr"/>
        <c:lblOffset val="100"/>
        <c:noMultiLvlLbl val="0"/>
      </c:catAx>
      <c:valAx>
        <c:axId val="1040000320"/>
        <c:scaling>
          <c:orientation val="minMax"/>
          <c:min val="3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39984512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legend>
      <c:legendPos val="b"/>
      <c:layout>
        <c:manualLayout>
          <c:xMode val="edge"/>
          <c:yMode val="edge"/>
          <c:x val="4.9999961894339098E-2"/>
          <c:y val="0.79733689216639547"/>
          <c:w val="0.75481731765107563"/>
          <c:h val="0.185151097975412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Pretrained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1302123780903"/>
          <c:y val="0.14918578456384238"/>
          <c:w val="0.83107017462300159"/>
          <c:h val="0.53028554099717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Unilm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</c:f>
              <c:strCache>
                <c:ptCount val="1"/>
                <c:pt idx="0">
                  <c:v>Xsum</c:v>
                </c:pt>
              </c:strCache>
            </c:strRef>
          </c:cat>
          <c:val>
            <c:numRef>
              <c:f>Sheet1!$C$3</c:f>
              <c:numCache>
                <c:formatCode>General</c:formatCode>
                <c:ptCount val="1"/>
                <c:pt idx="0">
                  <c:v>35.729999999999997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7D-402A-A765-3A21B93149D4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Unilm + SKD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</c:f>
              <c:strCache>
                <c:ptCount val="1"/>
                <c:pt idx="0">
                  <c:v>Xsum</c:v>
                </c:pt>
              </c:strCache>
            </c:strRef>
          </c:cat>
          <c:val>
            <c:numRef>
              <c:f>Sheet1!$E$3</c:f>
              <c:numCache>
                <c:formatCode>General</c:formatCode>
                <c:ptCount val="1"/>
                <c:pt idx="0">
                  <c:v>36.04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37D-402A-A765-3A21B93149D4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Unilm + SKD + Noise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</c:f>
              <c:strCache>
                <c:ptCount val="1"/>
                <c:pt idx="0">
                  <c:v>Xsum</c:v>
                </c:pt>
              </c:strCache>
            </c:strRef>
          </c:cat>
          <c:val>
            <c:numRef>
              <c:f>Sheet1!$G$3</c:f>
              <c:numCache>
                <c:formatCode>General</c:formatCode>
                <c:ptCount val="1"/>
                <c:pt idx="0">
                  <c:v>36.35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7D-402A-A765-3A21B93149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039984512"/>
        <c:axId val="1040000320"/>
      </c:barChart>
      <c:catAx>
        <c:axId val="10399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0000320"/>
        <c:crosses val="autoZero"/>
        <c:auto val="1"/>
        <c:lblAlgn val="ctr"/>
        <c:lblOffset val="100"/>
        <c:noMultiLvlLbl val="0"/>
      </c:catAx>
      <c:valAx>
        <c:axId val="1040000320"/>
        <c:scaling>
          <c:orientation val="minMax"/>
          <c:min val="3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39984512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legend>
      <c:legendPos val="b"/>
      <c:layout>
        <c:manualLayout>
          <c:xMode val="edge"/>
          <c:yMode val="edge"/>
          <c:x val="4.9999961894339098E-2"/>
          <c:y val="0.79733689216639547"/>
          <c:w val="0.75481731765107563"/>
          <c:h val="0.185151097975412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Non-Pretrained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1302123780903"/>
          <c:y val="0.14918578456384238"/>
          <c:w val="0.83107017462300159"/>
          <c:h val="0.53028554099717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Transformer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</c:f>
              <c:strCache>
                <c:ptCount val="1"/>
                <c:pt idx="0">
                  <c:v>Xsum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24.54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2-49EB-830B-46CEEC24A00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Transformer + SKD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</c:f>
              <c:strCache>
                <c:ptCount val="1"/>
                <c:pt idx="0">
                  <c:v>Xsum</c:v>
                </c:pt>
              </c:strCache>
            </c:strRef>
          </c:cat>
          <c:val>
            <c:numRef>
              <c:f>Sheet1!$D$3</c:f>
              <c:numCache>
                <c:formatCode>General</c:formatCode>
                <c:ptCount val="1"/>
                <c:pt idx="0">
                  <c:v>25.56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2-49EB-830B-46CEEC24A00C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Transformer + SKD + Noise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</c:f>
              <c:strCache>
                <c:ptCount val="1"/>
                <c:pt idx="0">
                  <c:v>Xsum</c:v>
                </c:pt>
              </c:strCache>
            </c:strRef>
          </c:cat>
          <c:val>
            <c:numRef>
              <c:f>Sheet1!$F$3</c:f>
              <c:numCache>
                <c:formatCode>General</c:formatCode>
                <c:ptCount val="1"/>
                <c:pt idx="0">
                  <c:v>26.07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F2-49EB-830B-46CEEC24A0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039984512"/>
        <c:axId val="1040000320"/>
      </c:barChart>
      <c:catAx>
        <c:axId val="10399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0000320"/>
        <c:crosses val="autoZero"/>
        <c:auto val="1"/>
        <c:lblAlgn val="ctr"/>
        <c:lblOffset val="100"/>
        <c:noMultiLvlLbl val="0"/>
      </c:catAx>
      <c:valAx>
        <c:axId val="1040000320"/>
        <c:scaling>
          <c:orientation val="minMax"/>
          <c:min val="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ROUGE-L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39984512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legend>
      <c:legendPos val="b"/>
      <c:layout>
        <c:manualLayout>
          <c:xMode val="edge"/>
          <c:yMode val="edge"/>
          <c:x val="4.9999961894339098E-2"/>
          <c:y val="0.79733689216639547"/>
          <c:w val="0.75481731765107563"/>
          <c:h val="0.185151097975412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Non-Pretrained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1302123780903"/>
          <c:y val="0.14918578456384238"/>
          <c:w val="0.83107017462300159"/>
          <c:h val="0.53028554099717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Unilm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WikiCatSum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2-49EB-830B-46CEEC24A00C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Unilm + SKD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WikiCatSum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DE-4B1A-AA6B-BA7AE1678A8A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Unilm + SKD + Noise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WikiCatSum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34.700000000000003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2DE-4B1A-AA6B-BA7AE1678A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039984512"/>
        <c:axId val="1040000320"/>
      </c:barChart>
      <c:catAx>
        <c:axId val="10399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0000320"/>
        <c:crosses val="autoZero"/>
        <c:auto val="1"/>
        <c:lblAlgn val="ctr"/>
        <c:lblOffset val="100"/>
        <c:noMultiLvlLbl val="0"/>
      </c:catAx>
      <c:valAx>
        <c:axId val="1040000320"/>
        <c:scaling>
          <c:orientation val="minMax"/>
          <c:min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ROUGE-L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39984512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legend>
      <c:legendPos val="b"/>
      <c:layout>
        <c:manualLayout>
          <c:xMode val="edge"/>
          <c:yMode val="edge"/>
          <c:x val="4.9999961894339098E-2"/>
          <c:y val="0.79733689216639547"/>
          <c:w val="0.44979846684286856"/>
          <c:h val="0.202663184693806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Pretrained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1302123780903"/>
          <c:y val="0.14918578456384238"/>
          <c:w val="0.83107017462300159"/>
          <c:h val="0.53028554099717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Unilm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3DC-4AFF-9145-54AE59F013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WikiCatSum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DC-4AFF-9145-54AE59F013A8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Unilm + SKD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WikiCatSum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DC-4AFF-9145-54AE59F013A8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Unilm + SKD + Noise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WikiCatSum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34.700000000000003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3DC-4AFF-9145-54AE59F013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039984512"/>
        <c:axId val="1040000320"/>
      </c:barChart>
      <c:catAx>
        <c:axId val="10399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0000320"/>
        <c:crosses val="autoZero"/>
        <c:auto val="1"/>
        <c:lblAlgn val="ctr"/>
        <c:lblOffset val="100"/>
        <c:noMultiLvlLbl val="0"/>
      </c:catAx>
      <c:valAx>
        <c:axId val="1040000320"/>
        <c:scaling>
          <c:orientation val="minMax"/>
          <c:max val="35"/>
          <c:min val="3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39984512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legend>
      <c:legendPos val="b"/>
      <c:layout>
        <c:manualLayout>
          <c:xMode val="edge"/>
          <c:yMode val="edge"/>
          <c:x val="4.9999961894339098E-2"/>
          <c:y val="0.79733689216639547"/>
          <c:w val="0.47694998666533323"/>
          <c:h val="0.202663184693806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Scores Evaluated by </a:t>
            </a:r>
            <a:r>
              <a:rPr lang="en-US" dirty="0" err="1"/>
              <a:t>FactCC</a:t>
            </a:r>
            <a:r>
              <a:rPr lang="en-US" dirty="0"/>
              <a:t> 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1302123780903"/>
          <c:y val="0.14918578456384238"/>
          <c:w val="0.83107017462300159"/>
          <c:h val="0.53028554099717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Transformer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CNN/DM</c:v>
                </c:pt>
                <c:pt idx="1">
                  <c:v>XSum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20.8</c:v>
                </c:pt>
                <c:pt idx="1">
                  <c:v>32.700000000000003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29-4299-88FB-EC735C3F7A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Transformer + SKD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CNN/DM</c:v>
                </c:pt>
                <c:pt idx="1">
                  <c:v>XSum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21.4</c:v>
                </c:pt>
                <c:pt idx="1">
                  <c:v>33.6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529-4299-88FB-EC735C3F7A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Unilm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CNN/DM</c:v>
                </c:pt>
                <c:pt idx="1">
                  <c:v>XSum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23.7</c:v>
                </c:pt>
                <c:pt idx="1">
                  <c:v>38.700000000000003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29-4299-88FB-EC735C3F7A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Unilm + SKD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CNN/DM</c:v>
                </c:pt>
                <c:pt idx="1">
                  <c:v>XSum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24.8</c:v>
                </c:pt>
                <c:pt idx="1">
                  <c:v>39.9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529-4299-88FB-EC735C3F7A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039984512"/>
        <c:axId val="1040000320"/>
      </c:barChart>
      <c:catAx>
        <c:axId val="10399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0000320"/>
        <c:crosses val="autoZero"/>
        <c:auto val="1"/>
        <c:lblAlgn val="ctr"/>
        <c:lblOffset val="100"/>
        <c:noMultiLvlLbl val="0"/>
      </c:catAx>
      <c:valAx>
        <c:axId val="1040000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0" i="0" u="none" strike="noStrike" baseline="0" dirty="0">
                    <a:effectLst/>
                  </a:rPr>
                  <a:t>Factual Correctness Score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39984512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legend>
      <c:legendPos val="b"/>
      <c:layout>
        <c:manualLayout>
          <c:xMode val="edge"/>
          <c:yMode val="edge"/>
          <c:x val="4.9999961894339098E-2"/>
          <c:y val="0.79733689216639547"/>
          <c:w val="0.83659515168973264"/>
          <c:h val="0.202663184693806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Normalized Train Time Ratio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1302123780903"/>
          <c:y val="0.14918578456384238"/>
          <c:w val="0.83107017462300159"/>
          <c:h val="0.53028554099717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Transformer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WMT</c:v>
                </c:pt>
                <c:pt idx="1">
                  <c:v>IWSLT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29-4299-88FB-EC735C3F7A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 Reservoir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WMT</c:v>
                </c:pt>
                <c:pt idx="1">
                  <c:v>IWSLT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0.9</c:v>
                </c:pt>
                <c:pt idx="1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529-4299-88FB-EC735C3F7A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FFN Reservoir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WMT</c:v>
                </c:pt>
                <c:pt idx="1">
                  <c:v>IWSLT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0.71</c:v>
                </c:pt>
                <c:pt idx="1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29-4299-88FB-EC735C3F7A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LayerDop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WMT</c:v>
                </c:pt>
                <c:pt idx="1">
                  <c:v>IWSLT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0.92</c:v>
                </c:pt>
                <c:pt idx="1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529-4299-88FB-EC735C3F7A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039984512"/>
        <c:axId val="1040000320"/>
      </c:barChart>
      <c:catAx>
        <c:axId val="10399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0000320"/>
        <c:crosses val="autoZero"/>
        <c:auto val="1"/>
        <c:lblAlgn val="ctr"/>
        <c:lblOffset val="100"/>
        <c:noMultiLvlLbl val="0"/>
      </c:catAx>
      <c:valAx>
        <c:axId val="1040000320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39984512"/>
        <c:crosses val="autoZero"/>
        <c:crossBetween val="between"/>
        <c:majorUnit val="0.2"/>
      </c:valAx>
      <c:spPr>
        <a:noFill/>
        <a:ln>
          <a:noFill/>
        </a:ln>
        <a:effectLst>
          <a:softEdge rad="0"/>
        </a:effectLst>
      </c:spPr>
    </c:plotArea>
    <c:legend>
      <c:legendPos val="b"/>
      <c:layout>
        <c:manualLayout>
          <c:xMode val="edge"/>
          <c:yMode val="edge"/>
          <c:x val="4.9999961894339098E-2"/>
          <c:y val="0.79733689216639547"/>
          <c:w val="0.83659515168973264"/>
          <c:h val="0.202663184693806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test</a:t>
            </a:r>
            <a:r>
              <a:rPr lang="en-US" baseline="0" dirty="0"/>
              <a:t> BLEU</a:t>
            </a:r>
            <a:endParaRPr lang="en-US" dirty="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1302123780903"/>
          <c:y val="0.14918578456384238"/>
          <c:w val="0.83107017462300159"/>
          <c:h val="0.53028554099717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Transformer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WMT</c:v>
                </c:pt>
                <c:pt idx="1">
                  <c:v>IWSLT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24.7</c:v>
                </c:pt>
                <c:pt idx="1">
                  <c:v>34.6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29-4299-88FB-EC735C3F7A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 Reservoir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WMT</c:v>
                </c:pt>
                <c:pt idx="1">
                  <c:v>IWSLT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25.1</c:v>
                </c:pt>
                <c:pt idx="1">
                  <c:v>34.700000000000003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529-4299-88FB-EC735C3F7A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FFN Reservoir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WMT</c:v>
                </c:pt>
                <c:pt idx="1">
                  <c:v>IWSLT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24.9</c:v>
                </c:pt>
                <c:pt idx="1">
                  <c:v>34.799999999999997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29-4299-88FB-EC735C3F7A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LayerDop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WMT</c:v>
                </c:pt>
                <c:pt idx="1">
                  <c:v>IWSLT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24.4</c:v>
                </c:pt>
                <c:pt idx="1">
                  <c:v>34.6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529-4299-88FB-EC735C3F7A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039984512"/>
        <c:axId val="1040000320"/>
      </c:barChart>
      <c:catAx>
        <c:axId val="10399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40000320"/>
        <c:crosses val="autoZero"/>
        <c:auto val="1"/>
        <c:lblAlgn val="ctr"/>
        <c:lblOffset val="100"/>
        <c:noMultiLvlLbl val="0"/>
      </c:catAx>
      <c:valAx>
        <c:axId val="1040000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39984512"/>
        <c:crosses val="autoZero"/>
        <c:crossBetween val="between"/>
        <c:majorUnit val="10"/>
      </c:valAx>
      <c:spPr>
        <a:noFill/>
        <a:ln>
          <a:noFill/>
        </a:ln>
        <a:effectLst>
          <a:softEdge rad="0"/>
        </a:effectLst>
      </c:spPr>
    </c:plotArea>
    <c:legend>
      <c:legendPos val="b"/>
      <c:layout>
        <c:manualLayout>
          <c:xMode val="edge"/>
          <c:yMode val="edge"/>
          <c:x val="4.9999961894339098E-2"/>
          <c:y val="0.79733689216639547"/>
          <c:w val="0.83659515168973264"/>
          <c:h val="0.202663184693806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18A9-FF86-4FBC-B195-E812CB5EA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C259F-D913-4249-B18A-E2DF9F5EC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703D-8D61-44BF-80CF-BBBCC0BE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86F4-1A1E-413E-800C-31C15EF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B049-5BBD-4ADE-9D2C-B5BA3DD9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9E68-F539-4927-B6D1-B99BCAD4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B07D-1FDB-4E60-9141-3EDB5E52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1BAD-9872-4688-9314-99EE6401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30A7-8A11-43B7-B395-CCA8BB60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2F34-C1FD-4C7F-8C22-4A545C0B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5951A-05C2-4216-A9B3-F7B8668B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72183-F81F-4781-B653-FC98B61DD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8F9A-373B-4A71-A64B-CF94CFC5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5674-0F63-427C-95C2-10CC9DFC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E3E5-F9BA-4EA6-9BF8-8BA2E0FD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8928-49BE-489E-8592-7594338D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13FF-9481-42C2-8C4C-6C308555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 sz="2600"/>
            </a:lvl1pPr>
            <a:lvl2pPr>
              <a:spcBef>
                <a:spcPts val="2400"/>
              </a:spcBef>
              <a:defRPr sz="2400"/>
            </a:lvl2pPr>
            <a:lvl3pPr>
              <a:spcBef>
                <a:spcPts val="2400"/>
              </a:spcBef>
              <a:defRPr/>
            </a:lvl3pPr>
            <a:lvl4pPr>
              <a:spcBef>
                <a:spcPts val="2400"/>
              </a:spcBef>
              <a:defRPr/>
            </a:lvl4pPr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E322-CEC5-467E-A884-CE76C91B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90FD-75A7-46F1-8B3D-F91760DB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AF1F-16EB-4EBD-A3AB-3EF8F4A5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F3F5-45F0-4A58-8310-42EA9AC5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D8588-2D36-4C9F-A367-EECBEAC1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C59E-71B6-464E-BE5D-87F365AD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E318-DE9F-49B3-A409-8820F58C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B844-4969-4468-A90A-C2ED44D6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6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BED6-8359-4880-BFC0-2A32E388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9323-A4D2-4466-B0B1-97C8B359B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6EB3C-E288-4A3F-A2D1-23E72DB9F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AE23A-F5BA-4BBF-8B2B-06797CA1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642BB-6D50-477B-BB5E-C8142A99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7830A-028C-4DA1-AD22-25C83FD6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934-3E2C-4052-BB8A-DA178DFA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34C33-779D-4C28-BE99-C291C519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46F66-83A1-458C-A4C0-A20AC9987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4B09A-CD81-4D98-B321-564BF0478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02008-D4BC-445C-A912-3901CE816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3F0EA-DA4A-456B-844D-B50895BE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C446E-C7A5-488A-B35E-7DF0D7C9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AD441-E076-46A6-8686-8E878462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1664-D97E-47FF-AAF8-C7E6DCD6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C25BE-EEE9-4725-BD32-A3FD332F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E0FA-A14D-473C-8501-72442E28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8AAA5-9797-4832-9661-E5BB5D58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E55C8-167E-4478-91BD-56AC3F5C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12C0C-46F0-4F81-B890-5A74483F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AF2DD-0335-454F-B11A-8EA5EF46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BFC5-C3A1-4B35-9FFC-25B49D12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C356-28B5-45E2-B55B-60BAD249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370F1-8F76-42EB-AE95-910E090F9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A209-120D-4206-9907-05883DAA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CF52-2692-4843-9D70-E0212B17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BDD5-2535-41DD-B8B0-EA10AA9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71CF-DA7B-44DE-8BF8-0498F1E0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35043-3D68-44B4-B4DE-FD84398D3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7D1A-EC67-482E-883D-79988DF21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C2479-3D7C-403D-9145-08FDECC5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E4E6-666D-4131-96BF-8BA1FD4C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14C93-BE02-4C1D-996E-5165F991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744DA-5716-4715-84C4-37656A93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FE6F3-3C4E-4ACF-9CF1-D1572F7A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0CFD-C98D-4961-8997-CC24D7BB9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4391-805B-4AD5-9F68-00295F803035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7630-8665-4CB7-A7FB-4A4F58397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1C2F-1F1B-42F4-90EB-E5E011736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F0E8-19FF-49D7-9ACC-C676E89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EC42-D37D-41A9-871F-0D9D7B07F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Noisy Self-Knowledge Distillation for 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5DC81-FC0C-44A3-852C-5D8CA83FB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Yang Liu, Sheng Shen and Mirella Lapata</a:t>
            </a:r>
          </a:p>
          <a:p>
            <a:r>
              <a:rPr lang="en-US" sz="2800" dirty="0"/>
              <a:t>NAACL 2021</a:t>
            </a:r>
          </a:p>
        </p:txBody>
      </p:sp>
    </p:spTree>
    <p:extLst>
      <p:ext uri="{BB962C8B-B14F-4D97-AF65-F5344CB8AC3E}">
        <p14:creationId xmlns:p14="http://schemas.microsoft.com/office/powerpoint/2010/main" val="338402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2AA-A436-41E5-9B6A-6929C9E4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Self-Knowledge Distillation for Text Summarization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42A6-D3C2-4058-8551-F1E57B4F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Teacher outputs provide </a:t>
            </a:r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softened distributions </a:t>
            </a:r>
            <a:r>
              <a:rPr lang="en-US" b="0" i="0" dirty="0">
                <a:effectLst/>
                <a:latin typeface="Arial" panose="020B0604020202020204" pitchFamily="34" charset="0"/>
              </a:rPr>
              <a:t>of the reference summaries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C62A10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n enrichment </a:t>
            </a:r>
            <a:r>
              <a:rPr lang="en-US" b="0" i="0" dirty="0">
                <a:effectLst/>
                <a:latin typeface="Arial" panose="020B0604020202020204" pitchFamily="34" charset="0"/>
              </a:rPr>
              <a:t>of the single reference setting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 reweighting </a:t>
            </a:r>
            <a:r>
              <a:rPr lang="en-US" b="0" i="0" dirty="0">
                <a:effectLst/>
                <a:latin typeface="Arial" panose="020B0604020202020204" pitchFamily="34" charset="0"/>
              </a:rPr>
              <a:t>of gold summaries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P</a:t>
            </a:r>
            <a:r>
              <a:rPr lang="en-US" b="0" i="0" dirty="0">
                <a:effectLst/>
                <a:latin typeface="Arial" panose="020B0604020202020204" pitchFamily="34" charset="0"/>
              </a:rPr>
              <a:t>revent the student from becoming over-confident in its 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0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3A89-F4FB-4C86-A496-57444BB2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Self-Knowledge Distillation for Text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9CA2-5130-4C37-BA6F-84E777A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NLL loss for abstractive summarization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6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latin typeface="Arial" panose="020B0604020202020204" pitchFamily="34" charset="0"/>
              </a:rPr>
              <a:t>KD loss for abstractive summarization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6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latin typeface="Arial" panose="020B0604020202020204" pitchFamily="34" charset="0"/>
              </a:rPr>
              <a:t>Final loss for abstractive summarization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87C95A-E024-400D-9DA7-AB67A29C9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37967"/>
              </p:ext>
            </p:extLst>
          </p:nvPr>
        </p:nvGraphicFramePr>
        <p:xfrm>
          <a:off x="2705291" y="2206228"/>
          <a:ext cx="4442130" cy="104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B87C95A-E024-400D-9DA7-AB67A29C94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5291" y="2206228"/>
                        <a:ext cx="4442130" cy="104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DADCAA9-87C5-499F-B110-5CD6E6907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61070"/>
              </p:ext>
            </p:extLst>
          </p:nvPr>
        </p:nvGraphicFramePr>
        <p:xfrm>
          <a:off x="2705291" y="3685428"/>
          <a:ext cx="6681990" cy="108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2654280" imgH="431640" progId="Equation.DSMT4">
                  <p:embed/>
                </p:oleObj>
              </mc:Choice>
              <mc:Fallback>
                <p:oleObj name="Equation" r:id="rId5" imgW="265428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B87C95A-E024-400D-9DA7-AB67A29C94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5291" y="3685428"/>
                        <a:ext cx="6681990" cy="108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0F31788-AE1E-4F4A-99D8-6C4C95343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176704"/>
              </p:ext>
            </p:extLst>
          </p:nvPr>
        </p:nvGraphicFramePr>
        <p:xfrm>
          <a:off x="2705291" y="5272255"/>
          <a:ext cx="4187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1663560" imgH="228600" progId="Equation.DSMT4">
                  <p:embed/>
                </p:oleObj>
              </mc:Choice>
              <mc:Fallback>
                <p:oleObj name="Equation" r:id="rId7" imgW="166356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DADCAA9-87C5-499F-B110-5CD6E69071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5291" y="5272255"/>
                        <a:ext cx="4187825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91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4EE9-23FB-4B21-A7DF-F33D8887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Noisy Self-Knowledge Distillation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3FAB-35C8-4EF9-B7F1-8A591F38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To make summarization systems </a:t>
            </a:r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robust to noise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 existing datasets</a:t>
            </a:r>
          </a:p>
          <a:p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ntroduce noise to both distillation signals and training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Noisy Teacher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0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4EE9-23FB-4B21-A7DF-F33D8887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Noisy Self-Knowledge Distillation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3FAB-35C8-4EF9-B7F1-8A591F38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To make summarization systems </a:t>
            </a:r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robust to noise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 existing datasets</a:t>
            </a:r>
          </a:p>
          <a:p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ntroduce noise to both distillation signals and training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Noisy Teacher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Dropout is kept active while generating teacher predictions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The teacher generates variable supervision labels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The teacher can also be considered as approximating an average ensemble from many neural networks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9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4EE9-23FB-4B21-A7DF-F33D8887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Noisy Self-Knowledge Distillation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3FAB-35C8-4EF9-B7F1-8A591F38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To make summarization systems </a:t>
            </a:r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robust to noise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 existing datasets</a:t>
            </a:r>
          </a:p>
          <a:p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ntroduce noise to both distillation signals and training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Noisy Teacher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Dropout is kept active while generating teacher predictions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Noisy Student</a:t>
            </a:r>
          </a:p>
          <a:p>
            <a:pPr lvl="1"/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4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4EE9-23FB-4B21-A7DF-F33D8887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Noisy Self-Knowledge Distillation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3FAB-35C8-4EF9-B7F1-8A591F38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To make summarization systems </a:t>
            </a:r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robust to noise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 existing datasets</a:t>
            </a:r>
          </a:p>
          <a:p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ntroduce noise to both distillation signals and training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Noisy Teacher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Dropout is kept active while generating teacher predictions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Noisy Student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</a:rPr>
              <a:t>I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nject noise into the training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Word Drop, Word Replacement, Sentence Drop</a:t>
            </a:r>
          </a:p>
          <a:p>
            <a:pPr lvl="1"/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6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4EE9-23FB-4B21-A7DF-F33D8887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Noisy Self-Knowledge Distillation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3FAB-35C8-4EF9-B7F1-8A591F38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To make summarization systems </a:t>
            </a:r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robust to noise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 existing datasets</a:t>
            </a:r>
          </a:p>
          <a:p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ntroduce noise to both distillation signals and training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Noisy Teacher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Dropout is kept active while generating teacher predictions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Noisy Student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</a:rPr>
              <a:t>I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nject noise into the training data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B821825-362A-488A-9EFB-B010A084F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420596"/>
              </p:ext>
            </p:extLst>
          </p:nvPr>
        </p:nvGraphicFramePr>
        <p:xfrm>
          <a:off x="2628217" y="5591495"/>
          <a:ext cx="66008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A218134-3469-4D62-AD87-5559ADB7BE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8217" y="5591495"/>
                        <a:ext cx="6600825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49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4EE9-23FB-4B21-A7DF-F33D8887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Experiments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/>
              <a:t>Single-document Summarization Datasets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9414C52-D3A7-4FD3-9E42-5AE873BC6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275236"/>
              </p:ext>
            </p:extLst>
          </p:nvPr>
        </p:nvGraphicFramePr>
        <p:xfrm>
          <a:off x="1794543" y="2085684"/>
          <a:ext cx="7156509" cy="25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273">
                  <a:extLst>
                    <a:ext uri="{9D8B030D-6E8A-4147-A177-3AD203B41FA5}">
                      <a16:colId xmlns:a16="http://schemas.microsoft.com/office/drawing/2014/main" val="1806156457"/>
                    </a:ext>
                  </a:extLst>
                </a:gridCol>
                <a:gridCol w="2751589">
                  <a:extLst>
                    <a:ext uri="{9D8B030D-6E8A-4147-A177-3AD203B41FA5}">
                      <a16:colId xmlns:a16="http://schemas.microsoft.com/office/drawing/2014/main" val="3911346757"/>
                    </a:ext>
                  </a:extLst>
                </a:gridCol>
                <a:gridCol w="1359017">
                  <a:extLst>
                    <a:ext uri="{9D8B030D-6E8A-4147-A177-3AD203B41FA5}">
                      <a16:colId xmlns:a16="http://schemas.microsoft.com/office/drawing/2014/main" val="439119025"/>
                    </a:ext>
                  </a:extLst>
                </a:gridCol>
                <a:gridCol w="1652630">
                  <a:extLst>
                    <a:ext uri="{9D8B030D-6E8A-4147-A177-3AD203B41FA5}">
                      <a16:colId xmlns:a16="http://schemas.microsoft.com/office/drawing/2014/main" val="2497821948"/>
                    </a:ext>
                  </a:extLst>
                </a:gridCol>
              </a:tblGrid>
              <a:tr h="74140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# docs (train/</a:t>
                      </a:r>
                      <a:r>
                        <a:rPr lang="en-US" sz="2000" dirty="0" err="1"/>
                        <a:t>val</a:t>
                      </a:r>
                      <a:r>
                        <a:rPr lang="en-US" sz="2000" dirty="0"/>
                        <a:t>/test)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avg. doc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avg. summary 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677973"/>
                  </a:ext>
                </a:extLst>
              </a:tr>
              <a:tr h="612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90,266/1,220/1,093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924544"/>
                  </a:ext>
                </a:extLst>
              </a:tr>
              <a:tr h="612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DailyMail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196,961/12,148/10,397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653.33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528078"/>
                  </a:ext>
                </a:extLst>
              </a:tr>
              <a:tr h="612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XSum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204,045/11,332/11,334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16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85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4EE9-23FB-4B21-A7DF-F33D8887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Experiments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/>
              <a:t>Multi-document Summarization Dataset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9414C52-D3A7-4FD3-9E42-5AE873BC6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110203"/>
              </p:ext>
            </p:extLst>
          </p:nvPr>
        </p:nvGraphicFramePr>
        <p:xfrm>
          <a:off x="2063691" y="2161185"/>
          <a:ext cx="7625595" cy="2729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5119">
                  <a:extLst>
                    <a:ext uri="{9D8B030D-6E8A-4147-A177-3AD203B41FA5}">
                      <a16:colId xmlns:a16="http://schemas.microsoft.com/office/drawing/2014/main" val="2307545022"/>
                    </a:ext>
                  </a:extLst>
                </a:gridCol>
                <a:gridCol w="1525119">
                  <a:extLst>
                    <a:ext uri="{9D8B030D-6E8A-4147-A177-3AD203B41FA5}">
                      <a16:colId xmlns:a16="http://schemas.microsoft.com/office/drawing/2014/main" val="1806156457"/>
                    </a:ext>
                  </a:extLst>
                </a:gridCol>
                <a:gridCol w="1525119">
                  <a:extLst>
                    <a:ext uri="{9D8B030D-6E8A-4147-A177-3AD203B41FA5}">
                      <a16:colId xmlns:a16="http://schemas.microsoft.com/office/drawing/2014/main" val="3911346757"/>
                    </a:ext>
                  </a:extLst>
                </a:gridCol>
                <a:gridCol w="1525119">
                  <a:extLst>
                    <a:ext uri="{9D8B030D-6E8A-4147-A177-3AD203B41FA5}">
                      <a16:colId xmlns:a16="http://schemas.microsoft.com/office/drawing/2014/main" val="2497821948"/>
                    </a:ext>
                  </a:extLst>
                </a:gridCol>
                <a:gridCol w="1525119">
                  <a:extLst>
                    <a:ext uri="{9D8B030D-6E8A-4147-A177-3AD203B41FA5}">
                      <a16:colId xmlns:a16="http://schemas.microsoft.com/office/drawing/2014/main" val="2955825215"/>
                    </a:ext>
                  </a:extLst>
                </a:gridCol>
              </a:tblGrid>
              <a:tr h="545875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WikiCatSum</a:t>
                      </a:r>
                      <a:endParaRPr 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Category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# instances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avg. summary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677973"/>
                  </a:ext>
                </a:extLst>
              </a:tr>
              <a:tr h="545875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sents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962744"/>
                  </a:ext>
                </a:extLst>
              </a:tr>
              <a:tr h="545875">
                <a:tc vMerge="1"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WikiCatSum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62,545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124.20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924544"/>
                  </a:ext>
                </a:extLst>
              </a:tr>
              <a:tr h="545875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59,973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528078"/>
                  </a:ext>
                </a:extLst>
              </a:tr>
              <a:tr h="545875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60,816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92.69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16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94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900-742E-4656-9876-FD66C4EA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Experiments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/>
              <a:t>CNN/DM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69DE9A-5C84-4229-B5ED-B2A691343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239388"/>
              </p:ext>
            </p:extLst>
          </p:nvPr>
        </p:nvGraphicFramePr>
        <p:xfrm>
          <a:off x="613222" y="2001115"/>
          <a:ext cx="524856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1CE1F53-D074-47DC-975E-2A3956ABE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081203"/>
              </p:ext>
            </p:extLst>
          </p:nvPr>
        </p:nvGraphicFramePr>
        <p:xfrm>
          <a:off x="6554280" y="2001115"/>
          <a:ext cx="4799520" cy="427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110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A965-2686-4D42-9D09-861411BC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Challenges in Automatic Summarization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4A9D-D51F-4B1C-BAA8-27FE64E4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Maximum-likelihood training on </a:t>
            </a:r>
            <a:r>
              <a:rPr lang="en-US" sz="2600" dirty="0">
                <a:solidFill>
                  <a:srgbClr val="C62A10"/>
                </a:solidFill>
                <a:latin typeface="Arial" panose="020B0604020202020204" pitchFamily="34" charset="0"/>
              </a:rPr>
              <a:t>single reference </a:t>
            </a:r>
            <a:r>
              <a:rPr lang="en-US" sz="2600" dirty="0">
                <a:latin typeface="Arial" panose="020B0604020202020204" pitchFamily="34" charset="0"/>
              </a:rPr>
              <a:t>datasets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Why this is not optimal?</a:t>
            </a:r>
          </a:p>
        </p:txBody>
      </p:sp>
    </p:spTree>
    <p:extLst>
      <p:ext uri="{BB962C8B-B14F-4D97-AF65-F5344CB8AC3E}">
        <p14:creationId xmlns:p14="http://schemas.microsoft.com/office/powerpoint/2010/main" val="355996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900-742E-4656-9876-FD66C4EA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Experiments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 err="1"/>
              <a:t>XSum</a:t>
            </a:r>
            <a:r>
              <a:rPr lang="en-US" dirty="0"/>
              <a:t> Results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1CE1F53-D074-47DC-975E-2A3956ABE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969210"/>
              </p:ext>
            </p:extLst>
          </p:nvPr>
        </p:nvGraphicFramePr>
        <p:xfrm>
          <a:off x="6554280" y="2001115"/>
          <a:ext cx="4799520" cy="427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AC48E24-7718-4048-B252-DB5F3B3FE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993357"/>
              </p:ext>
            </p:extLst>
          </p:nvPr>
        </p:nvGraphicFramePr>
        <p:xfrm>
          <a:off x="692726" y="2001115"/>
          <a:ext cx="5089237" cy="427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508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900-742E-4656-9876-FD66C4EA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Experiments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 err="1"/>
              <a:t>WikiCatSum</a:t>
            </a:r>
            <a:r>
              <a:rPr lang="en-US" dirty="0"/>
              <a:t> Results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AC48E24-7718-4048-B252-DB5F3B3FE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100993"/>
              </p:ext>
            </p:extLst>
          </p:nvPr>
        </p:nvGraphicFramePr>
        <p:xfrm>
          <a:off x="692726" y="2001115"/>
          <a:ext cx="5089237" cy="427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0857C725-3126-41C4-8D62-1FB64EB4A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27903"/>
              </p:ext>
            </p:extLst>
          </p:nvPr>
        </p:nvGraphicFramePr>
        <p:xfrm>
          <a:off x="6554280" y="2001115"/>
          <a:ext cx="4799520" cy="427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782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2426-2328-42E3-B529-54C7FD0F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Experiments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/>
              <a:t>Factual  Correctness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16C9ADD-B563-4DC8-96A7-AE1A744C1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971878"/>
              </p:ext>
            </p:extLst>
          </p:nvPr>
        </p:nvGraphicFramePr>
        <p:xfrm>
          <a:off x="3627588" y="1991590"/>
          <a:ext cx="5089237" cy="427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51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2426-2328-42E3-B529-54C7FD0F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Experiments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/>
              <a:t>Factual  Correctness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16C9ADD-B563-4DC8-96A7-AE1A744C1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040977"/>
              </p:ext>
            </p:extLst>
          </p:nvPr>
        </p:nvGraphicFramePr>
        <p:xfrm>
          <a:off x="3627588" y="1991590"/>
          <a:ext cx="5089237" cy="427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58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2426-2328-42E3-B529-54C7FD0F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Experiments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/>
              <a:t>Factual  Correctness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16C9ADD-B563-4DC8-96A7-AE1A744C1FA3}"/>
              </a:ext>
            </a:extLst>
          </p:cNvPr>
          <p:cNvGraphicFramePr>
            <a:graphicFrameLocks/>
          </p:cNvGraphicFramePr>
          <p:nvPr/>
        </p:nvGraphicFramePr>
        <p:xfrm>
          <a:off x="3627588" y="1991590"/>
          <a:ext cx="5089237" cy="427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6544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892C87-3E27-7144-BB5E-4AB6C68FBF5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40610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9A45-2D66-4969-8AFE-29BE219A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FA79-3957-4EBE-B1A3-98E03612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Self-Knowledge Distillation </a:t>
            </a:r>
            <a:r>
              <a:rPr lang="en-US" b="0" i="0" dirty="0">
                <a:effectLst/>
                <a:latin typeface="Arial" panose="020B0604020202020204" pitchFamily="34" charset="0"/>
              </a:rPr>
              <a:t>can alleviate problems associated with maximum-likelihood training in summarization tasks.</a:t>
            </a:r>
          </a:p>
          <a:p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Noise Injection </a:t>
            </a:r>
            <a:r>
              <a:rPr lang="en-US" b="0" i="0" dirty="0">
                <a:effectLst/>
                <a:latin typeface="Arial" panose="020B0604020202020204" pitchFamily="34" charset="0"/>
              </a:rPr>
              <a:t>(in the training signal and training data) can help regularize training and further boost performance.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9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A965-2686-4D42-9D09-861411BC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Challenges in Automatic Summarization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4A9D-D51F-4B1C-BAA8-27FE64E4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Maximum-likelihood training on </a:t>
            </a:r>
            <a:r>
              <a:rPr lang="en-US" sz="2600" dirty="0">
                <a:solidFill>
                  <a:srgbClr val="C62A10"/>
                </a:solidFill>
                <a:latin typeface="Arial" panose="020B0604020202020204" pitchFamily="34" charset="0"/>
              </a:rPr>
              <a:t>single reference </a:t>
            </a:r>
            <a:r>
              <a:rPr lang="en-US" sz="2600" dirty="0">
                <a:latin typeface="Arial" panose="020B0604020202020204" pitchFamily="34" charset="0"/>
              </a:rPr>
              <a:t>datasets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Why this is not optimal?</a:t>
            </a:r>
          </a:p>
          <a:p>
            <a:pPr marL="914400" lvl="1" indent="-4572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Human variation </a:t>
            </a:r>
            <a:r>
              <a:rPr lang="en-US" dirty="0">
                <a:latin typeface="Arial" panose="020B0604020202020204" pitchFamily="34" charset="0"/>
              </a:rPr>
              <a:t>in summarization tasks</a:t>
            </a:r>
          </a:p>
        </p:txBody>
      </p:sp>
    </p:spTree>
    <p:extLst>
      <p:ext uri="{BB962C8B-B14F-4D97-AF65-F5344CB8AC3E}">
        <p14:creationId xmlns:p14="http://schemas.microsoft.com/office/powerpoint/2010/main" val="194975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A965-2686-4D42-9D09-861411BC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Challenges in Automatic Summarization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4A9D-D51F-4B1C-BAA8-27FE64E4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Maximum-likelihood training on </a:t>
            </a:r>
            <a:r>
              <a:rPr lang="en-US" sz="2600" dirty="0">
                <a:solidFill>
                  <a:srgbClr val="C62A10"/>
                </a:solidFill>
                <a:latin typeface="Arial" panose="020B0604020202020204" pitchFamily="34" charset="0"/>
              </a:rPr>
              <a:t>single reference </a:t>
            </a:r>
            <a:r>
              <a:rPr lang="en-US" sz="2600" dirty="0">
                <a:latin typeface="Arial" panose="020B0604020202020204" pitchFamily="34" charset="0"/>
              </a:rPr>
              <a:t>datasets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Why this is not optimal?</a:t>
            </a:r>
          </a:p>
          <a:p>
            <a:pPr marL="914400" lvl="1" indent="-4572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Human variation </a:t>
            </a:r>
            <a:r>
              <a:rPr lang="en-US" dirty="0">
                <a:latin typeface="Arial" panose="020B0604020202020204" pitchFamily="34" charset="0"/>
              </a:rPr>
              <a:t>in summarization tasks</a:t>
            </a:r>
          </a:p>
          <a:p>
            <a:pPr lvl="2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</a:rPr>
              <a:t>Different people disagree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on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writing style and content selection</a:t>
            </a:r>
          </a:p>
          <a:p>
            <a:pPr lvl="2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</a:rPr>
              <a:t>Summarization is naturally a multi-reference task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04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A965-2686-4D42-9D09-861411BC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Challenges in Automatic Summarization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4A9D-D51F-4B1C-BAA8-27FE64E4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Maximum-likelihood training on </a:t>
            </a:r>
            <a:r>
              <a:rPr lang="en-US" sz="2600" dirty="0">
                <a:solidFill>
                  <a:srgbClr val="C62A10"/>
                </a:solidFill>
                <a:latin typeface="Arial" panose="020B0604020202020204" pitchFamily="34" charset="0"/>
              </a:rPr>
              <a:t>single reference </a:t>
            </a:r>
            <a:r>
              <a:rPr lang="en-US" sz="2600" dirty="0">
                <a:latin typeface="Arial" panose="020B0604020202020204" pitchFamily="34" charset="0"/>
              </a:rPr>
              <a:t>datasets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Why this is not optimal?</a:t>
            </a:r>
          </a:p>
          <a:p>
            <a:pPr marL="914400" lvl="1" indent="-4572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Human variation </a:t>
            </a:r>
            <a:r>
              <a:rPr lang="en-US" dirty="0">
                <a:latin typeface="Arial" panose="020B0604020202020204" pitchFamily="34" charset="0"/>
              </a:rPr>
              <a:t>in summarization tasks</a:t>
            </a:r>
          </a:p>
          <a:p>
            <a:pPr marL="914400" lvl="1" indent="-4572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Most popular benchmarks are </a:t>
            </a: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collated opportunistically</a:t>
            </a:r>
          </a:p>
        </p:txBody>
      </p:sp>
    </p:spTree>
    <p:extLst>
      <p:ext uri="{BB962C8B-B14F-4D97-AF65-F5344CB8AC3E}">
        <p14:creationId xmlns:p14="http://schemas.microsoft.com/office/powerpoint/2010/main" val="60751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A965-2686-4D42-9D09-861411BC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Challenges in Automatic Summarization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4A9D-D51F-4B1C-BAA8-27FE64E4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Maximum-likelihood training on </a:t>
            </a:r>
            <a:r>
              <a:rPr lang="en-US" sz="2600" dirty="0">
                <a:solidFill>
                  <a:srgbClr val="C62A10"/>
                </a:solidFill>
                <a:latin typeface="Arial" panose="020B0604020202020204" pitchFamily="34" charset="0"/>
              </a:rPr>
              <a:t>single reference </a:t>
            </a:r>
            <a:r>
              <a:rPr lang="en-US" sz="2600" dirty="0">
                <a:latin typeface="Arial" panose="020B0604020202020204" pitchFamily="34" charset="0"/>
              </a:rPr>
              <a:t>datasets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Why this is not optimal?</a:t>
            </a:r>
          </a:p>
          <a:p>
            <a:pPr marL="914400" lvl="1" indent="-4572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Human variation </a:t>
            </a:r>
            <a:r>
              <a:rPr lang="en-US" dirty="0">
                <a:latin typeface="Arial" panose="020B0604020202020204" pitchFamily="34" charset="0"/>
              </a:rPr>
              <a:t>in summarization tasks</a:t>
            </a:r>
          </a:p>
          <a:p>
            <a:pPr marL="914400" lvl="1" indent="-4572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Most popular benchmarks are </a:t>
            </a: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collated opportunistically</a:t>
            </a:r>
          </a:p>
          <a:p>
            <a:pPr lvl="2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</a:rPr>
              <a:t>Their s</a:t>
            </a:r>
            <a:r>
              <a:rPr lang="en-US" sz="2400" dirty="0">
                <a:latin typeface="Arial" panose="020B0604020202020204" pitchFamily="34" charset="0"/>
              </a:rPr>
              <a:t>ummaries only loosely correspond to the source input [1]</a:t>
            </a:r>
          </a:p>
          <a:p>
            <a:pPr lvl="2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</a:rPr>
              <a:t>The inherent noise in the data collection hampers training, and models may be prone to hallucination</a:t>
            </a:r>
          </a:p>
        </p:txBody>
      </p:sp>
    </p:spTree>
    <p:extLst>
      <p:ext uri="{BB962C8B-B14F-4D97-AF65-F5344CB8AC3E}">
        <p14:creationId xmlns:p14="http://schemas.microsoft.com/office/powerpoint/2010/main" val="303222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A965-2686-4D42-9D09-861411BC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Challenges in Automatic Summarization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4A9D-D51F-4B1C-BAA8-27FE64E4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Maximum-likelihood training on </a:t>
            </a:r>
            <a:r>
              <a:rPr lang="en-US" sz="2600" dirty="0">
                <a:solidFill>
                  <a:srgbClr val="C62A10"/>
                </a:solidFill>
                <a:latin typeface="Arial" panose="020B0604020202020204" pitchFamily="34" charset="0"/>
              </a:rPr>
              <a:t>single reference </a:t>
            </a:r>
            <a:r>
              <a:rPr lang="en-US" sz="2600" dirty="0">
                <a:latin typeface="Arial" panose="020B0604020202020204" pitchFamily="34" charset="0"/>
              </a:rPr>
              <a:t>datasets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Why this is not optimal?</a:t>
            </a:r>
          </a:p>
          <a:p>
            <a:pPr marL="914400" lvl="1" indent="-4572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Human variation </a:t>
            </a:r>
            <a:r>
              <a:rPr lang="en-US" dirty="0">
                <a:latin typeface="Arial" panose="020B0604020202020204" pitchFamily="34" charset="0"/>
              </a:rPr>
              <a:t>in summarization tasks</a:t>
            </a:r>
          </a:p>
          <a:p>
            <a:pPr marL="914400" lvl="1" indent="-4572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Most popular benchmarks are </a:t>
            </a: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collated opportunistically</a:t>
            </a:r>
          </a:p>
        </p:txBody>
      </p:sp>
    </p:spTree>
    <p:extLst>
      <p:ext uri="{BB962C8B-B14F-4D97-AF65-F5344CB8AC3E}">
        <p14:creationId xmlns:p14="http://schemas.microsoft.com/office/powerpoint/2010/main" val="365163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A965-2686-4D42-9D09-861411BC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Challenges in Automatic Summarization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4A9D-D51F-4B1C-BAA8-27FE64E4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b="0" i="0" dirty="0">
                <a:effectLst/>
                <a:latin typeface="Arial" panose="020B0604020202020204" pitchFamily="34" charset="0"/>
              </a:rPr>
              <a:t>Maximum-likelihood training on </a:t>
            </a:r>
            <a:r>
              <a:rPr lang="en-US" sz="2600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single reference 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datasets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Why this is not 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optimal?</a:t>
            </a:r>
          </a:p>
          <a:p>
            <a:pPr marL="914400" lvl="1" indent="-4572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C62A10"/>
                </a:solidFill>
                <a:effectLst/>
                <a:latin typeface="Arial" panose="020B0604020202020204" pitchFamily="34" charset="0"/>
              </a:rPr>
              <a:t>uman variatio</a:t>
            </a: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</a:rPr>
              <a:t>in summarization tasks</a:t>
            </a:r>
          </a:p>
          <a:p>
            <a:pPr marL="914400" lvl="1" indent="-4572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Most popular benchmarks are </a:t>
            </a:r>
            <a:r>
              <a:rPr lang="en-US" dirty="0">
                <a:solidFill>
                  <a:srgbClr val="C62A10"/>
                </a:solidFill>
                <a:latin typeface="Arial" panose="020B0604020202020204" pitchFamily="34" charset="0"/>
              </a:rPr>
              <a:t>collated opportunistically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en-US" sz="2600" dirty="0">
                <a:solidFill>
                  <a:srgbClr val="C62A10"/>
                </a:solidFill>
                <a:latin typeface="Arial" panose="020B0604020202020204" pitchFamily="34" charset="0"/>
              </a:rPr>
              <a:t>Self-Knowledge Distillation </a:t>
            </a:r>
            <a:r>
              <a:rPr lang="en-US" sz="2600" dirty="0">
                <a:latin typeface="Arial" panose="020B0604020202020204" pitchFamily="34" charset="0"/>
              </a:rPr>
              <a:t>can 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alleviate these challenges</a:t>
            </a:r>
            <a:endParaRPr 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3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3A89-F4FB-4C86-A496-57444BB2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Knowledge Distillation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9CA2-5130-4C37-BA6F-84E777A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Teacher neural network    , Student neural network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To train a new student, Knowledge Distillation usually penalizes the difference between the trained teacher and the student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6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6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600" dirty="0">
                <a:latin typeface="Arial" panose="020B0604020202020204" pitchFamily="34" charset="0"/>
              </a:rPr>
              <a:t>Self-knowledge distillation refers to the special case: </a:t>
            </a:r>
            <a:r>
              <a:rPr lang="en-US" sz="2600" dirty="0">
                <a:solidFill>
                  <a:srgbClr val="C62A10"/>
                </a:solidFill>
                <a:latin typeface="Arial" panose="020B0604020202020204" pitchFamily="34" charset="0"/>
              </a:rPr>
              <a:t>teacher and student have identical neural network architectures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6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87C95A-E024-400D-9DA7-AB67A29C9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227543"/>
              </p:ext>
            </p:extLst>
          </p:nvPr>
        </p:nvGraphicFramePr>
        <p:xfrm>
          <a:off x="3550177" y="3504395"/>
          <a:ext cx="4317879" cy="99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600200" imgH="368280" progId="Equation.DSMT4">
                  <p:embed/>
                </p:oleObj>
              </mc:Choice>
              <mc:Fallback>
                <p:oleObj name="Equation" r:id="rId3" imgW="16002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0177" y="3504395"/>
                        <a:ext cx="4317879" cy="993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2EC2211-680B-4C81-9CA3-066119512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307017"/>
              </p:ext>
            </p:extLst>
          </p:nvPr>
        </p:nvGraphicFramePr>
        <p:xfrm>
          <a:off x="4613946" y="1836159"/>
          <a:ext cx="1095171" cy="43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3946" y="1836159"/>
                        <a:ext cx="1095171" cy="43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63BF1B-32E3-4FF3-981F-52F074D23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06687"/>
              </p:ext>
            </p:extLst>
          </p:nvPr>
        </p:nvGraphicFramePr>
        <p:xfrm>
          <a:off x="8431431" y="1836159"/>
          <a:ext cx="10953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2EC2211-680B-4C81-9CA3-066119512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31431" y="1836159"/>
                        <a:ext cx="10953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90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684</Words>
  <Application>Microsoft Macintosh PowerPoint</Application>
  <PresentationFormat>Widescreen</PresentationFormat>
  <Paragraphs>149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Noisy Self-Knowledge Distillation for Text Summarization</vt:lpstr>
      <vt:lpstr>Challenges in Automatic Summarization</vt:lpstr>
      <vt:lpstr>Challenges in Automatic Summarization</vt:lpstr>
      <vt:lpstr>Challenges in Automatic Summarization</vt:lpstr>
      <vt:lpstr>Challenges in Automatic Summarization</vt:lpstr>
      <vt:lpstr>Challenges in Automatic Summarization</vt:lpstr>
      <vt:lpstr>Challenges in Automatic Summarization</vt:lpstr>
      <vt:lpstr>Challenges in Automatic Summarization</vt:lpstr>
      <vt:lpstr>Knowledge Distillation </vt:lpstr>
      <vt:lpstr>Self-Knowledge Distillation for Text Summarization</vt:lpstr>
      <vt:lpstr>Self-Knowledge Distillation for Text Summarization</vt:lpstr>
      <vt:lpstr>Noisy Self-Knowledge Distillation</vt:lpstr>
      <vt:lpstr>Noisy Self-Knowledge Distillation</vt:lpstr>
      <vt:lpstr>Noisy Self-Knowledge Distillation</vt:lpstr>
      <vt:lpstr>Noisy Self-Knowledge Distillation</vt:lpstr>
      <vt:lpstr>Noisy Self-Knowledge Distillation</vt:lpstr>
      <vt:lpstr>Experiments Single-document Summarization Datasets</vt:lpstr>
      <vt:lpstr>Experiments Multi-document Summarization Dataset</vt:lpstr>
      <vt:lpstr>Experiments CNN/DM Results</vt:lpstr>
      <vt:lpstr>Experiments XSum Results</vt:lpstr>
      <vt:lpstr>Experiments WikiCatSum Results</vt:lpstr>
      <vt:lpstr>Experiments Factual  Correctness Evaluation</vt:lpstr>
      <vt:lpstr>Experiments Factual  Correctness Evaluation</vt:lpstr>
      <vt:lpstr>Experiments Factual  Correctness Evaluation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Noisy Self-Knowledge Distillation for Text Summarization</dc:title>
  <dc:creator>Yang Liu</dc:creator>
  <cp:lastModifiedBy>Shen Sheng</cp:lastModifiedBy>
  <cp:revision>37</cp:revision>
  <dcterms:created xsi:type="dcterms:W3CDTF">2021-05-11T13:42:48Z</dcterms:created>
  <dcterms:modified xsi:type="dcterms:W3CDTF">2021-06-27T20:07:07Z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2021-05-11T13:42:48Z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9919533c-0f4e-4d0e-8a58-347ac212b243</vt:lpwstr>
  </property>
  <property fmtid="{D5CDD505-2E9C-101B-9397-08002B2CF9AE}" pid="8" name="MSIP_Label_f42aa342-8706-4288-bd11-ebb85995028c_ContentBits">
    <vt:lpwstr>0</vt:lpwstr>
  </property>
</Properties>
</file>