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1" r:id="rId5"/>
    <p:sldId id="262" r:id="rId6"/>
    <p:sldId id="263" r:id="rId7"/>
    <p:sldId id="264" r:id="rId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2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24BED17D-2DF9-4A42-A18A-8BE8379B791D}" type="datetimeFigureOut">
              <a:rPr lang="de-DE" smtClean="0"/>
              <a:t>25.06.2013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0F58CAC-B6A3-43C5-84CF-A85BAE9E3556}" type="slidenum">
              <a:rPr lang="de-DE" smtClean="0"/>
              <a:t>‹Nr.›</a:t>
            </a:fld>
            <a:endParaRPr lang="de-DE"/>
          </a:p>
        </p:txBody>
      </p:sp>
    </p:spTree>
    <p:extLst>
      <p:ext uri="{BB962C8B-B14F-4D97-AF65-F5344CB8AC3E}">
        <p14:creationId xmlns:p14="http://schemas.microsoft.com/office/powerpoint/2010/main" val="3345770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4BED17D-2DF9-4A42-A18A-8BE8379B791D}" type="datetimeFigureOut">
              <a:rPr lang="de-DE" smtClean="0"/>
              <a:t>25.06.2013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0F58CAC-B6A3-43C5-84CF-A85BAE9E3556}" type="slidenum">
              <a:rPr lang="de-DE" smtClean="0"/>
              <a:t>‹Nr.›</a:t>
            </a:fld>
            <a:endParaRPr lang="de-DE"/>
          </a:p>
        </p:txBody>
      </p:sp>
    </p:spTree>
    <p:extLst>
      <p:ext uri="{BB962C8B-B14F-4D97-AF65-F5344CB8AC3E}">
        <p14:creationId xmlns:p14="http://schemas.microsoft.com/office/powerpoint/2010/main" val="1881971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4BED17D-2DF9-4A42-A18A-8BE8379B791D}" type="datetimeFigureOut">
              <a:rPr lang="de-DE" smtClean="0"/>
              <a:t>25.06.2013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0F58CAC-B6A3-43C5-84CF-A85BAE9E3556}" type="slidenum">
              <a:rPr lang="de-DE" smtClean="0"/>
              <a:t>‹Nr.›</a:t>
            </a:fld>
            <a:endParaRPr lang="de-DE"/>
          </a:p>
        </p:txBody>
      </p:sp>
    </p:spTree>
    <p:extLst>
      <p:ext uri="{BB962C8B-B14F-4D97-AF65-F5344CB8AC3E}">
        <p14:creationId xmlns:p14="http://schemas.microsoft.com/office/powerpoint/2010/main" val="104252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4BED17D-2DF9-4A42-A18A-8BE8379B791D}" type="datetimeFigureOut">
              <a:rPr lang="de-DE" smtClean="0"/>
              <a:t>25.06.2013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0F58CAC-B6A3-43C5-84CF-A85BAE9E3556}" type="slidenum">
              <a:rPr lang="de-DE" smtClean="0"/>
              <a:t>‹Nr.›</a:t>
            </a:fld>
            <a:endParaRPr lang="de-DE"/>
          </a:p>
        </p:txBody>
      </p:sp>
    </p:spTree>
    <p:extLst>
      <p:ext uri="{BB962C8B-B14F-4D97-AF65-F5344CB8AC3E}">
        <p14:creationId xmlns:p14="http://schemas.microsoft.com/office/powerpoint/2010/main" val="2953880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24BED17D-2DF9-4A42-A18A-8BE8379B791D}" type="datetimeFigureOut">
              <a:rPr lang="de-DE" smtClean="0"/>
              <a:t>25.06.2013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0F58CAC-B6A3-43C5-84CF-A85BAE9E3556}" type="slidenum">
              <a:rPr lang="de-DE" smtClean="0"/>
              <a:t>‹Nr.›</a:t>
            </a:fld>
            <a:endParaRPr lang="de-DE"/>
          </a:p>
        </p:txBody>
      </p:sp>
    </p:spTree>
    <p:extLst>
      <p:ext uri="{BB962C8B-B14F-4D97-AF65-F5344CB8AC3E}">
        <p14:creationId xmlns:p14="http://schemas.microsoft.com/office/powerpoint/2010/main" val="245641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24BED17D-2DF9-4A42-A18A-8BE8379B791D}" type="datetimeFigureOut">
              <a:rPr lang="de-DE" smtClean="0"/>
              <a:t>25.06.2013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0F58CAC-B6A3-43C5-84CF-A85BAE9E3556}" type="slidenum">
              <a:rPr lang="de-DE" smtClean="0"/>
              <a:t>‹Nr.›</a:t>
            </a:fld>
            <a:endParaRPr lang="de-DE"/>
          </a:p>
        </p:txBody>
      </p:sp>
    </p:spTree>
    <p:extLst>
      <p:ext uri="{BB962C8B-B14F-4D97-AF65-F5344CB8AC3E}">
        <p14:creationId xmlns:p14="http://schemas.microsoft.com/office/powerpoint/2010/main" val="796209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24BED17D-2DF9-4A42-A18A-8BE8379B791D}" type="datetimeFigureOut">
              <a:rPr lang="de-DE" smtClean="0"/>
              <a:t>25.06.2013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D0F58CAC-B6A3-43C5-84CF-A85BAE9E3556}" type="slidenum">
              <a:rPr lang="de-DE" smtClean="0"/>
              <a:t>‹Nr.›</a:t>
            </a:fld>
            <a:endParaRPr lang="de-DE"/>
          </a:p>
        </p:txBody>
      </p:sp>
    </p:spTree>
    <p:extLst>
      <p:ext uri="{BB962C8B-B14F-4D97-AF65-F5344CB8AC3E}">
        <p14:creationId xmlns:p14="http://schemas.microsoft.com/office/powerpoint/2010/main" val="257413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24BED17D-2DF9-4A42-A18A-8BE8379B791D}" type="datetimeFigureOut">
              <a:rPr lang="de-DE" smtClean="0"/>
              <a:t>25.06.2013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0F58CAC-B6A3-43C5-84CF-A85BAE9E3556}" type="slidenum">
              <a:rPr lang="de-DE" smtClean="0"/>
              <a:t>‹Nr.›</a:t>
            </a:fld>
            <a:endParaRPr lang="de-DE"/>
          </a:p>
        </p:txBody>
      </p:sp>
    </p:spTree>
    <p:extLst>
      <p:ext uri="{BB962C8B-B14F-4D97-AF65-F5344CB8AC3E}">
        <p14:creationId xmlns:p14="http://schemas.microsoft.com/office/powerpoint/2010/main" val="999997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4BED17D-2DF9-4A42-A18A-8BE8379B791D}" type="datetimeFigureOut">
              <a:rPr lang="de-DE" smtClean="0"/>
              <a:t>25.06.2013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D0F58CAC-B6A3-43C5-84CF-A85BAE9E3556}" type="slidenum">
              <a:rPr lang="de-DE" smtClean="0"/>
              <a:t>‹Nr.›</a:t>
            </a:fld>
            <a:endParaRPr lang="de-DE"/>
          </a:p>
        </p:txBody>
      </p:sp>
    </p:spTree>
    <p:extLst>
      <p:ext uri="{BB962C8B-B14F-4D97-AF65-F5344CB8AC3E}">
        <p14:creationId xmlns:p14="http://schemas.microsoft.com/office/powerpoint/2010/main" val="122997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24BED17D-2DF9-4A42-A18A-8BE8379B791D}" type="datetimeFigureOut">
              <a:rPr lang="de-DE" smtClean="0"/>
              <a:t>25.06.2013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0F58CAC-B6A3-43C5-84CF-A85BAE9E3556}" type="slidenum">
              <a:rPr lang="de-DE" smtClean="0"/>
              <a:t>‹Nr.›</a:t>
            </a:fld>
            <a:endParaRPr lang="de-DE"/>
          </a:p>
        </p:txBody>
      </p:sp>
    </p:spTree>
    <p:extLst>
      <p:ext uri="{BB962C8B-B14F-4D97-AF65-F5344CB8AC3E}">
        <p14:creationId xmlns:p14="http://schemas.microsoft.com/office/powerpoint/2010/main" val="3560053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24BED17D-2DF9-4A42-A18A-8BE8379B791D}" type="datetimeFigureOut">
              <a:rPr lang="de-DE" smtClean="0"/>
              <a:t>25.06.2013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0F58CAC-B6A3-43C5-84CF-A85BAE9E3556}" type="slidenum">
              <a:rPr lang="de-DE" smtClean="0"/>
              <a:t>‹Nr.›</a:t>
            </a:fld>
            <a:endParaRPr lang="de-DE"/>
          </a:p>
        </p:txBody>
      </p:sp>
    </p:spTree>
    <p:extLst>
      <p:ext uri="{BB962C8B-B14F-4D97-AF65-F5344CB8AC3E}">
        <p14:creationId xmlns:p14="http://schemas.microsoft.com/office/powerpoint/2010/main" val="2238784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BED17D-2DF9-4A42-A18A-8BE8379B791D}" type="datetimeFigureOut">
              <a:rPr lang="de-DE" smtClean="0"/>
              <a:t>25.06.2013</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F58CAC-B6A3-43C5-84CF-A85BAE9E3556}" type="slidenum">
              <a:rPr lang="de-DE" smtClean="0"/>
              <a:t>‹Nr.›</a:t>
            </a:fld>
            <a:endParaRPr lang="de-DE"/>
          </a:p>
        </p:txBody>
      </p:sp>
    </p:spTree>
    <p:extLst>
      <p:ext uri="{BB962C8B-B14F-4D97-AF65-F5344CB8AC3E}">
        <p14:creationId xmlns:p14="http://schemas.microsoft.com/office/powerpoint/2010/main" val="3340473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it-recht-kanzlei.d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irights.info/eugh-urteil-zu-gebrauchtsoftware-eine-revolutionre-entscheidung-fr-die-informationsgesellschaf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irights-law.de/" TargetMode="External"/><Relationship Id="rId2" Type="http://schemas.openxmlformats.org/officeDocument/2006/relationships/hyperlink" Target="http://www.ifross.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fontScale="90000"/>
          </a:bodyPr>
          <a:lstStyle/>
          <a:p>
            <a:r>
              <a:rPr lang="de-DE" dirty="0" smtClean="0">
                <a:solidFill>
                  <a:schemeClr val="tx2"/>
                </a:solidFill>
              </a:rPr>
              <a:t>Urheberrecht am Computerprogramm</a:t>
            </a:r>
            <a:endParaRPr lang="de-DE" dirty="0">
              <a:solidFill>
                <a:schemeClr val="tx2"/>
              </a:solidFill>
            </a:endParaRPr>
          </a:p>
        </p:txBody>
      </p:sp>
      <p:sp>
        <p:nvSpPr>
          <p:cNvPr id="5" name="Inhaltsplatzhalter 4"/>
          <p:cNvSpPr>
            <a:spLocks noGrp="1"/>
          </p:cNvSpPr>
          <p:nvPr>
            <p:ph idx="1"/>
          </p:nvPr>
        </p:nvSpPr>
        <p:spPr/>
        <p:txBody>
          <a:bodyPr>
            <a:normAutofit fontScale="85000" lnSpcReduction="10000"/>
          </a:bodyPr>
          <a:lstStyle/>
          <a:p>
            <a:r>
              <a:rPr lang="de-DE" dirty="0" smtClean="0"/>
              <a:t>Was wird geschützt?</a:t>
            </a:r>
          </a:p>
          <a:p>
            <a:r>
              <a:rPr lang="de-DE" dirty="0" smtClean="0"/>
              <a:t>Natürliche Person bzw. Personen</a:t>
            </a:r>
          </a:p>
          <a:p>
            <a:r>
              <a:rPr lang="de-DE" dirty="0" smtClean="0"/>
              <a:t>Verwertungsrechte § 15 UrhG</a:t>
            </a:r>
          </a:p>
          <a:p>
            <a:r>
              <a:rPr lang="de-DE" dirty="0" smtClean="0"/>
              <a:t>Erschöpfungsgrundsatz § 17 UrhG</a:t>
            </a:r>
            <a:endParaRPr lang="de-DE" dirty="0"/>
          </a:p>
          <a:p>
            <a:r>
              <a:rPr lang="de-DE" dirty="0" smtClean="0"/>
              <a:t>Nutzungsübertragung (im Arbeitsverhältnis) §§ 31,69b</a:t>
            </a:r>
          </a:p>
          <a:p>
            <a:r>
              <a:rPr lang="de-DE" dirty="0" smtClean="0"/>
              <a:t>Besondere Bestimmungen nach § 69a ff UrhG</a:t>
            </a:r>
          </a:p>
          <a:p>
            <a:pPr marL="0" indent="0">
              <a:buNone/>
            </a:pPr>
            <a:r>
              <a:rPr lang="de-DE" dirty="0" smtClean="0"/>
              <a:t>    (Keine Anwendung des zustimmungsfreien  </a:t>
            </a:r>
          </a:p>
          <a:p>
            <a:pPr marL="0" indent="0">
              <a:buNone/>
            </a:pPr>
            <a:r>
              <a:rPr lang="de-DE" dirty="0"/>
              <a:t> </a:t>
            </a:r>
            <a:r>
              <a:rPr lang="de-DE" dirty="0" smtClean="0"/>
              <a:t>    Vervielfältigungsrechts nach § 53 UrhG)</a:t>
            </a:r>
          </a:p>
          <a:p>
            <a:pPr marL="0" indent="0">
              <a:buNone/>
            </a:pPr>
            <a:endParaRPr lang="de-DE" dirty="0" smtClean="0"/>
          </a:p>
          <a:p>
            <a:pPr marL="0" indent="0">
              <a:buNone/>
            </a:pPr>
            <a:r>
              <a:rPr lang="de-DE" sz="1500" dirty="0" smtClean="0"/>
              <a:t>Literaturhinweis: A.J. Nagel: FAQ zum Thema.</a:t>
            </a:r>
          </a:p>
          <a:p>
            <a:pPr marL="0" indent="0">
              <a:buNone/>
            </a:pPr>
            <a:r>
              <a:rPr lang="de-DE" sz="1500" dirty="0" smtClean="0">
                <a:hlinkClick r:id="rId2"/>
              </a:rPr>
              <a:t>http://www.it-recht-kanzlei.de/</a:t>
            </a:r>
            <a:r>
              <a:rPr lang="de-DE" sz="1500" dirty="0" smtClean="0"/>
              <a:t>Urheberrechte_an_Computerprogrammen.html#abschnitt_8</a:t>
            </a:r>
          </a:p>
          <a:p>
            <a:pPr marL="0" indent="0">
              <a:buNone/>
            </a:pPr>
            <a:endParaRPr lang="de-DE" sz="2200" dirty="0"/>
          </a:p>
        </p:txBody>
      </p:sp>
      <p:sp>
        <p:nvSpPr>
          <p:cNvPr id="6" name="Pfeil nach rechts 5"/>
          <p:cNvSpPr/>
          <p:nvPr/>
        </p:nvSpPr>
        <p:spPr>
          <a:xfrm>
            <a:off x="567036" y="1644948"/>
            <a:ext cx="28803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Pfeil nach rechts 6"/>
          <p:cNvSpPr/>
          <p:nvPr/>
        </p:nvSpPr>
        <p:spPr>
          <a:xfrm>
            <a:off x="566888" y="2107876"/>
            <a:ext cx="28803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Pfeil nach rechts 7"/>
          <p:cNvSpPr/>
          <p:nvPr/>
        </p:nvSpPr>
        <p:spPr>
          <a:xfrm>
            <a:off x="567036" y="2470672"/>
            <a:ext cx="28803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Pfeil nach rechts 8"/>
          <p:cNvSpPr/>
          <p:nvPr/>
        </p:nvSpPr>
        <p:spPr>
          <a:xfrm>
            <a:off x="567036" y="2955304"/>
            <a:ext cx="28803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a:off x="579440" y="3399280"/>
            <a:ext cx="28803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Pfeil nach rechts 10"/>
          <p:cNvSpPr/>
          <p:nvPr/>
        </p:nvSpPr>
        <p:spPr>
          <a:xfrm>
            <a:off x="566888" y="3798044"/>
            <a:ext cx="28803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4618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solidFill>
                  <a:schemeClr val="tx2"/>
                </a:solidFill>
              </a:rPr>
              <a:t>Was wird geschützt</a:t>
            </a:r>
            <a:endParaRPr lang="de-DE" dirty="0">
              <a:solidFill>
                <a:schemeClr val="tx2"/>
              </a:solidFill>
            </a:endParaRPr>
          </a:p>
        </p:txBody>
      </p:sp>
      <p:sp>
        <p:nvSpPr>
          <p:cNvPr id="5" name="Inhaltsplatzhalter 4"/>
          <p:cNvSpPr>
            <a:spLocks noGrp="1"/>
          </p:cNvSpPr>
          <p:nvPr>
            <p:ph idx="1"/>
          </p:nvPr>
        </p:nvSpPr>
        <p:spPr/>
        <p:txBody>
          <a:bodyPr/>
          <a:lstStyle/>
          <a:p>
            <a:endParaRPr lang="de-DE" dirty="0" smtClean="0"/>
          </a:p>
          <a:p>
            <a:r>
              <a:rPr lang="de-DE" dirty="0" smtClean="0"/>
              <a:t>Quelltext </a:t>
            </a:r>
            <a:endParaRPr lang="de-DE" dirty="0"/>
          </a:p>
          <a:p>
            <a:r>
              <a:rPr lang="de-DE" dirty="0" smtClean="0"/>
              <a:t>kompilierten Objektcode</a:t>
            </a:r>
          </a:p>
          <a:p>
            <a:r>
              <a:rPr lang="de-DE" dirty="0" smtClean="0"/>
              <a:t>Entwicklungsmaterialien wie Struktogramme, Ablaufpläne</a:t>
            </a:r>
          </a:p>
          <a:p>
            <a:endParaRPr lang="de-DE" dirty="0"/>
          </a:p>
          <a:p>
            <a:r>
              <a:rPr lang="de-DE" dirty="0" smtClean="0">
                <a:solidFill>
                  <a:schemeClr val="tx2"/>
                </a:solidFill>
              </a:rPr>
              <a:t>Kein Schutz von Ideen!</a:t>
            </a:r>
            <a:endParaRPr lang="de-DE" dirty="0">
              <a:solidFill>
                <a:schemeClr val="tx2"/>
              </a:solidFill>
            </a:endParaRPr>
          </a:p>
        </p:txBody>
      </p:sp>
    </p:spTree>
    <p:extLst>
      <p:ext uri="{BB962C8B-B14F-4D97-AF65-F5344CB8AC3E}">
        <p14:creationId xmlns:p14="http://schemas.microsoft.com/office/powerpoint/2010/main" val="237467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solidFill>
                  <a:schemeClr val="tx2"/>
                </a:solidFill>
              </a:rPr>
              <a:t>Rechtsübertragung am Computerprogramm</a:t>
            </a:r>
            <a:endParaRPr lang="de-DE" dirty="0">
              <a:solidFill>
                <a:schemeClr val="tx2"/>
              </a:solidFill>
            </a:endParaRPr>
          </a:p>
        </p:txBody>
      </p:sp>
      <p:sp>
        <p:nvSpPr>
          <p:cNvPr id="3" name="Inhaltsplatzhalter 2"/>
          <p:cNvSpPr>
            <a:spLocks noGrp="1"/>
          </p:cNvSpPr>
          <p:nvPr>
            <p:ph idx="1"/>
          </p:nvPr>
        </p:nvSpPr>
        <p:spPr/>
        <p:txBody>
          <a:bodyPr>
            <a:normAutofit fontScale="92500"/>
          </a:bodyPr>
          <a:lstStyle/>
          <a:p>
            <a:r>
              <a:rPr lang="de-DE" dirty="0" smtClean="0"/>
              <a:t>§ 15 Verwertungsrechte</a:t>
            </a:r>
          </a:p>
          <a:p>
            <a:r>
              <a:rPr lang="de-DE" dirty="0" smtClean="0"/>
              <a:t>§§ 31 ff und 69b Einräumung von Nutzungsrechte</a:t>
            </a:r>
          </a:p>
          <a:p>
            <a:pPr marL="0" indent="0" algn="ctr">
              <a:buNone/>
            </a:pPr>
            <a:r>
              <a:rPr lang="de-DE" b="1" dirty="0" smtClean="0">
                <a:solidFill>
                  <a:schemeClr val="tx2"/>
                </a:solidFill>
              </a:rPr>
              <a:t>Lizenz</a:t>
            </a:r>
            <a:endParaRPr lang="de-DE" b="1" dirty="0">
              <a:solidFill>
                <a:schemeClr val="tx2"/>
              </a:solidFill>
            </a:endParaRPr>
          </a:p>
          <a:p>
            <a:pPr marL="0" indent="0">
              <a:buNone/>
            </a:pPr>
            <a:r>
              <a:rPr lang="de-DE" dirty="0" smtClean="0">
                <a:solidFill>
                  <a:schemeClr val="tx2"/>
                </a:solidFill>
              </a:rPr>
              <a:t>=</a:t>
            </a:r>
            <a:r>
              <a:rPr lang="de-DE" dirty="0" smtClean="0"/>
              <a:t> </a:t>
            </a:r>
            <a:r>
              <a:rPr lang="de-DE" sz="2600" dirty="0" smtClean="0"/>
              <a:t>einfaches und ausschließliches Nutzungsrecht</a:t>
            </a:r>
          </a:p>
          <a:p>
            <a:pPr marL="0" indent="0">
              <a:buNone/>
            </a:pPr>
            <a:r>
              <a:rPr lang="de-DE" sz="2600" dirty="0" smtClean="0">
                <a:solidFill>
                  <a:schemeClr val="tx2"/>
                </a:solidFill>
              </a:rPr>
              <a:t>=</a:t>
            </a:r>
            <a:r>
              <a:rPr lang="de-DE" sz="2600" dirty="0" smtClean="0"/>
              <a:t>  zeitlich, räumlich, inhaltliche Beschränkung</a:t>
            </a:r>
          </a:p>
          <a:p>
            <a:pPr marL="0" indent="0">
              <a:buNone/>
            </a:pPr>
            <a:r>
              <a:rPr lang="de-DE" sz="2600" dirty="0" smtClean="0">
                <a:solidFill>
                  <a:schemeClr val="tx2"/>
                </a:solidFill>
              </a:rPr>
              <a:t>=</a:t>
            </a:r>
            <a:r>
              <a:rPr lang="de-DE" sz="2600" dirty="0" smtClean="0"/>
              <a:t>  unbekannte Nutzungsrechte</a:t>
            </a:r>
          </a:p>
          <a:p>
            <a:pPr marL="0" indent="0">
              <a:buNone/>
            </a:pPr>
            <a:r>
              <a:rPr lang="de-DE" sz="2600" dirty="0" smtClean="0">
                <a:solidFill>
                  <a:schemeClr val="tx2"/>
                </a:solidFill>
              </a:rPr>
              <a:t>=</a:t>
            </a:r>
            <a:r>
              <a:rPr lang="de-DE" sz="2600" dirty="0" smtClean="0"/>
              <a:t>  Zweckübertragung</a:t>
            </a:r>
          </a:p>
          <a:p>
            <a:pPr marL="0" indent="0">
              <a:buNone/>
            </a:pPr>
            <a:r>
              <a:rPr lang="de-DE" sz="2600" dirty="0" smtClean="0">
                <a:solidFill>
                  <a:schemeClr val="tx2"/>
                </a:solidFill>
              </a:rPr>
              <a:t>=</a:t>
            </a:r>
            <a:r>
              <a:rPr lang="de-DE" sz="2600" dirty="0" smtClean="0"/>
              <a:t>  angemessene Vergütung und Folgerecht</a:t>
            </a:r>
          </a:p>
          <a:p>
            <a:pPr marL="0" indent="0">
              <a:buNone/>
            </a:pPr>
            <a:r>
              <a:rPr lang="de-DE" sz="2600" dirty="0" smtClean="0">
                <a:solidFill>
                  <a:schemeClr val="tx2"/>
                </a:solidFill>
              </a:rPr>
              <a:t>=</a:t>
            </a:r>
            <a:r>
              <a:rPr lang="de-DE" sz="2600" dirty="0" smtClean="0"/>
              <a:t> </a:t>
            </a:r>
            <a:r>
              <a:rPr lang="de-DE" sz="2600" i="1" dirty="0" smtClean="0"/>
              <a:t>„wenn nichts anderes vereinbart ist“</a:t>
            </a:r>
            <a:endParaRPr lang="de-DE" sz="2600" i="1" dirty="0"/>
          </a:p>
        </p:txBody>
      </p:sp>
    </p:spTree>
    <p:extLst>
      <p:ext uri="{BB962C8B-B14F-4D97-AF65-F5344CB8AC3E}">
        <p14:creationId xmlns:p14="http://schemas.microsoft.com/office/powerpoint/2010/main" val="404513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chemeClr val="tx2"/>
                </a:solidFill>
              </a:rPr>
              <a:t>Geschichte des Rechtsschutzes</a:t>
            </a:r>
            <a:endParaRPr lang="de-DE" dirty="0">
              <a:solidFill>
                <a:schemeClr val="tx2"/>
              </a:solidFill>
            </a:endParaRPr>
          </a:p>
        </p:txBody>
      </p:sp>
      <p:sp>
        <p:nvSpPr>
          <p:cNvPr id="3" name="Inhaltsplatzhalter 2"/>
          <p:cNvSpPr>
            <a:spLocks noGrp="1"/>
          </p:cNvSpPr>
          <p:nvPr>
            <p:ph idx="1"/>
          </p:nvPr>
        </p:nvSpPr>
        <p:spPr/>
        <p:txBody>
          <a:bodyPr>
            <a:normAutofit lnSpcReduction="10000"/>
          </a:bodyPr>
          <a:lstStyle/>
          <a:p>
            <a:r>
              <a:rPr lang="de-DE" sz="2400" dirty="0" smtClean="0">
                <a:solidFill>
                  <a:schemeClr val="tx2"/>
                </a:solidFill>
              </a:rPr>
              <a:t>1980</a:t>
            </a:r>
            <a:r>
              <a:rPr lang="de-DE" sz="2400" dirty="0" smtClean="0"/>
              <a:t> BGH-Entscheidung: stellte bei der Schutzfähigkeit von Computerprogrammen darauf ab, „dass ein Computerprogramm auf einer geistigen Leistung beruhen müsse, die die eines Durchschnittsprogrammierers bei Weitem übersteige“</a:t>
            </a:r>
          </a:p>
          <a:p>
            <a:r>
              <a:rPr lang="de-DE" sz="2400" dirty="0" smtClean="0">
                <a:solidFill>
                  <a:schemeClr val="tx2"/>
                </a:solidFill>
                <a:effectLst/>
              </a:rPr>
              <a:t>1991</a:t>
            </a:r>
            <a:r>
              <a:rPr lang="de-DE" sz="2400" dirty="0" smtClean="0">
                <a:effectLst/>
              </a:rPr>
              <a:t> Computerprogramm-Richtlinie über den Rechtsschutz von Computerprogrammen (91/250/EWG), jetzt 2009/24/EG </a:t>
            </a:r>
          </a:p>
          <a:p>
            <a:r>
              <a:rPr lang="de-DE" sz="2400" dirty="0" smtClean="0">
                <a:solidFill>
                  <a:schemeClr val="tx2"/>
                </a:solidFill>
              </a:rPr>
              <a:t>1994</a:t>
            </a:r>
            <a:r>
              <a:rPr lang="de-DE" sz="2400" dirty="0" smtClean="0"/>
              <a:t> Umsetzung in dt. UrhG durch §§ 69a bis</a:t>
            </a:r>
          </a:p>
          <a:p>
            <a:r>
              <a:rPr lang="de-DE" sz="2400" dirty="0" smtClean="0">
                <a:solidFill>
                  <a:schemeClr val="tx2"/>
                </a:solidFill>
              </a:rPr>
              <a:t>2010</a:t>
            </a:r>
            <a:r>
              <a:rPr lang="de-DE" sz="2400" dirty="0" smtClean="0"/>
              <a:t> </a:t>
            </a:r>
            <a:r>
              <a:rPr lang="de-DE" sz="2400" dirty="0" err="1" smtClean="0"/>
              <a:t>EuGH</a:t>
            </a:r>
            <a:r>
              <a:rPr lang="de-DE" sz="2400" dirty="0"/>
              <a:t>-</a:t>
            </a:r>
            <a:r>
              <a:rPr lang="de-DE" sz="2400" dirty="0" smtClean="0"/>
              <a:t>Entscheidung beendet die Schutzfähigkeit von grafischen Benutzeroberflächen als Software</a:t>
            </a:r>
          </a:p>
          <a:p>
            <a:r>
              <a:rPr lang="de-DE" sz="2400" dirty="0" smtClean="0">
                <a:solidFill>
                  <a:schemeClr val="tx2"/>
                </a:solidFill>
              </a:rPr>
              <a:t>2012</a:t>
            </a:r>
            <a:r>
              <a:rPr lang="de-DE" sz="2400" dirty="0" smtClean="0"/>
              <a:t> BGH-Entscheidung zu USEDSOFT: Frage zum Umfang des Erschöpfungsgrundsatzes bei Software </a:t>
            </a:r>
            <a:endParaRPr lang="de-DE" sz="2400" dirty="0"/>
          </a:p>
        </p:txBody>
      </p:sp>
    </p:spTree>
    <p:extLst>
      <p:ext uri="{BB962C8B-B14F-4D97-AF65-F5344CB8AC3E}">
        <p14:creationId xmlns:p14="http://schemas.microsoft.com/office/powerpoint/2010/main" val="31600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800" b="1" dirty="0">
                <a:hlinkClick r:id="rId2" tooltip="Permanent Link to EuGH-Urteil zu Gebrauchtsoftware: Eine revolutionäre Entscheidung für die Informationsgesellschaft"/>
              </a:rPr>
              <a:t/>
            </a:r>
            <a:br>
              <a:rPr lang="de-DE" sz="2800" b="1" dirty="0">
                <a:hlinkClick r:id="rId2" tooltip="Permanent Link to EuGH-Urteil zu Gebrauchtsoftware: Eine revolutionäre Entscheidung für die Informationsgesellschaft"/>
              </a:rPr>
            </a:br>
            <a:r>
              <a:rPr lang="de-DE" sz="2800" b="1" dirty="0" smtClean="0">
                <a:hlinkClick r:id="rId2" tooltip="Permanent Link to EuGH-Urteil zu Gebrauchtsoftware: Eine revolutionäre Entscheidung für die Informationsgesellschaft"/>
              </a:rPr>
              <a:t/>
            </a:r>
            <a:br>
              <a:rPr lang="de-DE" sz="2800" b="1" dirty="0" smtClean="0">
                <a:hlinkClick r:id="rId2" tooltip="Permanent Link to EuGH-Urteil zu Gebrauchtsoftware: Eine revolutionäre Entscheidung für die Informationsgesellschaft"/>
              </a:rPr>
            </a:br>
            <a:r>
              <a:rPr lang="de-DE" sz="2800" b="1" dirty="0" smtClean="0">
                <a:hlinkClick r:id="rId2" tooltip="Permanent Link to EuGH-Urteil zu Gebrauchtsoftware: Eine revolutionäre Entscheidung für die Informationsgesellschaft"/>
              </a:rPr>
              <a:t>2012: </a:t>
            </a:r>
            <a:r>
              <a:rPr lang="de-DE" sz="2800" b="1" dirty="0" err="1" smtClean="0">
                <a:hlinkClick r:id="rId2" tooltip="Permanent Link to EuGH-Urteil zu Gebrauchtsoftware: Eine revolutionäre Entscheidung für die Informationsgesellschaft"/>
              </a:rPr>
              <a:t>EuGH</a:t>
            </a:r>
            <a:r>
              <a:rPr lang="de-DE" sz="2800" b="1" dirty="0" smtClean="0">
                <a:hlinkClick r:id="rId2" tooltip="Permanent Link to EuGH-Urteil zu Gebrauchtsoftware: Eine revolutionäre Entscheidung für die Informationsgesellschaft"/>
              </a:rPr>
              <a:t>-Urteil zu Gebrauchtsoftware: Eine revolutionäre Entscheidung für die Informationsgesellschaft</a:t>
            </a:r>
            <a:r>
              <a:rPr lang="de-DE" sz="2800" b="1" dirty="0" smtClean="0"/>
              <a:t/>
            </a:r>
            <a:br>
              <a:rPr lang="de-DE" sz="2800" b="1" dirty="0" smtClean="0"/>
            </a:br>
            <a:endParaRPr lang="de-DE" sz="2800" dirty="0"/>
          </a:p>
        </p:txBody>
      </p:sp>
      <p:sp>
        <p:nvSpPr>
          <p:cNvPr id="3" name="Inhaltsplatzhalter 2"/>
          <p:cNvSpPr>
            <a:spLocks noGrp="1"/>
          </p:cNvSpPr>
          <p:nvPr>
            <p:ph idx="1"/>
          </p:nvPr>
        </p:nvSpPr>
        <p:spPr/>
        <p:txBody>
          <a:bodyPr>
            <a:normAutofit/>
          </a:bodyPr>
          <a:lstStyle/>
          <a:p>
            <a:pPr marL="0" indent="0">
              <a:buNone/>
            </a:pPr>
            <a:r>
              <a:rPr lang="de-DE" dirty="0" smtClean="0"/>
              <a:t> </a:t>
            </a:r>
          </a:p>
          <a:p>
            <a:pPr marL="0" indent="0">
              <a:buNone/>
            </a:pPr>
            <a:r>
              <a:rPr lang="de-DE" dirty="0" smtClean="0"/>
              <a:t>Der Europäische Gerichtshof hat entschieden: </a:t>
            </a:r>
          </a:p>
          <a:p>
            <a:pPr marL="0" indent="0">
              <a:buNone/>
            </a:pPr>
            <a:r>
              <a:rPr lang="de-DE" i="1" dirty="0" smtClean="0"/>
              <a:t>Der Weiterverkauf von Software ist auch dann legal, wenn sie im Rahmen einer dauerhaften Nutzungslizenz erworben und aus dem Netz heruntergeladen wurde. Das Urteil könnte auch den rechtlichen Umgang mit MP3s und E-Books revolutionieren. </a:t>
            </a:r>
          </a:p>
          <a:p>
            <a:pPr marL="0" indent="0">
              <a:buNone/>
            </a:pPr>
            <a:endParaRPr lang="de-DE" dirty="0"/>
          </a:p>
        </p:txBody>
      </p:sp>
    </p:spTree>
    <p:extLst>
      <p:ext uri="{BB962C8B-B14F-4D97-AF65-F5344CB8AC3E}">
        <p14:creationId xmlns:p14="http://schemas.microsoft.com/office/powerpoint/2010/main" val="2974857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282154"/>
          </a:xfrm>
        </p:spPr>
        <p:txBody>
          <a:bodyPr/>
          <a:lstStyle/>
          <a:p>
            <a:endParaRPr lang="de-DE" dirty="0"/>
          </a:p>
        </p:txBody>
      </p:sp>
      <p:sp>
        <p:nvSpPr>
          <p:cNvPr id="3" name="Inhaltsplatzhalter 2"/>
          <p:cNvSpPr>
            <a:spLocks noGrp="1"/>
          </p:cNvSpPr>
          <p:nvPr>
            <p:ph idx="1"/>
          </p:nvPr>
        </p:nvSpPr>
        <p:spPr>
          <a:xfrm>
            <a:off x="457200" y="1600201"/>
            <a:ext cx="7715200" cy="4205064"/>
          </a:xfrm>
        </p:spPr>
        <p:txBody>
          <a:bodyPr/>
          <a:lstStyle/>
          <a:p>
            <a:pPr marL="0" indent="0">
              <a:buNone/>
            </a:pPr>
            <a:endParaRPr lang="de-D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7128792"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332657"/>
            <a:ext cx="3337148" cy="1080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3236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mtClean="0">
                <a:solidFill>
                  <a:schemeClr val="tx2"/>
                </a:solidFill>
              </a:rPr>
              <a:t>Rechtsberatung</a:t>
            </a:r>
            <a:r>
              <a:rPr lang="de-DE">
                <a:solidFill>
                  <a:schemeClr val="tx2"/>
                </a:solidFill>
              </a:rPr>
              <a:t> </a:t>
            </a:r>
            <a:r>
              <a:rPr lang="de-DE" smtClean="0">
                <a:solidFill>
                  <a:schemeClr val="tx2"/>
                </a:solidFill>
              </a:rPr>
              <a:t>und Informationen</a:t>
            </a:r>
            <a:endParaRPr lang="de-DE" dirty="0">
              <a:solidFill>
                <a:schemeClr val="tx2"/>
              </a:solidFill>
            </a:endParaRPr>
          </a:p>
        </p:txBody>
      </p:sp>
      <p:sp>
        <p:nvSpPr>
          <p:cNvPr id="3" name="Inhaltsplatzhalter 2"/>
          <p:cNvSpPr>
            <a:spLocks noGrp="1"/>
          </p:cNvSpPr>
          <p:nvPr>
            <p:ph idx="1"/>
          </p:nvPr>
        </p:nvSpPr>
        <p:spPr/>
        <p:txBody>
          <a:bodyPr/>
          <a:lstStyle/>
          <a:p>
            <a:endParaRPr lang="de-DE" dirty="0" smtClean="0">
              <a:hlinkClick r:id="rId2"/>
            </a:endParaRPr>
          </a:p>
          <a:p>
            <a:r>
              <a:rPr lang="de-DE" dirty="0" smtClean="0">
                <a:hlinkClick r:id="rId2"/>
              </a:rPr>
              <a:t>http://www.ifross.org/</a:t>
            </a:r>
            <a:endParaRPr lang="de-DE" dirty="0" smtClean="0"/>
          </a:p>
          <a:p>
            <a:r>
              <a:rPr lang="de-DE" dirty="0" smtClean="0">
                <a:hlinkClick r:id="rId3"/>
              </a:rPr>
              <a:t>http://www.irights-law.de/</a:t>
            </a:r>
            <a:endParaRPr lang="de-DE" dirty="0" smtClean="0"/>
          </a:p>
          <a:p>
            <a:pPr marL="0" indent="0">
              <a:buNone/>
            </a:pPr>
            <a:endParaRPr lang="de-DE" dirty="0"/>
          </a:p>
        </p:txBody>
      </p:sp>
    </p:spTree>
    <p:extLst>
      <p:ext uri="{BB962C8B-B14F-4D97-AF65-F5344CB8AC3E}">
        <p14:creationId xmlns:p14="http://schemas.microsoft.com/office/powerpoint/2010/main" val="2913565028"/>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254</Words>
  <Application>Microsoft Office PowerPoint</Application>
  <PresentationFormat>Bildschirmpräsentation (4:3)</PresentationFormat>
  <Paragraphs>43</Paragraphs>
  <Slides>7</Slides>
  <Notes>0</Notes>
  <HiddenSlides>0</HiddenSlides>
  <MMClips>0</MMClips>
  <ScaleCrop>false</ScaleCrop>
  <HeadingPairs>
    <vt:vector size="4" baseType="variant">
      <vt:variant>
        <vt:lpstr>Design</vt:lpstr>
      </vt:variant>
      <vt:variant>
        <vt:i4>1</vt:i4>
      </vt:variant>
      <vt:variant>
        <vt:lpstr>Folientitel</vt:lpstr>
      </vt:variant>
      <vt:variant>
        <vt:i4>7</vt:i4>
      </vt:variant>
    </vt:vector>
  </HeadingPairs>
  <TitlesOfParts>
    <vt:vector size="8" baseType="lpstr">
      <vt:lpstr>Larissa</vt:lpstr>
      <vt:lpstr>Urheberrecht am Computerprogramm</vt:lpstr>
      <vt:lpstr>Was wird geschützt</vt:lpstr>
      <vt:lpstr>Rechtsübertragung am Computerprogramm</vt:lpstr>
      <vt:lpstr>Geschichte des Rechtsschutzes</vt:lpstr>
      <vt:lpstr>  2012: EuGH-Urteil zu Gebrauchtsoftware: Eine revolutionäre Entscheidung für die Informationsgesellschaft </vt:lpstr>
      <vt:lpstr>PowerPoint-Präsentation</vt:lpstr>
      <vt:lpstr>Rechtsberatung und Informationen</vt:lpstr>
    </vt:vector>
  </TitlesOfParts>
  <Company>SUB Hamburg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Urheberrecht am Computerprogramm</dc:title>
  <dc:creator>Beger, Prof. Dr. Gabriele</dc:creator>
  <cp:lastModifiedBy>Beger, Prof. Dr. Gabriele</cp:lastModifiedBy>
  <cp:revision>16</cp:revision>
  <dcterms:created xsi:type="dcterms:W3CDTF">2013-06-25T11:03:36Z</dcterms:created>
  <dcterms:modified xsi:type="dcterms:W3CDTF">2013-06-25T16:02:59Z</dcterms:modified>
</cp:coreProperties>
</file>