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1" r:id="rId1"/>
    <p:sldMasterId id="2147483727" r:id="rId2"/>
    <p:sldMasterId id="2147483733" r:id="rId3"/>
  </p:sldMasterIdLst>
  <p:notesMasterIdLst>
    <p:notesMasterId r:id="rId8"/>
  </p:notesMasterIdLst>
  <p:handoutMasterIdLst>
    <p:handoutMasterId r:id="rId9"/>
  </p:handoutMasterIdLst>
  <p:sldIdLst>
    <p:sldId id="256" r:id="rId4"/>
    <p:sldId id="258" r:id="rId5"/>
    <p:sldId id="266" r:id="rId6"/>
    <p:sldId id="265" r:id="rId7"/>
  </p:sldIdLst>
  <p:sldSz cx="9144000" cy="6858000" type="screen4x3"/>
  <p:notesSz cx="6743700" cy="98806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B9"/>
    <a:srgbClr val="009900"/>
    <a:srgbClr val="FFFF99"/>
    <a:srgbClr val="888888"/>
    <a:srgbClr val="DCDCDC"/>
    <a:srgbClr val="CCCCCC"/>
    <a:srgbClr val="B4B4B4"/>
    <a:srgbClr val="969696"/>
    <a:srgbClr val="E20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4" autoAdjust="0"/>
    <p:restoredTop sz="93151" autoAdjust="0"/>
  </p:normalViewPr>
  <p:slideViewPr>
    <p:cSldViewPr>
      <p:cViewPr varScale="1">
        <p:scale>
          <a:sx n="80" d="100"/>
          <a:sy n="80" d="100"/>
        </p:scale>
        <p:origin x="-5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139" y="-77"/>
      </p:cViewPr>
      <p:guideLst>
        <p:guide orient="horz" pos="3112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3713"/>
          </a:xfrm>
          <a:prstGeom prst="rect">
            <a:avLst/>
          </a:prstGeom>
        </p:spPr>
        <p:txBody>
          <a:bodyPr vert="horz" lIns="90535" tIns="45267" rIns="90535" bIns="4526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19525" y="0"/>
            <a:ext cx="2922588" cy="493713"/>
          </a:xfrm>
          <a:prstGeom prst="rect">
            <a:avLst/>
          </a:prstGeom>
        </p:spPr>
        <p:txBody>
          <a:bodyPr vert="horz" lIns="90535" tIns="45267" rIns="90535" bIns="4526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C3B087-22C6-4581-9544-1E0B48EC5223}" type="datetimeFigureOut">
              <a:rPr lang="de-DE"/>
              <a:pPr>
                <a:defRPr/>
              </a:pPr>
              <a:t>08.04.2013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85300"/>
            <a:ext cx="2922588" cy="493713"/>
          </a:xfrm>
          <a:prstGeom prst="rect">
            <a:avLst/>
          </a:prstGeom>
        </p:spPr>
        <p:txBody>
          <a:bodyPr vert="horz" lIns="90535" tIns="45267" rIns="90535" bIns="4526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19525" y="9385300"/>
            <a:ext cx="2922588" cy="493713"/>
          </a:xfrm>
          <a:prstGeom prst="rect">
            <a:avLst/>
          </a:prstGeom>
        </p:spPr>
        <p:txBody>
          <a:bodyPr vert="horz" lIns="90535" tIns="45267" rIns="90535" bIns="4526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E98B23E-71F2-4B2A-A773-A4AAD6EA613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45380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3713"/>
          </a:xfrm>
          <a:prstGeom prst="rect">
            <a:avLst/>
          </a:prstGeom>
        </p:spPr>
        <p:txBody>
          <a:bodyPr vert="horz" lIns="94989" tIns="47494" rIns="94989" bIns="4749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2588" cy="493713"/>
          </a:xfrm>
          <a:prstGeom prst="rect">
            <a:avLst/>
          </a:prstGeom>
        </p:spPr>
        <p:txBody>
          <a:bodyPr vert="horz" lIns="94989" tIns="47494" rIns="94989" bIns="4749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F338FB00-86F2-46F4-9339-86CABCC55811}" type="datetimeFigureOut">
              <a:rPr lang="de-DE"/>
              <a:pPr>
                <a:defRPr/>
              </a:pPr>
              <a:t>08.04.2013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41363"/>
            <a:ext cx="4940300" cy="3705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89" tIns="47494" rIns="94989" bIns="47494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4688" y="4692650"/>
            <a:ext cx="5394325" cy="4446588"/>
          </a:xfrm>
          <a:prstGeom prst="rect">
            <a:avLst/>
          </a:prstGeom>
        </p:spPr>
        <p:txBody>
          <a:bodyPr vert="horz" lIns="94989" tIns="47494" rIns="94989" bIns="47494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85300"/>
            <a:ext cx="2922588" cy="493713"/>
          </a:xfrm>
          <a:prstGeom prst="rect">
            <a:avLst/>
          </a:prstGeom>
        </p:spPr>
        <p:txBody>
          <a:bodyPr vert="horz" lIns="94989" tIns="47494" rIns="94989" bIns="4749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19525" y="9385300"/>
            <a:ext cx="2922588" cy="493713"/>
          </a:xfrm>
          <a:prstGeom prst="rect">
            <a:avLst/>
          </a:prstGeom>
        </p:spPr>
        <p:txBody>
          <a:bodyPr vert="horz" lIns="94989" tIns="47494" rIns="94989" bIns="4749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EB6152B1-0E59-42F3-B143-61AC4EC7C75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12055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8194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.TITEL-Folie (He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0" descr="Titelbild_DichantEsa1Pano_Hel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4938"/>
            <a:ext cx="9144000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ußzeilenplatzhalter 4"/>
          <p:cNvSpPr txBox="1">
            <a:spLocks/>
          </p:cNvSpPr>
          <p:nvPr userDrawn="1"/>
        </p:nvSpPr>
        <p:spPr>
          <a:xfrm>
            <a:off x="571500" y="6408738"/>
            <a:ext cx="8207375" cy="395287"/>
          </a:xfrm>
          <a:prstGeom prst="rect">
            <a:avLst/>
          </a:prstGeom>
        </p:spPr>
        <p:txBody>
          <a:bodyPr anchor="ctr"/>
          <a:lstStyle>
            <a:lvl1pPr algn="l">
              <a:defRPr sz="900" b="1" baseline="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 smtClean="0"/>
              <a:t>Michael Vetter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/>
              <a:t>michael.vetter@rrz.uni-hamburg.de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lnSpc>
                <a:spcPts val="4800"/>
              </a:lnSpc>
              <a:defRPr sz="3800" b="1">
                <a:solidFill>
                  <a:srgbClr val="E2001A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lnSpc>
                <a:spcPts val="3600"/>
              </a:lnSpc>
              <a:buNone/>
              <a:defRPr sz="2800" b="1">
                <a:solidFill>
                  <a:srgbClr val="96969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36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.Standard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 userDrawn="1"/>
        </p:nvCxnSpPr>
        <p:spPr>
          <a:xfrm rot="5400000">
            <a:off x="7588250" y="6588125"/>
            <a:ext cx="53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 userDrawn="1"/>
        </p:nvCxnSpPr>
        <p:spPr>
          <a:xfrm rot="5400000">
            <a:off x="3873500" y="6588125"/>
            <a:ext cx="53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ußzeilenplatzhalter 4"/>
          <p:cNvSpPr txBox="1">
            <a:spLocks/>
          </p:cNvSpPr>
          <p:nvPr userDrawn="1"/>
        </p:nvSpPr>
        <p:spPr>
          <a:xfrm>
            <a:off x="4168775" y="6462713"/>
            <a:ext cx="3403600" cy="395287"/>
          </a:xfrm>
          <a:prstGeom prst="rect">
            <a:avLst/>
          </a:prstGeom>
        </p:spPr>
        <p:txBody>
          <a:bodyPr anchor="ctr"/>
          <a:lstStyle>
            <a:lvl1pPr algn="l">
              <a:defRPr sz="900" b="1" baseline="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300" dirty="0" smtClean="0"/>
              <a:t>Michael Vetter</a:t>
            </a:r>
          </a:p>
          <a:p>
            <a:pPr fontAlgn="auto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/>
              <a:t>michael.vetter@rrz.uni-hamburg.de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6000" y="1224000"/>
            <a:ext cx="8352000" cy="648000"/>
          </a:xfrm>
        </p:spPr>
        <p:txBody>
          <a:bodyPr>
            <a:normAutofit/>
          </a:bodyPr>
          <a:lstStyle>
            <a:lvl1pPr algn="l">
              <a:defRPr sz="26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6000" y="1944000"/>
            <a:ext cx="8352000" cy="4271082"/>
          </a:xfrm>
        </p:spPr>
        <p:txBody>
          <a:bodyPr/>
          <a:lstStyle>
            <a:lvl1pPr>
              <a:lnSpc>
                <a:spcPts val="2600"/>
              </a:lnSpc>
              <a:spcBef>
                <a:spcPts val="600"/>
              </a:spcBef>
              <a:buNone/>
              <a:defRPr sz="2000" b="0"/>
            </a:lvl1pPr>
            <a:lvl2pPr marL="180975" indent="-180975">
              <a:lnSpc>
                <a:spcPts val="2600"/>
              </a:lnSpc>
              <a:spcBef>
                <a:spcPts val="600"/>
              </a:spcBef>
              <a:buSzPct val="85000"/>
              <a:buFontTx/>
              <a:buBlip>
                <a:blip r:embed="rId2"/>
              </a:buBlip>
              <a:defRPr sz="1800"/>
            </a:lvl2pPr>
            <a:lvl3pPr marL="361950" indent="-180975">
              <a:lnSpc>
                <a:spcPts val="2200"/>
              </a:lnSpc>
              <a:spcBef>
                <a:spcPts val="600"/>
              </a:spcBef>
              <a:buFontTx/>
              <a:buBlip>
                <a:blip r:embed="rId3"/>
              </a:buBlip>
              <a:tabLst/>
              <a:defRPr sz="1600"/>
            </a:lvl3pPr>
            <a:lvl4pPr marL="542925" indent="-180975">
              <a:lnSpc>
                <a:spcPts val="2000"/>
              </a:lnSpc>
              <a:spcBef>
                <a:spcPts val="600"/>
              </a:spcBef>
              <a:buFontTx/>
              <a:buBlip>
                <a:blip r:embed="rId3"/>
              </a:buBlip>
              <a:defRPr sz="1400"/>
            </a:lvl4pPr>
            <a:lvl5pPr marL="714375" indent="-171450">
              <a:lnSpc>
                <a:spcPts val="1700"/>
              </a:lnSpc>
              <a:spcBef>
                <a:spcPts val="600"/>
              </a:spcBef>
              <a:buFontTx/>
              <a:buBlip>
                <a:blip r:embed="rId3"/>
              </a:buBlip>
              <a:defRPr sz="12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500063" y="6462713"/>
            <a:ext cx="3643312" cy="3952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300" b="1" baseline="0" dirty="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dirty="0"/>
              <a:t>Titel</a:t>
            </a:r>
          </a:p>
          <a:p>
            <a:pPr>
              <a:defRPr/>
            </a:pPr>
            <a:r>
              <a:rPr lang="de-DE" dirty="0"/>
              <a:t>Untertitel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1"/>
          </p:nvPr>
        </p:nvSpPr>
        <p:spPr>
          <a:xfrm>
            <a:off x="7883525" y="6642100"/>
            <a:ext cx="1133475" cy="2143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29.10.2010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83525" y="6480175"/>
            <a:ext cx="94773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Seite  </a:t>
            </a:r>
            <a:fld id="{E7440526-F689-4EF7-B3C3-BFB9472CFB5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274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.TITEL-Folie (He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0" descr="Titelbild_DichantEsa1Pano_Hell_Hoehe1470px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5525"/>
            <a:ext cx="9144000" cy="537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ußzeilenplatzhalter 4"/>
          <p:cNvSpPr txBox="1">
            <a:spLocks/>
          </p:cNvSpPr>
          <p:nvPr userDrawn="1"/>
        </p:nvSpPr>
        <p:spPr>
          <a:xfrm>
            <a:off x="454025" y="6462713"/>
            <a:ext cx="8459788" cy="395287"/>
          </a:xfrm>
          <a:prstGeom prst="rect">
            <a:avLst/>
          </a:prstGeom>
        </p:spPr>
        <p:txBody>
          <a:bodyPr anchor="ctr"/>
          <a:lstStyle>
            <a:lvl1pPr algn="l">
              <a:defRPr sz="900" b="1" baseline="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300" dirty="0" smtClean="0"/>
              <a:t>Michael Vetter</a:t>
            </a:r>
          </a:p>
          <a:p>
            <a:pPr fontAlgn="auto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/>
              <a:t>michael.vetter@rrz.uni-hamburg.de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643050"/>
            <a:ext cx="7772400" cy="1571636"/>
          </a:xfrm>
        </p:spPr>
        <p:txBody>
          <a:bodyPr>
            <a:normAutofit/>
          </a:bodyPr>
          <a:lstStyle>
            <a:lvl1pPr algn="ctr">
              <a:lnSpc>
                <a:spcPts val="4800"/>
              </a:lnSpc>
              <a:defRPr sz="3800" b="1">
                <a:solidFill>
                  <a:srgbClr val="E2001A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398825"/>
            <a:ext cx="6400800" cy="1752600"/>
          </a:xfrm>
        </p:spPr>
        <p:txBody>
          <a:bodyPr>
            <a:normAutofit/>
          </a:bodyPr>
          <a:lstStyle>
            <a:lvl1pPr marL="0" indent="0" algn="ctr">
              <a:lnSpc>
                <a:spcPts val="3600"/>
              </a:lnSpc>
              <a:buNone/>
              <a:defRPr sz="2800" b="1">
                <a:solidFill>
                  <a:srgbClr val="96969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0561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.Vergleich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/>
          <p:cNvCxnSpPr/>
          <p:nvPr userDrawn="1"/>
        </p:nvCxnSpPr>
        <p:spPr>
          <a:xfrm rot="5400000">
            <a:off x="7588250" y="6588125"/>
            <a:ext cx="53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 userDrawn="1"/>
        </p:nvCxnSpPr>
        <p:spPr>
          <a:xfrm rot="5400000">
            <a:off x="3873500" y="6588125"/>
            <a:ext cx="53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ußzeilenplatzhalter 4"/>
          <p:cNvSpPr txBox="1">
            <a:spLocks/>
          </p:cNvSpPr>
          <p:nvPr userDrawn="1"/>
        </p:nvSpPr>
        <p:spPr>
          <a:xfrm>
            <a:off x="4168775" y="6462713"/>
            <a:ext cx="3403600" cy="395287"/>
          </a:xfrm>
          <a:prstGeom prst="rect">
            <a:avLst/>
          </a:prstGeom>
        </p:spPr>
        <p:txBody>
          <a:bodyPr anchor="ctr"/>
          <a:lstStyle>
            <a:lvl1pPr algn="l">
              <a:defRPr sz="900" b="1" baseline="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300" dirty="0" smtClean="0"/>
              <a:t>Michael Vetter</a:t>
            </a:r>
          </a:p>
          <a:p>
            <a:pPr fontAlgn="auto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/>
              <a:t>michael.vetter@rrz.uni-hamburg.de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6000" y="1620000"/>
            <a:ext cx="8352000" cy="648000"/>
          </a:xfrm>
        </p:spPr>
        <p:txBody>
          <a:bodyPr>
            <a:normAutofit/>
          </a:bodyPr>
          <a:lstStyle>
            <a:lvl1pPr algn="l">
              <a:defRPr sz="26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2268000"/>
            <a:ext cx="4040188" cy="684000"/>
          </a:xfrm>
          <a:solidFill>
            <a:srgbClr val="E2001A"/>
          </a:solidFill>
        </p:spPr>
        <p:txBody>
          <a:bodyPr anchor="b">
            <a:noAutofit/>
          </a:bodyPr>
          <a:lstStyle>
            <a:lvl1pPr marL="0" indent="0">
              <a:lnSpc>
                <a:spcPts val="2400"/>
              </a:lnSpc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96000" y="3000372"/>
            <a:ext cx="4040188" cy="2988000"/>
          </a:xfrm>
          <a:solidFill>
            <a:srgbClr val="DCDCDC"/>
          </a:solidFill>
        </p:spPr>
        <p:txBody>
          <a:bodyPr/>
          <a:lstStyle>
            <a:lvl1pPr algn="l">
              <a:lnSpc>
                <a:spcPts val="2400"/>
              </a:lnSpc>
              <a:defRPr sz="21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2268000"/>
            <a:ext cx="4041775" cy="684000"/>
          </a:xfrm>
          <a:solidFill>
            <a:srgbClr val="E2001A"/>
          </a:solidFill>
        </p:spPr>
        <p:txBody>
          <a:bodyPr anchor="b">
            <a:noAutofit/>
          </a:bodyPr>
          <a:lstStyle>
            <a:lvl1pPr marL="0" indent="0">
              <a:lnSpc>
                <a:spcPts val="2400"/>
              </a:lnSpc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3000372"/>
            <a:ext cx="4041775" cy="2988000"/>
          </a:xfrm>
          <a:solidFill>
            <a:srgbClr val="DCDCDC"/>
          </a:solidFill>
        </p:spPr>
        <p:txBody>
          <a:bodyPr/>
          <a:lstStyle>
            <a:lvl1pPr>
              <a:lnSpc>
                <a:spcPts val="2400"/>
              </a:lnSpc>
              <a:defRPr sz="21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500063" y="6462713"/>
            <a:ext cx="3643312" cy="3952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300" b="1" baseline="0" dirty="0" smtClean="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dirty="0"/>
              <a:t>Titel</a:t>
            </a:r>
          </a:p>
          <a:p>
            <a:pPr>
              <a:defRPr/>
            </a:pPr>
            <a:r>
              <a:rPr lang="de-DE" dirty="0"/>
              <a:t>Untertitel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1"/>
          </p:nvPr>
        </p:nvSpPr>
        <p:spPr>
          <a:xfrm>
            <a:off x="7883525" y="6642100"/>
            <a:ext cx="1133475" cy="2143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29.10.2010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83525" y="6480175"/>
            <a:ext cx="94773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Seite  </a:t>
            </a:r>
            <a:fld id="{E87628B8-7544-4392-A9B1-9D06F524BBF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553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.STANDARD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4"/>
          <p:cNvSpPr txBox="1">
            <a:spLocks/>
          </p:cNvSpPr>
          <p:nvPr userDrawn="1"/>
        </p:nvSpPr>
        <p:spPr>
          <a:xfrm>
            <a:off x="4391025" y="6408738"/>
            <a:ext cx="3324225" cy="395287"/>
          </a:xfrm>
          <a:prstGeom prst="rect">
            <a:avLst/>
          </a:prstGeom>
        </p:spPr>
        <p:txBody>
          <a:bodyPr anchor="ctr"/>
          <a:lstStyle>
            <a:lvl1pPr algn="l">
              <a:defRPr sz="900" b="1" baseline="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 smtClean="0"/>
              <a:t>Michael Vetter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/>
              <a:t>michael.vetter@rrz.uni-hamburg.de</a:t>
            </a:r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 rot="5400000">
            <a:off x="7588250" y="6588125"/>
            <a:ext cx="53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 userDrawn="1"/>
        </p:nvCxnSpPr>
        <p:spPr>
          <a:xfrm rot="5400000">
            <a:off x="4087019" y="6587331"/>
            <a:ext cx="53975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6000" y="1620000"/>
            <a:ext cx="8352000" cy="648000"/>
          </a:xfrm>
        </p:spPr>
        <p:txBody>
          <a:bodyPr>
            <a:normAutofit/>
          </a:bodyPr>
          <a:lstStyle>
            <a:lvl1pPr algn="l">
              <a:defRPr sz="26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6000" y="2340000"/>
            <a:ext cx="8352000" cy="3672000"/>
          </a:xfrm>
        </p:spPr>
        <p:txBody>
          <a:bodyPr/>
          <a:lstStyle>
            <a:lvl1pPr>
              <a:lnSpc>
                <a:spcPts val="2600"/>
              </a:lnSpc>
              <a:spcBef>
                <a:spcPts val="600"/>
              </a:spcBef>
              <a:buNone/>
              <a:defRPr sz="2000" b="0"/>
            </a:lvl1pPr>
            <a:lvl2pPr marL="180975" indent="-180975">
              <a:lnSpc>
                <a:spcPts val="2600"/>
              </a:lnSpc>
              <a:spcBef>
                <a:spcPts val="600"/>
              </a:spcBef>
              <a:buSzPct val="85000"/>
              <a:buFontTx/>
              <a:buBlip>
                <a:blip r:embed="rId2"/>
              </a:buBlip>
              <a:defRPr sz="1800"/>
            </a:lvl2pPr>
            <a:lvl3pPr marL="361950" indent="-180975">
              <a:lnSpc>
                <a:spcPts val="2200"/>
              </a:lnSpc>
              <a:spcBef>
                <a:spcPts val="600"/>
              </a:spcBef>
              <a:buFontTx/>
              <a:buBlip>
                <a:blip r:embed="rId3"/>
              </a:buBlip>
              <a:tabLst/>
              <a:defRPr sz="1600"/>
            </a:lvl3pPr>
            <a:lvl4pPr marL="542925" indent="-180975">
              <a:lnSpc>
                <a:spcPts val="2000"/>
              </a:lnSpc>
              <a:spcBef>
                <a:spcPts val="600"/>
              </a:spcBef>
              <a:buFontTx/>
              <a:buBlip>
                <a:blip r:embed="rId3"/>
              </a:buBlip>
              <a:defRPr sz="1400"/>
            </a:lvl4pPr>
            <a:lvl5pPr marL="714375" indent="-171450">
              <a:lnSpc>
                <a:spcPts val="1700"/>
              </a:lnSpc>
              <a:spcBef>
                <a:spcPts val="600"/>
              </a:spcBef>
              <a:buFontTx/>
              <a:buBlip>
                <a:blip r:embed="rId3"/>
              </a:buBlip>
              <a:defRPr sz="12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7883525" y="6588125"/>
            <a:ext cx="1133475" cy="2143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29.10.2010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83525" y="6443663"/>
            <a:ext cx="94773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Seite  </a:t>
            </a:r>
            <a:fld id="{4E09E715-6F46-4E4E-A471-0C425289E834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76263" y="6408738"/>
            <a:ext cx="3567112" cy="3952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 baseline="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Übung </a:t>
            </a:r>
          </a:p>
          <a:p>
            <a:pPr>
              <a:defRPr/>
            </a:pPr>
            <a:r>
              <a:rPr lang="de-DE" dirty="0" smtClean="0"/>
              <a:t>Datenvisualisierung und GPU-Computing</a:t>
            </a:r>
          </a:p>
        </p:txBody>
      </p:sp>
    </p:spTree>
    <p:extLst>
      <p:ext uri="{BB962C8B-B14F-4D97-AF65-F5344CB8AC3E}">
        <p14:creationId xmlns:p14="http://schemas.microsoft.com/office/powerpoint/2010/main" val="2924100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TITEL-Folie (Hauptgebäu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0" descr="Titelbild_DichantEsa1Pan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3350"/>
            <a:ext cx="9144000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4572000" y="1857375"/>
            <a:ext cx="4572000" cy="14287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4" name="Titel 1"/>
          <p:cNvSpPr txBox="1">
            <a:spLocks/>
          </p:cNvSpPr>
          <p:nvPr userDrawn="1"/>
        </p:nvSpPr>
        <p:spPr>
          <a:xfrm>
            <a:off x="4500563" y="1714500"/>
            <a:ext cx="4500562" cy="171450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ts val="4800"/>
              </a:lnSpc>
              <a:defRPr sz="3800" b="1">
                <a:solidFill>
                  <a:srgbClr val="E2001A"/>
                </a:solidFill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DE" sz="3200" dirty="0" smtClean="0">
                <a:solidFill>
                  <a:srgbClr val="888888"/>
                </a:solidFill>
                <a:latin typeface="+mj-lt"/>
                <a:ea typeface="+mj-ea"/>
                <a:cs typeface="+mj-cs"/>
              </a:rPr>
              <a:t>Titelmasterformat durch Klicken bearbeiten</a:t>
            </a:r>
            <a:endParaRPr lang="de-DE" sz="3200" dirty="0">
              <a:solidFill>
                <a:srgbClr val="88888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Fußzeilenplatzhalter 4"/>
          <p:cNvSpPr txBox="1">
            <a:spLocks/>
          </p:cNvSpPr>
          <p:nvPr userDrawn="1"/>
        </p:nvSpPr>
        <p:spPr>
          <a:xfrm>
            <a:off x="571500" y="6408738"/>
            <a:ext cx="8207375" cy="395287"/>
          </a:xfrm>
          <a:prstGeom prst="rect">
            <a:avLst/>
          </a:prstGeom>
        </p:spPr>
        <p:txBody>
          <a:bodyPr anchor="ctr"/>
          <a:lstStyle>
            <a:lvl1pPr algn="l">
              <a:defRPr sz="900" b="1" baseline="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 smtClean="0"/>
              <a:t>Michael Vetter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/>
              <a:t>michael.vetter@rrz.uni-hamburg.de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124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.Vergleich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 txBox="1">
            <a:spLocks/>
          </p:cNvSpPr>
          <p:nvPr userDrawn="1"/>
        </p:nvSpPr>
        <p:spPr>
          <a:xfrm>
            <a:off x="4391025" y="6408738"/>
            <a:ext cx="3324225" cy="395287"/>
          </a:xfrm>
          <a:prstGeom prst="rect">
            <a:avLst/>
          </a:prstGeom>
        </p:spPr>
        <p:txBody>
          <a:bodyPr anchor="ctr"/>
          <a:lstStyle>
            <a:lvl1pPr algn="l">
              <a:defRPr sz="900" b="1" baseline="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 smtClean="0"/>
              <a:t>Michael Vetter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/>
              <a:t>michael.vetter@rrz.uni-hamburg.de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 rot="5400000">
            <a:off x="7588250" y="6588125"/>
            <a:ext cx="53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 userDrawn="1"/>
        </p:nvCxnSpPr>
        <p:spPr>
          <a:xfrm rot="5400000">
            <a:off x="4087019" y="6587331"/>
            <a:ext cx="53975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6000" y="1620000"/>
            <a:ext cx="8352000" cy="648000"/>
          </a:xfrm>
        </p:spPr>
        <p:txBody>
          <a:bodyPr>
            <a:normAutofit/>
          </a:bodyPr>
          <a:lstStyle>
            <a:lvl1pPr algn="l">
              <a:defRPr sz="26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2268000"/>
            <a:ext cx="4040188" cy="684000"/>
          </a:xfrm>
          <a:solidFill>
            <a:srgbClr val="E2001A"/>
          </a:solidFill>
        </p:spPr>
        <p:txBody>
          <a:bodyPr anchor="b">
            <a:noAutofit/>
          </a:bodyPr>
          <a:lstStyle>
            <a:lvl1pPr marL="0" indent="0">
              <a:lnSpc>
                <a:spcPts val="2400"/>
              </a:lnSpc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96000" y="3000372"/>
            <a:ext cx="4040188" cy="2988000"/>
          </a:xfrm>
          <a:solidFill>
            <a:srgbClr val="DCDCDC"/>
          </a:solidFill>
        </p:spPr>
        <p:txBody>
          <a:bodyPr/>
          <a:lstStyle>
            <a:lvl1pPr algn="l">
              <a:lnSpc>
                <a:spcPts val="2400"/>
              </a:lnSpc>
              <a:defRPr sz="21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2268000"/>
            <a:ext cx="4041775" cy="684000"/>
          </a:xfrm>
          <a:solidFill>
            <a:srgbClr val="E2001A"/>
          </a:solidFill>
        </p:spPr>
        <p:txBody>
          <a:bodyPr anchor="b">
            <a:noAutofit/>
          </a:bodyPr>
          <a:lstStyle>
            <a:lvl1pPr marL="0" indent="0">
              <a:lnSpc>
                <a:spcPts val="2400"/>
              </a:lnSpc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3000372"/>
            <a:ext cx="4041775" cy="2988000"/>
          </a:xfrm>
          <a:solidFill>
            <a:srgbClr val="DCDCDC"/>
          </a:solidFill>
        </p:spPr>
        <p:txBody>
          <a:bodyPr/>
          <a:lstStyle>
            <a:lvl1pPr>
              <a:lnSpc>
                <a:spcPts val="2400"/>
              </a:lnSpc>
              <a:defRPr sz="21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1"/>
          </p:nvPr>
        </p:nvSpPr>
        <p:spPr>
          <a:xfrm>
            <a:off x="7883525" y="6588125"/>
            <a:ext cx="1133475" cy="2143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29.10.2010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83525" y="6443663"/>
            <a:ext cx="94773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Seite  </a:t>
            </a:r>
            <a:fld id="{63FC574B-11A9-4BF5-954A-1CE448156CE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3"/>
          </p:nvPr>
        </p:nvSpPr>
        <p:spPr>
          <a:xfrm>
            <a:off x="576263" y="6408738"/>
            <a:ext cx="3567112" cy="3952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 baseline="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Übung </a:t>
            </a:r>
          </a:p>
          <a:p>
            <a:pPr>
              <a:defRPr/>
            </a:pPr>
            <a:r>
              <a:rPr lang="de-DE" dirty="0" smtClean="0"/>
              <a:t>Datenvisualisierung und GPU-Computing</a:t>
            </a:r>
          </a:p>
        </p:txBody>
      </p:sp>
    </p:spTree>
    <p:extLst>
      <p:ext uri="{BB962C8B-B14F-4D97-AF65-F5344CB8AC3E}">
        <p14:creationId xmlns:p14="http://schemas.microsoft.com/office/powerpoint/2010/main" val="246140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TITEL-Folie Rot (Präsidialverw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11" descr="Titelbild_Esa1ArchitektenSkizze_Ro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2413"/>
            <a:ext cx="9144000" cy="477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ußzeilenplatzhalter 4"/>
          <p:cNvSpPr txBox="1">
            <a:spLocks/>
          </p:cNvSpPr>
          <p:nvPr userDrawn="1"/>
        </p:nvSpPr>
        <p:spPr>
          <a:xfrm>
            <a:off x="571500" y="6408738"/>
            <a:ext cx="8207375" cy="395287"/>
          </a:xfrm>
          <a:prstGeom prst="rect">
            <a:avLst/>
          </a:prstGeom>
        </p:spPr>
        <p:txBody>
          <a:bodyPr anchor="ctr"/>
          <a:lstStyle>
            <a:lvl1pPr algn="l">
              <a:defRPr sz="900" b="1" baseline="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 smtClean="0"/>
              <a:t>Michael Vetter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/>
              <a:t>michael.vetter@rrz.uni-hamburg.de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6000" y="2214554"/>
            <a:ext cx="8352000" cy="1166058"/>
          </a:xfrm>
        </p:spPr>
        <p:txBody>
          <a:bodyPr>
            <a:noAutofit/>
          </a:bodyPr>
          <a:lstStyle>
            <a:lvl1pPr algn="ctr">
              <a:defRPr sz="38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Untertitel 2"/>
          <p:cNvSpPr>
            <a:spLocks noGrp="1"/>
          </p:cNvSpPr>
          <p:nvPr>
            <p:ph type="subTitle" idx="1"/>
          </p:nvPr>
        </p:nvSpPr>
        <p:spPr>
          <a:xfrm>
            <a:off x="396000" y="3500438"/>
            <a:ext cx="8352000" cy="857256"/>
          </a:xfrm>
        </p:spPr>
        <p:txBody>
          <a:bodyPr>
            <a:normAutofit/>
          </a:bodyPr>
          <a:lstStyle>
            <a:lvl1pPr marL="0" indent="0" algn="ctr">
              <a:lnSpc>
                <a:spcPts val="36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128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.STANDARD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4"/>
          <p:cNvSpPr txBox="1">
            <a:spLocks/>
          </p:cNvSpPr>
          <p:nvPr userDrawn="1"/>
        </p:nvSpPr>
        <p:spPr>
          <a:xfrm>
            <a:off x="4391025" y="6408738"/>
            <a:ext cx="3324225" cy="395287"/>
          </a:xfrm>
          <a:prstGeom prst="rect">
            <a:avLst/>
          </a:prstGeom>
        </p:spPr>
        <p:txBody>
          <a:bodyPr anchor="ctr"/>
          <a:lstStyle>
            <a:lvl1pPr algn="l">
              <a:defRPr sz="900" b="1" baseline="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 smtClean="0"/>
              <a:t>Michael Vetter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/>
              <a:t>michael.vetter@rrz.uni-hamburg.de</a:t>
            </a:r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 rot="5400000">
            <a:off x="7588250" y="6588125"/>
            <a:ext cx="53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 userDrawn="1"/>
        </p:nvCxnSpPr>
        <p:spPr>
          <a:xfrm rot="5400000">
            <a:off x="4087019" y="6587331"/>
            <a:ext cx="53975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6000" y="1620000"/>
            <a:ext cx="8352000" cy="648000"/>
          </a:xfrm>
        </p:spPr>
        <p:txBody>
          <a:bodyPr>
            <a:normAutofit/>
          </a:bodyPr>
          <a:lstStyle>
            <a:lvl1pPr algn="l">
              <a:defRPr sz="26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6000" y="2340000"/>
            <a:ext cx="8352000" cy="3672000"/>
          </a:xfrm>
        </p:spPr>
        <p:txBody>
          <a:bodyPr/>
          <a:lstStyle>
            <a:lvl1pPr>
              <a:lnSpc>
                <a:spcPts val="2600"/>
              </a:lnSpc>
              <a:spcBef>
                <a:spcPts val="600"/>
              </a:spcBef>
              <a:buNone/>
              <a:defRPr sz="2000" b="0"/>
            </a:lvl1pPr>
            <a:lvl2pPr marL="180975" indent="-180975">
              <a:lnSpc>
                <a:spcPts val="2600"/>
              </a:lnSpc>
              <a:spcBef>
                <a:spcPts val="600"/>
              </a:spcBef>
              <a:buSzPct val="85000"/>
              <a:buFontTx/>
              <a:buBlip>
                <a:blip r:embed="rId2"/>
              </a:buBlip>
              <a:defRPr sz="1800"/>
            </a:lvl2pPr>
            <a:lvl3pPr marL="361950" indent="-180975">
              <a:lnSpc>
                <a:spcPts val="2200"/>
              </a:lnSpc>
              <a:spcBef>
                <a:spcPts val="600"/>
              </a:spcBef>
              <a:buFontTx/>
              <a:buBlip>
                <a:blip r:embed="rId3"/>
              </a:buBlip>
              <a:tabLst/>
              <a:defRPr sz="1600"/>
            </a:lvl3pPr>
            <a:lvl4pPr marL="542925" indent="-180975">
              <a:lnSpc>
                <a:spcPts val="2000"/>
              </a:lnSpc>
              <a:spcBef>
                <a:spcPts val="600"/>
              </a:spcBef>
              <a:buFontTx/>
              <a:buBlip>
                <a:blip r:embed="rId3"/>
              </a:buBlip>
              <a:defRPr sz="1400"/>
            </a:lvl4pPr>
            <a:lvl5pPr marL="714375" indent="-171450">
              <a:lnSpc>
                <a:spcPts val="1700"/>
              </a:lnSpc>
              <a:spcBef>
                <a:spcPts val="600"/>
              </a:spcBef>
              <a:buFontTx/>
              <a:buBlip>
                <a:blip r:embed="rId3"/>
              </a:buBlip>
              <a:defRPr sz="12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1"/>
          </p:nvPr>
        </p:nvSpPr>
        <p:spPr>
          <a:xfrm>
            <a:off x="7883525" y="6588125"/>
            <a:ext cx="1133475" cy="2143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29.10.2010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83525" y="6443663"/>
            <a:ext cx="94773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Seite  </a:t>
            </a:r>
            <a:fld id="{9650B7C5-38D4-4124-AF93-73C7208EF7E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76263" y="6408738"/>
            <a:ext cx="3567112" cy="3952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 baseline="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Übung </a:t>
            </a:r>
          </a:p>
          <a:p>
            <a:pPr>
              <a:defRPr/>
            </a:pPr>
            <a:r>
              <a:rPr lang="de-DE" dirty="0" smtClean="0"/>
              <a:t>Datenvisualisierung und GPU-Computing</a:t>
            </a:r>
          </a:p>
        </p:txBody>
      </p:sp>
    </p:spTree>
    <p:extLst>
      <p:ext uri="{BB962C8B-B14F-4D97-AF65-F5344CB8AC3E}">
        <p14:creationId xmlns:p14="http://schemas.microsoft.com/office/powerpoint/2010/main" val="111185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.TITEL-Folie (He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1" descr="Titelbild_DichantEsa1Pano_Hel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4938"/>
            <a:ext cx="9144000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ußzeilenplatzhalter 4"/>
          <p:cNvSpPr txBox="1">
            <a:spLocks/>
          </p:cNvSpPr>
          <p:nvPr userDrawn="1"/>
        </p:nvSpPr>
        <p:spPr>
          <a:xfrm>
            <a:off x="571500" y="6408738"/>
            <a:ext cx="8207375" cy="395287"/>
          </a:xfrm>
          <a:prstGeom prst="rect">
            <a:avLst/>
          </a:prstGeom>
        </p:spPr>
        <p:txBody>
          <a:bodyPr anchor="ctr"/>
          <a:lstStyle>
            <a:lvl1pPr algn="l">
              <a:defRPr sz="900" b="1" baseline="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 smtClean="0"/>
              <a:t>Michael Vetter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/>
              <a:t>michael.vetter@rrz.uni-hamburg.de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lnSpc>
                <a:spcPts val="4800"/>
              </a:lnSpc>
              <a:defRPr sz="3800" b="1">
                <a:solidFill>
                  <a:srgbClr val="E2001A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lnSpc>
                <a:spcPts val="3600"/>
              </a:lnSpc>
              <a:buNone/>
              <a:defRPr sz="2800" b="1">
                <a:solidFill>
                  <a:srgbClr val="96969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488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.Vergleich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 txBox="1">
            <a:spLocks/>
          </p:cNvSpPr>
          <p:nvPr userDrawn="1"/>
        </p:nvSpPr>
        <p:spPr>
          <a:xfrm>
            <a:off x="4391025" y="6408738"/>
            <a:ext cx="3324225" cy="395287"/>
          </a:xfrm>
          <a:prstGeom prst="rect">
            <a:avLst/>
          </a:prstGeom>
        </p:spPr>
        <p:txBody>
          <a:bodyPr anchor="ctr"/>
          <a:lstStyle>
            <a:lvl1pPr algn="l">
              <a:defRPr sz="900" b="1" baseline="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 smtClean="0"/>
              <a:t>Michael Vetter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/>
              <a:t>michael.vetter@rrz.uni-hamburg.de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 rot="5400000">
            <a:off x="7588250" y="6588125"/>
            <a:ext cx="53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 userDrawn="1"/>
        </p:nvCxnSpPr>
        <p:spPr>
          <a:xfrm rot="5400000">
            <a:off x="4087019" y="6587331"/>
            <a:ext cx="53975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6000" y="1620000"/>
            <a:ext cx="8352000" cy="648000"/>
          </a:xfrm>
        </p:spPr>
        <p:txBody>
          <a:bodyPr>
            <a:normAutofit/>
          </a:bodyPr>
          <a:lstStyle>
            <a:lvl1pPr algn="l">
              <a:defRPr sz="26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2268000"/>
            <a:ext cx="4040188" cy="684000"/>
          </a:xfrm>
          <a:solidFill>
            <a:srgbClr val="E2001A"/>
          </a:solidFill>
        </p:spPr>
        <p:txBody>
          <a:bodyPr anchor="b">
            <a:noAutofit/>
          </a:bodyPr>
          <a:lstStyle>
            <a:lvl1pPr marL="0" indent="0">
              <a:lnSpc>
                <a:spcPts val="2400"/>
              </a:lnSpc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96000" y="3000372"/>
            <a:ext cx="4040188" cy="2988000"/>
          </a:xfrm>
          <a:solidFill>
            <a:srgbClr val="DCDCDC"/>
          </a:solidFill>
        </p:spPr>
        <p:txBody>
          <a:bodyPr/>
          <a:lstStyle>
            <a:lvl1pPr algn="l">
              <a:lnSpc>
                <a:spcPts val="2400"/>
              </a:lnSpc>
              <a:defRPr sz="21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2268000"/>
            <a:ext cx="4041775" cy="684000"/>
          </a:xfrm>
          <a:solidFill>
            <a:srgbClr val="E2001A"/>
          </a:solidFill>
        </p:spPr>
        <p:txBody>
          <a:bodyPr anchor="b">
            <a:noAutofit/>
          </a:bodyPr>
          <a:lstStyle>
            <a:lvl1pPr marL="0" indent="0">
              <a:lnSpc>
                <a:spcPts val="2400"/>
              </a:lnSpc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3000372"/>
            <a:ext cx="4041775" cy="2988000"/>
          </a:xfrm>
          <a:solidFill>
            <a:srgbClr val="DCDCDC"/>
          </a:solidFill>
        </p:spPr>
        <p:txBody>
          <a:bodyPr/>
          <a:lstStyle>
            <a:lvl1pPr>
              <a:lnSpc>
                <a:spcPts val="2400"/>
              </a:lnSpc>
              <a:defRPr sz="21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1"/>
          </p:nvPr>
        </p:nvSpPr>
        <p:spPr>
          <a:xfrm>
            <a:off x="7883525" y="6588125"/>
            <a:ext cx="1133475" cy="2143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29.10.2010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83525" y="6443663"/>
            <a:ext cx="94773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Seite  </a:t>
            </a:r>
            <a:fld id="{E80B0245-32FD-4BD6-B9EF-BA82D67A754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3"/>
          </p:nvPr>
        </p:nvSpPr>
        <p:spPr>
          <a:xfrm>
            <a:off x="576263" y="6408738"/>
            <a:ext cx="3567112" cy="3952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 baseline="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Übung </a:t>
            </a:r>
          </a:p>
          <a:p>
            <a:pPr>
              <a:defRPr/>
            </a:pPr>
            <a:r>
              <a:rPr lang="de-DE" dirty="0" smtClean="0"/>
              <a:t>Datenvisualisierung und GPU-Computing</a:t>
            </a:r>
          </a:p>
        </p:txBody>
      </p:sp>
    </p:spTree>
    <p:extLst>
      <p:ext uri="{BB962C8B-B14F-4D97-AF65-F5344CB8AC3E}">
        <p14:creationId xmlns:p14="http://schemas.microsoft.com/office/powerpoint/2010/main" val="2577683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TITEL-Folie Rot (Präsidialverw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10" descr="Titelbild_Esa1ArchitektenSkizze_Rot_Hoehe1470px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6638"/>
            <a:ext cx="91440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ußzeilenplatzhalter 4"/>
          <p:cNvSpPr txBox="1">
            <a:spLocks/>
          </p:cNvSpPr>
          <p:nvPr userDrawn="1"/>
        </p:nvSpPr>
        <p:spPr>
          <a:xfrm>
            <a:off x="454025" y="6462713"/>
            <a:ext cx="8459788" cy="395287"/>
          </a:xfrm>
          <a:prstGeom prst="rect">
            <a:avLst/>
          </a:prstGeom>
        </p:spPr>
        <p:txBody>
          <a:bodyPr anchor="ctr"/>
          <a:lstStyle>
            <a:lvl1pPr algn="l">
              <a:defRPr sz="900" b="1" baseline="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300" dirty="0" smtClean="0"/>
              <a:t>Michael Vetter</a:t>
            </a:r>
          </a:p>
          <a:p>
            <a:pPr fontAlgn="auto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/>
              <a:t>michael.vetter@rrz.uni-hamburg.de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6000" y="1785926"/>
            <a:ext cx="8352000" cy="1166058"/>
          </a:xfrm>
        </p:spPr>
        <p:txBody>
          <a:bodyPr>
            <a:noAutofit/>
          </a:bodyPr>
          <a:lstStyle>
            <a:lvl1pPr algn="ctr">
              <a:defRPr sz="38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Untertitel 2"/>
          <p:cNvSpPr>
            <a:spLocks noGrp="1"/>
          </p:cNvSpPr>
          <p:nvPr>
            <p:ph type="subTitle" idx="1"/>
          </p:nvPr>
        </p:nvSpPr>
        <p:spPr>
          <a:xfrm>
            <a:off x="396000" y="3071810"/>
            <a:ext cx="8352000" cy="857256"/>
          </a:xfrm>
        </p:spPr>
        <p:txBody>
          <a:bodyPr>
            <a:normAutofit/>
          </a:bodyPr>
          <a:lstStyle>
            <a:lvl1pPr marL="0" indent="0" algn="ctr">
              <a:lnSpc>
                <a:spcPts val="36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950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557213" y="6372225"/>
            <a:ext cx="8586787" cy="485775"/>
          </a:xfrm>
          <a:prstGeom prst="rect">
            <a:avLst/>
          </a:prstGeom>
          <a:solidFill>
            <a:srgbClr val="88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auto">
          <a:xfrm>
            <a:off x="395288" y="1619250"/>
            <a:ext cx="8353425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95288" y="2339975"/>
            <a:ext cx="8353425" cy="36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pic>
        <p:nvPicPr>
          <p:cNvPr id="1029" name="Grafik 6" descr="LogoMitKopfzeile_Esa1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52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8"/>
          <p:cNvSpPr/>
          <p:nvPr userDrawn="1"/>
        </p:nvSpPr>
        <p:spPr>
          <a:xfrm>
            <a:off x="0" y="6318250"/>
            <a:ext cx="539750" cy="539750"/>
          </a:xfrm>
          <a:prstGeom prst="rect">
            <a:avLst/>
          </a:prstGeom>
          <a:solidFill>
            <a:srgbClr val="E2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10" name="Rechteck 9"/>
          <p:cNvSpPr/>
          <p:nvPr userDrawn="1"/>
        </p:nvSpPr>
        <p:spPr>
          <a:xfrm>
            <a:off x="557213" y="6318250"/>
            <a:ext cx="8586787" cy="71438"/>
          </a:xfrm>
          <a:prstGeom prst="rect">
            <a:avLst/>
          </a:prstGeom>
          <a:solidFill>
            <a:srgbClr val="E2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76263" y="6408738"/>
            <a:ext cx="3567112" cy="3952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 baseline="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Übung </a:t>
            </a:r>
          </a:p>
          <a:p>
            <a:pPr>
              <a:defRPr/>
            </a:pPr>
            <a:r>
              <a:rPr lang="de-DE" dirty="0" smtClean="0"/>
              <a:t>Datenvisualisierung und GPU-Computing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lnSpc>
          <a:spcPts val="2600"/>
        </a:lnSpc>
        <a:spcBef>
          <a:spcPts val="6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rtl="0" eaLnBrk="0" fontAlgn="base" hangingPunct="0">
        <a:lnSpc>
          <a:spcPts val="2600"/>
        </a:lnSpc>
        <a:spcBef>
          <a:spcPts val="600"/>
        </a:spcBef>
        <a:spcAft>
          <a:spcPct val="0"/>
        </a:spcAft>
        <a:buSzPct val="85000"/>
        <a:buBlip>
          <a:blip r:embed="rId7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80975" algn="l" rtl="0" eaLnBrk="0" fontAlgn="base" hangingPunct="0">
        <a:lnSpc>
          <a:spcPts val="2200"/>
        </a:lnSpc>
        <a:spcBef>
          <a:spcPts val="600"/>
        </a:spcBef>
        <a:spcAft>
          <a:spcPct val="0"/>
        </a:spcAft>
        <a:buBlip>
          <a:blip r:embed="rId8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42925" indent="-180975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Blip>
          <a:blip r:embed="rId8"/>
        </a:buBlip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1450" algn="l" rtl="0" eaLnBrk="0" fontAlgn="base" hangingPunct="0">
        <a:lnSpc>
          <a:spcPts val="1700"/>
        </a:lnSpc>
        <a:spcBef>
          <a:spcPts val="600"/>
        </a:spcBef>
        <a:spcAft>
          <a:spcPct val="0"/>
        </a:spcAft>
        <a:buBlip>
          <a:blip r:embed="rId8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557213" y="6372225"/>
            <a:ext cx="8586787" cy="485775"/>
          </a:xfrm>
          <a:prstGeom prst="rect">
            <a:avLst/>
          </a:prstGeom>
          <a:solidFill>
            <a:srgbClr val="88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051" name="Titelplatzhalter 1"/>
          <p:cNvSpPr>
            <a:spLocks noGrp="1"/>
          </p:cNvSpPr>
          <p:nvPr>
            <p:ph type="title"/>
          </p:nvPr>
        </p:nvSpPr>
        <p:spPr bwMode="auto">
          <a:xfrm>
            <a:off x="395288" y="1619250"/>
            <a:ext cx="8353425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2052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95288" y="2339975"/>
            <a:ext cx="8353425" cy="36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0" y="6318250"/>
            <a:ext cx="539750" cy="539750"/>
          </a:xfrm>
          <a:prstGeom prst="rect">
            <a:avLst/>
          </a:prstGeom>
          <a:solidFill>
            <a:srgbClr val="E2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10" name="Rechteck 9"/>
          <p:cNvSpPr/>
          <p:nvPr userDrawn="1"/>
        </p:nvSpPr>
        <p:spPr>
          <a:xfrm>
            <a:off x="557213" y="6318250"/>
            <a:ext cx="8586787" cy="71438"/>
          </a:xfrm>
          <a:prstGeom prst="rect">
            <a:avLst/>
          </a:prstGeom>
          <a:solidFill>
            <a:srgbClr val="E2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pic>
        <p:nvPicPr>
          <p:cNvPr id="2055" name="Grafik 10" descr="LogoMitKopfzeile_Blanko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52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76263" y="6408738"/>
            <a:ext cx="3567112" cy="3952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 baseline="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Übung </a:t>
            </a:r>
          </a:p>
          <a:p>
            <a:pPr>
              <a:defRPr/>
            </a:pPr>
            <a:r>
              <a:rPr lang="de-DE" dirty="0" smtClean="0"/>
              <a:t>Datenvisualisierung und GPU-Computing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lnSpc>
          <a:spcPts val="2600"/>
        </a:lnSpc>
        <a:spcBef>
          <a:spcPts val="6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rtl="0" eaLnBrk="0" fontAlgn="base" hangingPunct="0">
        <a:lnSpc>
          <a:spcPts val="2600"/>
        </a:lnSpc>
        <a:spcBef>
          <a:spcPts val="600"/>
        </a:spcBef>
        <a:spcAft>
          <a:spcPct val="0"/>
        </a:spcAft>
        <a:buSzPct val="85000"/>
        <a:buBlip>
          <a:blip r:embed="rId7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80975" algn="l" rtl="0" eaLnBrk="0" fontAlgn="base" hangingPunct="0">
        <a:lnSpc>
          <a:spcPts val="2200"/>
        </a:lnSpc>
        <a:spcBef>
          <a:spcPts val="600"/>
        </a:spcBef>
        <a:spcAft>
          <a:spcPct val="0"/>
        </a:spcAft>
        <a:buBlip>
          <a:blip r:embed="rId8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42925" indent="-180975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Blip>
          <a:blip r:embed="rId8"/>
        </a:buBlip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1450" algn="l" rtl="0" eaLnBrk="0" fontAlgn="base" hangingPunct="0">
        <a:lnSpc>
          <a:spcPts val="1700"/>
        </a:lnSpc>
        <a:spcBef>
          <a:spcPts val="600"/>
        </a:spcBef>
        <a:spcAft>
          <a:spcPct val="0"/>
        </a:spcAft>
        <a:buBlip>
          <a:blip r:embed="rId8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471488" y="6443663"/>
            <a:ext cx="8672512" cy="414337"/>
          </a:xfrm>
          <a:prstGeom prst="rect">
            <a:avLst/>
          </a:prstGeom>
          <a:solidFill>
            <a:srgbClr val="88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3075" name="Titelplatzhalter 1"/>
          <p:cNvSpPr>
            <a:spLocks noGrp="1"/>
          </p:cNvSpPr>
          <p:nvPr>
            <p:ph type="title"/>
          </p:nvPr>
        </p:nvSpPr>
        <p:spPr bwMode="auto">
          <a:xfrm>
            <a:off x="395288" y="1223963"/>
            <a:ext cx="83534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3076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95288" y="1944688"/>
            <a:ext cx="835342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0" y="6426200"/>
            <a:ext cx="454025" cy="431800"/>
          </a:xfrm>
          <a:prstGeom prst="rect">
            <a:avLst/>
          </a:prstGeom>
          <a:solidFill>
            <a:srgbClr val="E2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10" name="Rechteck 9"/>
          <p:cNvSpPr/>
          <p:nvPr userDrawn="1"/>
        </p:nvSpPr>
        <p:spPr>
          <a:xfrm>
            <a:off x="471488" y="6426200"/>
            <a:ext cx="8672512" cy="46038"/>
          </a:xfrm>
          <a:prstGeom prst="rect">
            <a:avLst/>
          </a:prstGeom>
          <a:solidFill>
            <a:srgbClr val="E2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pic>
        <p:nvPicPr>
          <p:cNvPr id="3079" name="Grafik 11" descr="LogoMitKopfzeile_KleineHoehe290px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lnSpc>
          <a:spcPts val="2600"/>
        </a:lnSpc>
        <a:spcBef>
          <a:spcPts val="6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rtl="0" eaLnBrk="0" fontAlgn="base" hangingPunct="0">
        <a:lnSpc>
          <a:spcPts val="2600"/>
        </a:lnSpc>
        <a:spcBef>
          <a:spcPts val="600"/>
        </a:spcBef>
        <a:spcAft>
          <a:spcPct val="0"/>
        </a:spcAft>
        <a:buSzPct val="85000"/>
        <a:buBlip>
          <a:blip r:embed="rId7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80975" algn="l" rtl="0" eaLnBrk="0" fontAlgn="base" hangingPunct="0">
        <a:lnSpc>
          <a:spcPts val="2200"/>
        </a:lnSpc>
        <a:spcBef>
          <a:spcPts val="600"/>
        </a:spcBef>
        <a:spcAft>
          <a:spcPct val="0"/>
        </a:spcAft>
        <a:buBlip>
          <a:blip r:embed="rId8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42925" indent="-180975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Blip>
          <a:blip r:embed="rId8"/>
        </a:buBlip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1450" algn="l" rtl="0" eaLnBrk="0" fontAlgn="base" hangingPunct="0">
        <a:lnSpc>
          <a:spcPts val="1700"/>
        </a:lnSpc>
        <a:spcBef>
          <a:spcPts val="600"/>
        </a:spcBef>
        <a:spcAft>
          <a:spcPct val="0"/>
        </a:spcAft>
        <a:buBlip>
          <a:blip r:embed="rId8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ichael.vetter@rrz.uni-hamburg.de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Excel_Worksheet1.xls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" TargetMode="External"/><Relationship Id="rId2" Type="http://schemas.openxmlformats.org/officeDocument/2006/relationships/hyperlink" Target="http://openbook.galileocomputing.de/c_von_a_bis_z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oogle.d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Übung:</a:t>
            </a:r>
            <a:br>
              <a:rPr lang="de-DE" dirty="0" smtClean="0"/>
            </a:br>
            <a:r>
              <a:rPr lang="de-DE" dirty="0" smtClean="0"/>
              <a:t>Datenvisualisierung und GPU-Computing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Organisatorisches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841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Vorstellung der Runde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de-DE" dirty="0" smtClean="0"/>
              <a:t>Michael Vetter </a:t>
            </a:r>
          </a:p>
          <a:p>
            <a:pPr marL="0" indent="0">
              <a:spcBef>
                <a:spcPts val="0"/>
              </a:spcBef>
            </a:pPr>
            <a:r>
              <a:rPr lang="de-DE" dirty="0" smtClean="0"/>
              <a:t>Regionales Rechenzentrum der Universität Hamburg </a:t>
            </a:r>
            <a:br>
              <a:rPr lang="de-DE" dirty="0" smtClean="0"/>
            </a:br>
            <a:r>
              <a:rPr lang="de-DE" dirty="0" smtClean="0"/>
              <a:t>Scientific Visualization &amp; Parallel Processing </a:t>
            </a:r>
          </a:p>
          <a:p>
            <a:pPr>
              <a:spcBef>
                <a:spcPts val="0"/>
              </a:spcBef>
            </a:pPr>
            <a:endParaRPr lang="de-DE" dirty="0" smtClean="0">
              <a:hlinkClick r:id="rId3"/>
            </a:endParaRPr>
          </a:p>
          <a:p>
            <a:pPr>
              <a:spcBef>
                <a:spcPts val="0"/>
              </a:spcBef>
            </a:pPr>
            <a:r>
              <a:rPr lang="de-DE" dirty="0" smtClean="0">
                <a:hlinkClick r:id="rId3"/>
              </a:rPr>
              <a:t>michael.vetter@rrz.uni-hamburg.de</a:t>
            </a:r>
            <a:endParaRPr lang="de-DE" dirty="0" smtClean="0"/>
          </a:p>
          <a:p>
            <a:pPr>
              <a:spcBef>
                <a:spcPts val="0"/>
              </a:spcBef>
            </a:pPr>
            <a:endParaRPr lang="de-DE" dirty="0" smtClean="0"/>
          </a:p>
          <a:p>
            <a:pPr>
              <a:spcBef>
                <a:spcPts val="0"/>
              </a:spcBef>
            </a:pPr>
            <a:r>
              <a:rPr lang="de-DE" dirty="0" smtClean="0"/>
              <a:t>Schlüterstr. 70, D-20146 Hamburg</a:t>
            </a:r>
          </a:p>
          <a:p>
            <a:pPr>
              <a:spcBef>
                <a:spcPts val="0"/>
              </a:spcBef>
            </a:pPr>
            <a:r>
              <a:rPr lang="de-DE" dirty="0" smtClean="0"/>
              <a:t>Raum 314</a:t>
            </a:r>
          </a:p>
          <a:p>
            <a:pPr>
              <a:spcBef>
                <a:spcPts val="0"/>
              </a:spcBef>
            </a:pPr>
            <a:endParaRPr lang="de-DE" dirty="0"/>
          </a:p>
          <a:p>
            <a:pPr>
              <a:spcBef>
                <a:spcPts val="0"/>
              </a:spcBef>
            </a:pPr>
            <a:r>
              <a:rPr lang="de-DE" dirty="0" smtClean="0"/>
              <a:t>Sprechstunde: nur nach Vereinbarung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 </a:t>
            </a:r>
            <a:fld id="{4E09E715-6F46-4E4E-A471-0C425289E83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76263" y="6408738"/>
            <a:ext cx="3567112" cy="395287"/>
          </a:xfrm>
        </p:spPr>
        <p:txBody>
          <a:bodyPr/>
          <a:lstStyle/>
          <a:p>
            <a:pPr>
              <a:defRPr/>
            </a:pPr>
            <a:r>
              <a:rPr lang="de-DE" dirty="0" smtClean="0"/>
              <a:t>Übung </a:t>
            </a:r>
          </a:p>
          <a:p>
            <a:pPr>
              <a:defRPr/>
            </a:pPr>
            <a:r>
              <a:rPr lang="de-DE" dirty="0" smtClean="0"/>
              <a:t>Datenvisualisierung und GPU-Computing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6812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Vorläufiger Lehrplan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Seite  </a:t>
            </a:r>
            <a:fld id="{4E09E715-6F46-4E4E-A471-0C425289E834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76263" y="6408738"/>
            <a:ext cx="3567112" cy="395287"/>
          </a:xfrm>
        </p:spPr>
        <p:txBody>
          <a:bodyPr/>
          <a:lstStyle/>
          <a:p>
            <a:pPr>
              <a:defRPr/>
            </a:pPr>
            <a:r>
              <a:rPr lang="de-DE" dirty="0" smtClean="0"/>
              <a:t>Übung </a:t>
            </a:r>
          </a:p>
          <a:p>
            <a:pPr>
              <a:defRPr/>
            </a:pPr>
            <a:r>
              <a:rPr lang="de-DE" dirty="0" smtClean="0"/>
              <a:t>Datenvisualisierung und GPU-Computing</a:t>
            </a:r>
            <a:endParaRPr lang="de-DE" dirty="0"/>
          </a:p>
        </p:txBody>
      </p:sp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923170"/>
              </p:ext>
            </p:extLst>
          </p:nvPr>
        </p:nvGraphicFramePr>
        <p:xfrm>
          <a:off x="344019" y="2204864"/>
          <a:ext cx="8455963" cy="3589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Arbeitsblatt" r:id="rId4" imgW="6911297" imgH="2933712" progId="Excel.Sheet.12">
                  <p:embed/>
                </p:oleObj>
              </mc:Choice>
              <mc:Fallback>
                <p:oleObj name="Arbeitsblatt" r:id="rId4" imgW="6911297" imgH="293371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4019" y="2204864"/>
                        <a:ext cx="8455963" cy="35890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feld 12"/>
          <p:cNvSpPr txBox="1"/>
          <p:nvPr/>
        </p:nvSpPr>
        <p:spPr>
          <a:xfrm>
            <a:off x="654262" y="5893654"/>
            <a:ext cx="7835476" cy="27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Einzelne Themen können sich noch ändern!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10081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de-DE" dirty="0" smtClean="0">
              <a:hlinkClick r:id="rId2"/>
            </a:endParaRPr>
          </a:p>
          <a:p>
            <a:pPr marL="0" indent="0"/>
            <a:r>
              <a:rPr lang="de-DE" dirty="0" smtClean="0">
                <a:hlinkClick r:id="rId2"/>
              </a:rPr>
              <a:t>http</a:t>
            </a:r>
            <a:r>
              <a:rPr lang="de-DE" dirty="0">
                <a:hlinkClick r:id="rId2"/>
              </a:rPr>
              <a:t>://openbook.galileocomputing.de/c_von_a_bis_z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pPr marL="0" indent="0"/>
            <a:r>
              <a:rPr lang="de-DE" dirty="0">
                <a:hlinkClick r:id="rId3"/>
              </a:rPr>
              <a:t>http://www.cplusplus.com</a:t>
            </a:r>
            <a:r>
              <a:rPr lang="de-DE" dirty="0" smtClean="0">
                <a:hlinkClick r:id="rId3"/>
              </a:rPr>
              <a:t>/</a:t>
            </a:r>
            <a:endParaRPr lang="de-DE" dirty="0" smtClean="0"/>
          </a:p>
          <a:p>
            <a:pPr marL="0" indent="0"/>
            <a:r>
              <a:rPr lang="de-DE" dirty="0" smtClean="0">
                <a:hlinkClick r:id="rId4"/>
              </a:rPr>
              <a:t>www.google.de</a:t>
            </a:r>
            <a:endParaRPr lang="de-DE" dirty="0" smtClean="0"/>
          </a:p>
          <a:p>
            <a:pPr marL="0" indent="0"/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Seite  </a:t>
            </a:r>
            <a:fld id="{4E09E715-6F46-4E4E-A471-0C425289E834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76263" y="6408738"/>
            <a:ext cx="3567112" cy="395287"/>
          </a:xfrm>
        </p:spPr>
        <p:txBody>
          <a:bodyPr/>
          <a:lstStyle/>
          <a:p>
            <a:pPr>
              <a:defRPr/>
            </a:pPr>
            <a:r>
              <a:rPr lang="de-DE" dirty="0" smtClean="0"/>
              <a:t>Übung </a:t>
            </a:r>
          </a:p>
          <a:p>
            <a:pPr>
              <a:defRPr/>
            </a:pPr>
            <a:r>
              <a:rPr lang="de-DE" dirty="0" smtClean="0"/>
              <a:t>Datenvisualisierung und GPU-Computing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473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.-UHH-Vorlage-Bild-">
  <a:themeElements>
    <a:clrScheme name="UHH101101">
      <a:dk1>
        <a:sysClr val="windowText" lastClr="000000"/>
      </a:dk1>
      <a:lt1>
        <a:sysClr val="window" lastClr="FFFFFF"/>
      </a:lt1>
      <a:dk2>
        <a:srgbClr val="DCDCDC"/>
      </a:dk2>
      <a:lt2>
        <a:srgbClr val="888888"/>
      </a:lt2>
      <a:accent1>
        <a:srgbClr val="E2001A"/>
      </a:accent1>
      <a:accent2>
        <a:srgbClr val="888888"/>
      </a:accent2>
      <a:accent3>
        <a:srgbClr val="DCDCDC"/>
      </a:accent3>
      <a:accent4>
        <a:srgbClr val="000000"/>
      </a:accent4>
      <a:accent5>
        <a:srgbClr val="FFFFFF"/>
      </a:accent5>
      <a:accent6>
        <a:srgbClr val="B4B4B4"/>
      </a:accent6>
      <a:hlink>
        <a:srgbClr val="2F75FF"/>
      </a:hlink>
      <a:folHlink>
        <a:srgbClr val="800080"/>
      </a:folHlink>
    </a:clrScheme>
    <a:fontScheme name="UHH10110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.-UHH-Vorlage-FürZweitlogoObenRechts-">
  <a:themeElements>
    <a:clrScheme name="UHH101101">
      <a:dk1>
        <a:sysClr val="windowText" lastClr="000000"/>
      </a:dk1>
      <a:lt1>
        <a:sysClr val="window" lastClr="FFFFFF"/>
      </a:lt1>
      <a:dk2>
        <a:srgbClr val="DCDCDC"/>
      </a:dk2>
      <a:lt2>
        <a:srgbClr val="888888"/>
      </a:lt2>
      <a:accent1>
        <a:srgbClr val="E2001A"/>
      </a:accent1>
      <a:accent2>
        <a:srgbClr val="888888"/>
      </a:accent2>
      <a:accent3>
        <a:srgbClr val="DCDCDC"/>
      </a:accent3>
      <a:accent4>
        <a:srgbClr val="000000"/>
      </a:accent4>
      <a:accent5>
        <a:srgbClr val="FFFFFF"/>
      </a:accent5>
      <a:accent6>
        <a:srgbClr val="B4B4B4"/>
      </a:accent6>
      <a:hlink>
        <a:srgbClr val="2F75FF"/>
      </a:hlink>
      <a:folHlink>
        <a:srgbClr val="800080"/>
      </a:folHlink>
    </a:clrScheme>
    <a:fontScheme name="UHH10110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.-UHH-Vorlage-FürZweitlogoObenRechts-ExtraKlein">
  <a:themeElements>
    <a:clrScheme name="UHH101101">
      <a:dk1>
        <a:sysClr val="windowText" lastClr="000000"/>
      </a:dk1>
      <a:lt1>
        <a:sysClr val="window" lastClr="FFFFFF"/>
      </a:lt1>
      <a:dk2>
        <a:srgbClr val="DCDCDC"/>
      </a:dk2>
      <a:lt2>
        <a:srgbClr val="888888"/>
      </a:lt2>
      <a:accent1>
        <a:srgbClr val="E2001A"/>
      </a:accent1>
      <a:accent2>
        <a:srgbClr val="888888"/>
      </a:accent2>
      <a:accent3>
        <a:srgbClr val="DCDCDC"/>
      </a:accent3>
      <a:accent4>
        <a:srgbClr val="000000"/>
      </a:accent4>
      <a:accent5>
        <a:srgbClr val="FFFFFF"/>
      </a:accent5>
      <a:accent6>
        <a:srgbClr val="B4B4B4"/>
      </a:accent6>
      <a:hlink>
        <a:srgbClr val="2F75FF"/>
      </a:hlink>
      <a:folHlink>
        <a:srgbClr val="800080"/>
      </a:folHlink>
    </a:clrScheme>
    <a:fontScheme name="UHH10110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UHH101101">
    <a:dk1>
      <a:sysClr val="windowText" lastClr="000000"/>
    </a:dk1>
    <a:lt1>
      <a:sysClr val="window" lastClr="FFFFFF"/>
    </a:lt1>
    <a:dk2>
      <a:srgbClr val="DCDCDC"/>
    </a:dk2>
    <a:lt2>
      <a:srgbClr val="888888"/>
    </a:lt2>
    <a:accent1>
      <a:srgbClr val="E2001A"/>
    </a:accent1>
    <a:accent2>
      <a:srgbClr val="888888"/>
    </a:accent2>
    <a:accent3>
      <a:srgbClr val="DCDCDC"/>
    </a:accent3>
    <a:accent4>
      <a:srgbClr val="000000"/>
    </a:accent4>
    <a:accent5>
      <a:srgbClr val="FFFFFF"/>
    </a:accent5>
    <a:accent6>
      <a:srgbClr val="B4B4B4"/>
    </a:accent6>
    <a:hlink>
      <a:srgbClr val="2F75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</Words>
  <Application>Microsoft Office PowerPoint</Application>
  <PresentationFormat>Bildschirmpräsentation (4:3)</PresentationFormat>
  <Paragraphs>28</Paragraphs>
  <Slides>4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3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1.-UHH-Vorlage-Bild-</vt:lpstr>
      <vt:lpstr>2.-UHH-Vorlage-FürZweitlogoObenRechts-</vt:lpstr>
      <vt:lpstr>3.-UHH-Vorlage-FürZweitlogoObenRechts-ExtraKlein</vt:lpstr>
      <vt:lpstr>Arbeitsblatt</vt:lpstr>
      <vt:lpstr>Übung: Datenvisualisierung und GPU-Computing</vt:lpstr>
      <vt:lpstr>Vorstellung der Runde</vt:lpstr>
      <vt:lpstr>Vorläufiger Lehrplan</vt:lpstr>
      <vt:lpstr>Links</vt:lpstr>
    </vt:vector>
  </TitlesOfParts>
  <Company>Universität Hamburg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Michael Vetter</dc:creator>
  <cp:lastModifiedBy>olbrich</cp:lastModifiedBy>
  <cp:revision>422</cp:revision>
  <cp:lastPrinted>2012-04-03T10:18:56Z</cp:lastPrinted>
  <dcterms:created xsi:type="dcterms:W3CDTF">2010-05-25T08:23:06Z</dcterms:created>
  <dcterms:modified xsi:type="dcterms:W3CDTF">2013-04-08T12:22:48Z</dcterms:modified>
</cp:coreProperties>
</file>