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1" r:id="rId3"/>
    <p:sldId id="316" r:id="rId4"/>
    <p:sldId id="259" r:id="rId5"/>
    <p:sldId id="282" r:id="rId6"/>
    <p:sldId id="283" r:id="rId7"/>
    <p:sldId id="264" r:id="rId8"/>
    <p:sldId id="317" r:id="rId9"/>
    <p:sldId id="269" r:id="rId10"/>
    <p:sldId id="267" r:id="rId11"/>
    <p:sldId id="271" r:id="rId12"/>
    <p:sldId id="308" r:id="rId13"/>
    <p:sldId id="265" r:id="rId14"/>
    <p:sldId id="266" r:id="rId15"/>
    <p:sldId id="276" r:id="rId16"/>
    <p:sldId id="327" r:id="rId17"/>
    <p:sldId id="325" r:id="rId18"/>
    <p:sldId id="309" r:id="rId19"/>
    <p:sldId id="326" r:id="rId20"/>
    <p:sldId id="322" r:id="rId21"/>
    <p:sldId id="324" r:id="rId22"/>
    <p:sldId id="294" r:id="rId23"/>
    <p:sldId id="293" r:id="rId24"/>
    <p:sldId id="292" r:id="rId25"/>
    <p:sldId id="295" r:id="rId26"/>
    <p:sldId id="296" r:id="rId27"/>
    <p:sldId id="297" r:id="rId28"/>
    <p:sldId id="298" r:id="rId29"/>
    <p:sldId id="299" r:id="rId30"/>
    <p:sldId id="300" r:id="rId31"/>
    <p:sldId id="310" r:id="rId32"/>
    <p:sldId id="289" r:id="rId33"/>
    <p:sldId id="274" r:id="rId34"/>
    <p:sldId id="291" r:id="rId35"/>
    <p:sldId id="302" r:id="rId36"/>
    <p:sldId id="303" r:id="rId37"/>
    <p:sldId id="272" r:id="rId38"/>
    <p:sldId id="281" r:id="rId39"/>
    <p:sldId id="315" r:id="rId40"/>
    <p:sldId id="273" r:id="rId41"/>
    <p:sldId id="279" r:id="rId42"/>
    <p:sldId id="280" r:id="rId43"/>
    <p:sldId id="328" r:id="rId44"/>
    <p:sldId id="277" r:id="rId45"/>
    <p:sldId id="260" r:id="rId4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722"/>
    <a:srgbClr val="FCB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82746" autoAdjust="0"/>
  </p:normalViewPr>
  <p:slideViewPr>
    <p:cSldViewPr showGuides="1">
      <p:cViewPr varScale="1">
        <p:scale>
          <a:sx n="38" d="100"/>
          <a:sy n="38" d="100"/>
        </p:scale>
        <p:origin x="-107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821"/>
    </p:cViewPr>
  </p:sorterViewPr>
  <p:notesViewPr>
    <p:cSldViewPr showGuides="1">
      <p:cViewPr>
        <p:scale>
          <a:sx n="90" d="100"/>
          <a:sy n="90" d="100"/>
        </p:scale>
        <p:origin x="-2136" y="223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7C8C639-DECE-4BDC-9DCF-2C7E49CB465E}" type="datetimeFigureOut">
              <a:rPr lang="de-DE"/>
              <a:pPr>
                <a:defRPr/>
              </a:pPr>
              <a:t>01.12.2012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Vorlesung Hochleistungsrechnen - SS 2010 - (c) Thomas Ludwig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14EA045-721E-4E44-9342-57001BA146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536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13" tIns="49506" rIns="99013" bIns="4950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92775" y="115888"/>
            <a:ext cx="1333500" cy="512762"/>
          </a:xfrm>
          <a:prstGeom prst="rect">
            <a:avLst/>
          </a:prstGeom>
        </p:spPr>
        <p:txBody>
          <a:bodyPr vert="horz" lIns="99013" tIns="49506" rIns="99013" bIns="4950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C3A58CA-6E3C-4CC4-B479-6629B56692ED}" type="datetimeFigureOut">
              <a:rPr lang="de-DE"/>
              <a:pPr>
                <a:defRPr/>
              </a:pPr>
              <a:t>01.12.2012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473075"/>
            <a:ext cx="5737225" cy="4303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3" tIns="49506" rIns="99013" bIns="4950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13" tIns="49506" rIns="99013" bIns="49506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214438" y="9721850"/>
            <a:ext cx="4764087" cy="511175"/>
          </a:xfrm>
          <a:prstGeom prst="rect">
            <a:avLst/>
          </a:prstGeom>
        </p:spPr>
        <p:txBody>
          <a:bodyPr vert="horz" lIns="99013" tIns="49506" rIns="99013" bIns="4950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Vorlesung Hochleistungsrechnen - SS 2010 - © Thomas Ludwig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1400" y="9721850"/>
            <a:ext cx="976313" cy="511175"/>
          </a:xfrm>
          <a:prstGeom prst="rect">
            <a:avLst/>
          </a:prstGeom>
        </p:spPr>
        <p:txBody>
          <a:bodyPr vert="horz" lIns="99013" tIns="49506" rIns="99013" bIns="4950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733965C-F5B3-4377-8C3C-80532EF770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638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62468" name="Fußzeilenplatzhalt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latin typeface="Calibri" pitchFamily="34" charset="0"/>
              </a:rPr>
              <a:t>Vorlesung Hochleistungsrechnen - SS 2010 - (c) Thomas Ludwig</a:t>
            </a:r>
          </a:p>
        </p:txBody>
      </p:sp>
      <p:sp>
        <p:nvSpPr>
          <p:cNvPr id="62469" name="Foliennummernplatzhalt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3486CD-F5E6-4EAD-B2C2-2523129B70EA}" type="slidenum">
              <a:rPr lang="de-DE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managed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cache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FDBF4-388C-464B-949A-1229355CD06E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maintain</a:t>
            </a:r>
            <a:r>
              <a:rPr lang="de-DE" dirty="0" smtClean="0"/>
              <a:t> =&gt; </a:t>
            </a:r>
            <a:r>
              <a:rPr lang="de-DE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non-CUDA-</a:t>
            </a:r>
            <a:r>
              <a:rPr lang="de-DE" baseline="0" dirty="0" err="1" smtClean="0"/>
              <a:t>experts</a:t>
            </a:r>
            <a:r>
              <a:rPr lang="de-DE" baseline="0" dirty="0" smtClean="0"/>
              <a:t> =&gt;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harder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climate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phd‘s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FDBF4-388C-464B-949A-1229355CD06E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04875" y="2004243"/>
            <a:ext cx="7315200" cy="19272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914400" y="4111352"/>
            <a:ext cx="7305675" cy="1117848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28688" y="2004243"/>
            <a:ext cx="214312" cy="19288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914400" y="4111352"/>
            <a:ext cx="228302" cy="1117848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147116"/>
            <a:ext cx="6858000" cy="1733552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4187551"/>
            <a:ext cx="6849070" cy="86943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10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r>
              <a:rPr lang="de-DE"/>
              <a:t>17.06.2010</a:t>
            </a:r>
            <a:endParaRPr lang="en-US" sz="1600" dirty="0"/>
          </a:p>
        </p:txBody>
      </p:sp>
      <p:sp>
        <p:nvSpPr>
          <p:cNvPr id="11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Hochleistungsrechnen - © Thomas Ludwig</a:t>
            </a:r>
            <a:endParaRPr lang="en-US" dirty="0"/>
          </a:p>
        </p:txBody>
      </p:sp>
      <p:sp>
        <p:nvSpPr>
          <p:cNvPr id="12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3797F-0950-46B9-9BD8-5948865A71F6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17.06.2010</a:t>
            </a:r>
            <a:endParaRPr lang="en-US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Hochleistungsrechnen - © Thomas Ludwig</a:t>
            </a:r>
            <a:endParaRPr lang="en-US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5C368-187A-4931-8ECB-2BE6D5DEAEA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5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17.06.2010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Hochleistungsrechnen - © Thomas Ludwig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8A6CB-DF8C-4ABD-A69A-3422D0D5B20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rade Verbindung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Gerade Verbindung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17.06.2010</a:t>
            </a:r>
            <a:endParaRPr lang="en-US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Hochleistungsrechnen - © Thomas Ludwig</a:t>
            </a:r>
            <a:endParaRPr lang="en-US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E7A3C-C2E3-4D76-A608-11CFF74BA28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14313" y="1000125"/>
            <a:ext cx="285750" cy="285750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42875" y="1143000"/>
            <a:ext cx="864393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rot="5400000" flipH="1" flipV="1">
            <a:off x="-285750" y="785813"/>
            <a:ext cx="1143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6286"/>
          </a:xfrm>
        </p:spPr>
        <p:txBody>
          <a:bodyPr/>
          <a:lstStyle>
            <a:lvl1pPr algn="ctr"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85804" y="1285860"/>
            <a:ext cx="8229600" cy="5009198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7572375" y="6356350"/>
            <a:ext cx="1117600" cy="365125"/>
          </a:xfrm>
        </p:spPr>
        <p:txBody>
          <a:bodyPr/>
          <a:lstStyle>
            <a:lvl1pPr algn="r">
              <a:defRPr dirty="0" smtClean="0"/>
            </a:lvl1pPr>
          </a:lstStyle>
          <a:p>
            <a:pPr>
              <a:defRPr/>
            </a:pPr>
            <a:r>
              <a:rPr lang="de-DE" dirty="0" smtClean="0"/>
              <a:t>04.12.2012</a:t>
            </a:r>
            <a:endParaRPr lang="en-US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571625" y="6356350"/>
            <a:ext cx="5929313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r>
              <a:rPr lang="de-DE"/>
              <a:t>Hochleistungsrechnen - © Thomas Ludwig</a:t>
            </a:r>
            <a:endParaRPr lang="en-US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601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B018B-5C61-4E28-B58D-9F634E4B085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2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214313" y="1000125"/>
            <a:ext cx="285750" cy="285750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142875" y="1143000"/>
            <a:ext cx="864393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rot="5400000" flipH="1" flipV="1">
            <a:off x="-285750" y="785813"/>
            <a:ext cx="1143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6286"/>
          </a:xfrm>
        </p:spPr>
        <p:txBody>
          <a:bodyPr/>
          <a:lstStyle>
            <a:lvl1pPr algn="ctr"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85804" y="1285860"/>
            <a:ext cx="3871882" cy="5009198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Inhaltsplatzhalter 7"/>
          <p:cNvSpPr>
            <a:spLocks noGrp="1"/>
          </p:cNvSpPr>
          <p:nvPr>
            <p:ph sz="quarter" idx="13"/>
          </p:nvPr>
        </p:nvSpPr>
        <p:spPr>
          <a:xfrm>
            <a:off x="4786314" y="1285860"/>
            <a:ext cx="3871882" cy="5009198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7572375" y="6356350"/>
            <a:ext cx="1117600" cy="365125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de-DE"/>
              <a:t>17.06.2010</a:t>
            </a:r>
            <a:endParaRPr lang="en-US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1571625" y="6356350"/>
            <a:ext cx="5929313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r>
              <a:rPr lang="de-DE"/>
              <a:t>Hochleistungsrechnen - © Thomas Ludwig</a:t>
            </a:r>
            <a:endParaRPr lang="en-US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612775" y="6356350"/>
            <a:ext cx="601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C7FF7-3D6E-46FC-B8FF-298436F218E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5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17.06.2010</a:t>
            </a:r>
            <a:endParaRPr lang="en-US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Hochleistungsrechnen - © Thomas Ludwig</a:t>
            </a:r>
            <a:endParaRPr lang="en-US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AD518-0E00-482A-AC80-9AD30EA1222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17.06.2010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Hochleistungsrechnen - © Thomas Ludwig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D685D-FA1E-4F1C-A8D2-961EA0A44AD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1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17.06.2010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Hochleistungsrechnen - © Thomas Ludwig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AD397-6AC3-43E9-80CA-A6D48FD0B2C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leichschenkliges Dreieck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17.06.2010</a:t>
            </a:r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Hochleistungsrechnen - © Thomas Ludwig</a:t>
            </a:r>
            <a:endParaRPr lang="en-US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E1AFC-46D5-4C4C-8DC2-15C145D4516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erade Verbindung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Gleichschenkliges Dreieck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17.06.2010</a:t>
            </a:r>
            <a:endParaRPr lang="en-US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Hochleistungsrechnen - © Thomas Ludwig</a:t>
            </a:r>
            <a:endParaRPr lang="en-US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8D04-16E3-4ED8-9B91-F411A6079FF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2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Gerade Verbindung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Gleichschenkliges Dreieck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17.06.2010</a:t>
            </a:r>
            <a:endParaRPr lang="en-US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Hochleistungsrechnen - © Thomas Ludwig</a:t>
            </a:r>
            <a:endParaRPr lang="en-US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88316-B990-4A0B-B3A9-579BEA8E113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7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17.06.2010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Hochleistungsrechnen - © Thomas Ludwig</a:t>
            </a:r>
            <a:endParaRPr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FEEFDD-E4F2-4E8B-9A39-26D0D068B46C}" type="slidenum">
              <a:rPr lang="en-US"/>
              <a:pPr>
                <a:defRPr/>
              </a:pPr>
              <a:t>‹Nr.›</a:t>
            </a:fld>
            <a:endParaRPr lang="en-US" sz="1600" dirty="0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ctrTitle"/>
          </p:nvPr>
        </p:nvSpPr>
        <p:spPr>
          <a:xfrm>
            <a:off x="1219200" y="2132856"/>
            <a:ext cx="6858000" cy="1733550"/>
          </a:xfrm>
        </p:spPr>
        <p:txBody>
          <a:bodyPr/>
          <a:lstStyle/>
          <a:p>
            <a:r>
              <a:rPr lang="de-DE" sz="1200" b="1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de-DE" sz="1200" b="1" dirty="0" smtClean="0">
                <a:latin typeface="Tahoma" pitchFamily="34" charset="0"/>
                <a:cs typeface="Tahoma" pitchFamily="34" charset="0"/>
              </a:rPr>
            </a:br>
            <a:r>
              <a:rPr lang="de-DE" b="1" dirty="0" smtClean="0">
                <a:latin typeface="Tahoma" pitchFamily="34" charset="0"/>
                <a:cs typeface="Tahoma" pitchFamily="34" charset="0"/>
              </a:rPr>
              <a:t>GPU-Computing</a:t>
            </a:r>
            <a:r>
              <a:rPr lang="de-DE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de-DE" dirty="0" smtClean="0">
                <a:latin typeface="Tahoma" pitchFamily="34" charset="0"/>
                <a:cs typeface="Tahoma" pitchFamily="34" charset="0"/>
              </a:rPr>
            </a:br>
            <a:r>
              <a:rPr lang="de-DE" sz="2000" dirty="0" smtClean="0">
                <a:latin typeface="Tahoma" pitchFamily="34" charset="0"/>
                <a:cs typeface="Tahoma" pitchFamily="34" charset="0"/>
              </a:rPr>
              <a:t>im Rahmen der Vorlesung</a:t>
            </a:r>
            <a:br>
              <a:rPr lang="de-DE" sz="2000" dirty="0" smtClean="0">
                <a:latin typeface="Tahoma" pitchFamily="34" charset="0"/>
                <a:cs typeface="Tahoma" pitchFamily="34" charset="0"/>
              </a:rPr>
            </a:br>
            <a:r>
              <a:rPr lang="de-DE" sz="2000" dirty="0" smtClean="0">
                <a:latin typeface="Tahoma" pitchFamily="34" charset="0"/>
                <a:cs typeface="Tahoma" pitchFamily="34" charset="0"/>
              </a:rPr>
              <a:t>Hochleistungsrechnen</a:t>
            </a:r>
            <a:endParaRPr lang="de-DE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4221088"/>
            <a:ext cx="6858000" cy="936104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de-DE" dirty="0" smtClean="0">
                <a:latin typeface="Tahoma" pitchFamily="34" charset="0"/>
                <a:cs typeface="Tahoma" pitchFamily="34" charset="0"/>
              </a:rPr>
              <a:t>Michael Vetter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500" dirty="0" smtClean="0">
                <a:latin typeface="Tahoma" pitchFamily="34" charset="0"/>
                <a:cs typeface="Tahoma" pitchFamily="34" charset="0"/>
              </a:rPr>
              <a:t>Universität Hamburg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500" dirty="0" smtClean="0">
                <a:latin typeface="Tahoma" pitchFamily="34" charset="0"/>
                <a:cs typeface="Tahoma" pitchFamily="34" charset="0"/>
              </a:rPr>
              <a:t> Scientific Visualization </a:t>
            </a:r>
            <a:r>
              <a:rPr lang="de-DE" sz="1500" dirty="0" err="1" smtClean="0">
                <a:latin typeface="Tahoma" pitchFamily="34" charset="0"/>
                <a:cs typeface="Tahoma" pitchFamily="34" charset="0"/>
              </a:rPr>
              <a:t>and</a:t>
            </a:r>
            <a:r>
              <a:rPr lang="de-DE" sz="15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e-DE" sz="1500" smtClean="0">
                <a:latin typeface="Tahoma" pitchFamily="34" charset="0"/>
                <a:cs typeface="Tahoma" pitchFamily="34" charset="0"/>
              </a:rPr>
              <a:t>Parallel </a:t>
            </a:r>
            <a:r>
              <a:rPr lang="de-DE" sz="1500" smtClean="0">
                <a:latin typeface="Tahoma" pitchFamily="34" charset="0"/>
                <a:cs typeface="Tahoma" pitchFamily="34" charset="0"/>
              </a:rPr>
              <a:t>Processing</a:t>
            </a:r>
            <a:endParaRPr lang="de-DE" sz="1500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CUDA Konzept</a:t>
            </a:r>
          </a:p>
        </p:txBody>
      </p:sp>
      <p:sp>
        <p:nvSpPr>
          <p:cNvPr id="23557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01BCB5-A3EC-4633-8B74-DA40EE4529B4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3558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r>
              <a:rPr lang="de-DE" sz="2400" dirty="0" err="1" smtClean="0"/>
              <a:t>Compute</a:t>
            </a:r>
            <a:r>
              <a:rPr lang="de-DE" sz="2400" dirty="0" smtClean="0"/>
              <a:t> </a:t>
            </a:r>
            <a:r>
              <a:rPr lang="de-DE" sz="2400" dirty="0"/>
              <a:t>Unified Device </a:t>
            </a:r>
            <a:r>
              <a:rPr lang="de-DE" sz="2400" dirty="0" err="1" smtClean="0"/>
              <a:t>Architecture</a:t>
            </a:r>
            <a:endParaRPr lang="de-DE" sz="2400" dirty="0" smtClean="0"/>
          </a:p>
          <a:p>
            <a:pPr lvl="1"/>
            <a:r>
              <a:rPr lang="de-DE" sz="2000" dirty="0" smtClean="0"/>
              <a:t>Unified Hardware (</a:t>
            </a:r>
            <a:r>
              <a:rPr lang="de-DE" sz="2000" dirty="0" err="1" smtClean="0"/>
              <a:t>Processors</a:t>
            </a:r>
            <a:r>
              <a:rPr lang="de-DE" sz="2000" dirty="0" smtClean="0"/>
              <a:t>) </a:t>
            </a:r>
            <a:r>
              <a:rPr lang="de-DE" sz="2000" dirty="0" err="1" smtClean="0"/>
              <a:t>and</a:t>
            </a:r>
            <a:r>
              <a:rPr lang="de-DE" sz="2000" dirty="0" smtClean="0"/>
              <a:t> Software</a:t>
            </a:r>
          </a:p>
          <a:p>
            <a:pPr lvl="1"/>
            <a:r>
              <a:rPr lang="de-DE" sz="2000" dirty="0" smtClean="0"/>
              <a:t>Erste Grafikkarte verfügbar seit Ende 2006</a:t>
            </a:r>
          </a:p>
          <a:p>
            <a:pPr lvl="1"/>
            <a:endParaRPr lang="de-DE" sz="1400" dirty="0" smtClean="0"/>
          </a:p>
          <a:p>
            <a:r>
              <a:rPr lang="de-DE" sz="2400" dirty="0" err="1" smtClean="0"/>
              <a:t>Dedicated</a:t>
            </a:r>
            <a:r>
              <a:rPr lang="de-DE" sz="2400" dirty="0" smtClean="0"/>
              <a:t> </a:t>
            </a:r>
            <a:r>
              <a:rPr lang="de-DE" sz="2400" dirty="0" err="1" smtClean="0"/>
              <a:t>Many</a:t>
            </a:r>
            <a:r>
              <a:rPr lang="de-DE" sz="2400" dirty="0" smtClean="0"/>
              <a:t>-Core Co-Prozessor</a:t>
            </a:r>
          </a:p>
          <a:p>
            <a:endParaRPr lang="de-DE" sz="1400" dirty="0" smtClean="0"/>
          </a:p>
          <a:p>
            <a:r>
              <a:rPr lang="de-DE" sz="2400" dirty="0" err="1" smtClean="0"/>
              <a:t>Programmier</a:t>
            </a:r>
            <a:r>
              <a:rPr lang="de-DE" sz="2400" dirty="0" smtClean="0"/>
              <a:t> Model:</a:t>
            </a:r>
            <a:endParaRPr lang="de-DE" sz="2000" dirty="0"/>
          </a:p>
          <a:p>
            <a:pPr lvl="1"/>
            <a:r>
              <a:rPr lang="en-GB" sz="2000" dirty="0"/>
              <a:t>SIMD </a:t>
            </a:r>
            <a:r>
              <a:rPr lang="en-GB" sz="2000" dirty="0">
                <a:sym typeface="Wingdings" pitchFamily="2" charset="2"/>
              </a:rPr>
              <a:t> SIMT </a:t>
            </a:r>
            <a:r>
              <a:rPr lang="en-GB" sz="2000" dirty="0" smtClean="0">
                <a:sym typeface="Wingdings" pitchFamily="2" charset="2"/>
              </a:rPr>
              <a:t/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1600" dirty="0" smtClean="0">
                <a:sym typeface="Wingdings" pitchFamily="2" charset="2"/>
              </a:rPr>
              <a:t>(</a:t>
            </a:r>
            <a:r>
              <a:rPr lang="en-GB" sz="1600" dirty="0">
                <a:sym typeface="Wingdings" pitchFamily="2" charset="2"/>
              </a:rPr>
              <a:t>Single-Instruction Multiple-Thread)</a:t>
            </a:r>
          </a:p>
          <a:p>
            <a:endParaRPr lang="de-DE" sz="1400" dirty="0" smtClean="0"/>
          </a:p>
          <a:p>
            <a:r>
              <a:rPr lang="de-DE" sz="2400" dirty="0" smtClean="0"/>
              <a:t>Keine Graphik API mehr</a:t>
            </a:r>
          </a:p>
          <a:p>
            <a:endParaRPr lang="de-DE" sz="1400" dirty="0" smtClean="0"/>
          </a:p>
          <a:p>
            <a:r>
              <a:rPr lang="de-DE" sz="2400" dirty="0" err="1" smtClean="0"/>
              <a:t>Highlevel</a:t>
            </a:r>
            <a:r>
              <a:rPr lang="de-DE" sz="2400" dirty="0" smtClean="0"/>
              <a:t> Entwicklung in C/C++, </a:t>
            </a:r>
            <a:r>
              <a:rPr lang="de-DE" sz="2400" dirty="0" err="1" smtClean="0"/>
              <a:t>Fortran</a:t>
            </a:r>
            <a:r>
              <a:rPr lang="de-DE" sz="2400" dirty="0" smtClean="0"/>
              <a:t>, …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26597"/>
              </p:ext>
            </p:extLst>
          </p:nvPr>
        </p:nvGraphicFramePr>
        <p:xfrm>
          <a:off x="4644009" y="3559409"/>
          <a:ext cx="3888432" cy="1577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4"/>
                <a:gridCol w="1296144"/>
                <a:gridCol w="1296144"/>
              </a:tblGrid>
              <a:tr h="568365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80000" marR="180000" marT="108000" marB="10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Single</a:t>
                      </a:r>
                      <a:br>
                        <a:rPr lang="de-DE" sz="1400" dirty="0" smtClean="0"/>
                      </a:br>
                      <a:r>
                        <a:rPr lang="de-DE" sz="1400" dirty="0" err="1" smtClean="0"/>
                        <a:t>instruction</a:t>
                      </a:r>
                      <a:endParaRPr lang="de-DE" sz="1400" dirty="0"/>
                    </a:p>
                  </a:txBody>
                  <a:tcPr marL="180000" marR="180000" marT="108000" marB="10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Multiple</a:t>
                      </a:r>
                      <a:br>
                        <a:rPr lang="de-DE" sz="1400" dirty="0" smtClean="0"/>
                      </a:br>
                      <a:r>
                        <a:rPr lang="de-DE" sz="1400" dirty="0" err="1" smtClean="0"/>
                        <a:t>instruction</a:t>
                      </a:r>
                      <a:endParaRPr lang="de-DE" sz="1400" dirty="0"/>
                    </a:p>
                  </a:txBody>
                  <a:tcPr marL="180000" marR="180000" marT="108000" marB="1080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Single </a:t>
                      </a:r>
                      <a:r>
                        <a:rPr lang="de-DE" sz="1400" dirty="0" err="1" smtClean="0"/>
                        <a:t>data</a:t>
                      </a:r>
                      <a:endParaRPr lang="de-DE" sz="1400" dirty="0"/>
                    </a:p>
                  </a:txBody>
                  <a:tcPr marL="180000" marR="180000" marT="108000" marB="10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SISD</a:t>
                      </a:r>
                      <a:endParaRPr lang="de-DE" sz="1400" dirty="0"/>
                    </a:p>
                  </a:txBody>
                  <a:tcPr marL="180000" marR="180000" marT="108000" marB="10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MISD</a:t>
                      </a:r>
                      <a:endParaRPr lang="de-DE" sz="1400" dirty="0"/>
                    </a:p>
                  </a:txBody>
                  <a:tcPr marL="180000" marR="180000" marT="108000" marB="1080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571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Multiple </a:t>
                      </a:r>
                      <a:r>
                        <a:rPr lang="de-DE" sz="1400" dirty="0" err="1" smtClean="0"/>
                        <a:t>data</a:t>
                      </a:r>
                      <a:endParaRPr lang="de-DE" sz="1400" dirty="0"/>
                    </a:p>
                  </a:txBody>
                  <a:tcPr marL="180000" marR="180000" marT="108000" marB="10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SIMD</a:t>
                      </a:r>
                      <a:endParaRPr lang="de-DE" sz="1400" dirty="0"/>
                    </a:p>
                  </a:txBody>
                  <a:tcPr marL="180000" marR="180000" marT="108000" marB="10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MIMD</a:t>
                      </a:r>
                      <a:endParaRPr lang="de-DE" sz="1400" dirty="0"/>
                    </a:p>
                  </a:txBody>
                  <a:tcPr marL="180000" marR="180000" marT="108000" marB="1080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5940152" y="4653136"/>
            <a:ext cx="792088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0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CUDA Werkzeuge</a:t>
            </a:r>
          </a:p>
        </p:txBody>
      </p:sp>
      <p:sp>
        <p:nvSpPr>
          <p:cNvPr id="24581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FED644-991B-41D9-87A8-06655EBF542F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de-DE" dirty="0" smtClean="0"/>
              <a:t>CUDA </a:t>
            </a:r>
            <a:r>
              <a:rPr lang="de-DE" dirty="0" err="1" smtClean="0"/>
              <a:t>Toolkit</a:t>
            </a:r>
            <a:r>
              <a:rPr lang="de-DE" dirty="0" smtClean="0"/>
              <a:t> / SDK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de-DE" dirty="0" smtClean="0"/>
              <a:t>Treiber, SDK, Compiler, Beispiele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de-DE" dirty="0" err="1" smtClean="0"/>
              <a:t>Profiler</a:t>
            </a:r>
            <a:r>
              <a:rPr lang="de-DE" dirty="0" smtClean="0"/>
              <a:t>, </a:t>
            </a:r>
            <a:r>
              <a:rPr lang="de-DE" dirty="0" err="1" smtClean="0"/>
              <a:t>Occupancy</a:t>
            </a:r>
            <a:r>
              <a:rPr lang="de-DE" dirty="0" smtClean="0"/>
              <a:t> </a:t>
            </a:r>
            <a:r>
              <a:rPr lang="de-DE" dirty="0" err="1" smtClean="0"/>
              <a:t>Calculator</a:t>
            </a:r>
            <a:r>
              <a:rPr lang="de-DE" dirty="0" smtClean="0"/>
              <a:t>, Debugger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de-DE" dirty="0" smtClean="0"/>
              <a:t>Unterstützt werden: C/C++, FORTRAN, OpenCL, </a:t>
            </a:r>
            <a:r>
              <a:rPr lang="de-DE" dirty="0" err="1" smtClean="0"/>
              <a:t>DirectCompute</a:t>
            </a:r>
            <a:endParaRPr lang="de-DE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de-DE" sz="1500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de-DE" dirty="0" smtClean="0"/>
              <a:t>Bibliotheken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de-DE" dirty="0" smtClean="0"/>
              <a:t>CUBLAS (Basic Linear Algebra Subprograms)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de-DE" dirty="0" smtClean="0"/>
              <a:t>CUFFT (Fourier Transformation, Basis: </a:t>
            </a:r>
            <a:r>
              <a:rPr lang="de-DE" dirty="0" err="1" smtClean="0"/>
              <a:t>fftw</a:t>
            </a:r>
            <a:r>
              <a:rPr lang="de-DE" dirty="0" smtClean="0"/>
              <a:t>) 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de-DE" dirty="0" smtClean="0"/>
              <a:t>CUDPP (Data Parallel Primitives), THRUST (STL)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de-DE" sz="1400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de-DE" dirty="0" smtClean="0"/>
              <a:t>Entwicklungsumgebungen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de-DE" dirty="0" smtClean="0"/>
              <a:t>Visual Studio + NEXUS (Parallel </a:t>
            </a:r>
            <a:r>
              <a:rPr lang="de-DE" dirty="0" err="1" smtClean="0"/>
              <a:t>Nsight</a:t>
            </a:r>
            <a:r>
              <a:rPr lang="de-DE" dirty="0" smtClean="0"/>
              <a:t>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Codegenerierung</a:t>
            </a:r>
          </a:p>
        </p:txBody>
      </p:sp>
      <p:sp>
        <p:nvSpPr>
          <p:cNvPr id="25605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DAA755-7D60-481E-93A5-264915E2DA57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5606" name="Gruppieren 10"/>
          <p:cNvGrpSpPr>
            <a:grpSpLocks/>
          </p:cNvGrpSpPr>
          <p:nvPr/>
        </p:nvGrpSpPr>
        <p:grpSpPr bwMode="auto">
          <a:xfrm>
            <a:off x="611188" y="1666875"/>
            <a:ext cx="7921625" cy="4210050"/>
            <a:chOff x="827584" y="1666652"/>
            <a:chExt cx="7920879" cy="4210620"/>
          </a:xfrm>
        </p:grpSpPr>
        <p:pic>
          <p:nvPicPr>
            <p:cNvPr id="2560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700808"/>
              <a:ext cx="3193555" cy="4120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508771" y="1637579"/>
              <a:ext cx="4210620" cy="4268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0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GF100 Architektur (Fermi)</a:t>
            </a:r>
          </a:p>
        </p:txBody>
      </p:sp>
      <p:sp>
        <p:nvSpPr>
          <p:cNvPr id="26629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DBA3B4-D45F-4281-92E7-A066850E1946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6630" name="Gruppieren 8"/>
          <p:cNvGrpSpPr>
            <a:grpSpLocks/>
          </p:cNvGrpSpPr>
          <p:nvPr/>
        </p:nvGrpSpPr>
        <p:grpSpPr bwMode="auto">
          <a:xfrm>
            <a:off x="1331913" y="1557338"/>
            <a:ext cx="6408737" cy="4579937"/>
            <a:chOff x="0" y="1223963"/>
            <a:chExt cx="11277600" cy="8829774"/>
          </a:xfrm>
        </p:grpSpPr>
        <p:pic>
          <p:nvPicPr>
            <p:cNvPr id="266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23963"/>
              <a:ext cx="11277600" cy="4410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643661"/>
              <a:ext cx="11277600" cy="4410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0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Streaming Multiprozessor</a:t>
            </a:r>
          </a:p>
        </p:txBody>
      </p:sp>
      <p:sp>
        <p:nvSpPr>
          <p:cNvPr id="27653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4E8B79-BCC8-48D0-BB32-34CC68A6523E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7654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r>
              <a:rPr lang="de-DE" smtClean="0"/>
              <a:t>16 Streaming Multiprozessoren</a:t>
            </a:r>
          </a:p>
          <a:p>
            <a:pPr lvl="1"/>
            <a:r>
              <a:rPr lang="de-DE" smtClean="0"/>
              <a:t>32 CUDA Kerne</a:t>
            </a:r>
          </a:p>
          <a:p>
            <a:pPr lvl="1"/>
            <a:r>
              <a:rPr lang="de-DE" smtClean="0"/>
              <a:t>FP / INT Unit</a:t>
            </a:r>
          </a:p>
          <a:p>
            <a:pPr lvl="1"/>
            <a:r>
              <a:rPr lang="de-DE" smtClean="0"/>
              <a:t>16 Load / Store Units</a:t>
            </a:r>
          </a:p>
          <a:p>
            <a:pPr lvl="1"/>
            <a:r>
              <a:rPr lang="de-DE" smtClean="0"/>
              <a:t>64k shared memory / L1 Cache</a:t>
            </a:r>
          </a:p>
          <a:p>
            <a:pPr lvl="1"/>
            <a:r>
              <a:rPr lang="de-DE" smtClean="0"/>
              <a:t>4 Special Function Units (SFU)</a:t>
            </a:r>
          </a:p>
          <a:p>
            <a:pPr lvl="1">
              <a:buFont typeface="Wingdings 3" pitchFamily="18" charset="2"/>
              <a:buNone/>
            </a:pPr>
            <a:r>
              <a:rPr lang="de-DE" smtClean="0"/>
              <a:t>	(sin, cos, sqr, …)</a:t>
            </a:r>
          </a:p>
          <a:p>
            <a:pPr lvl="1"/>
            <a:r>
              <a:rPr lang="de-DE" smtClean="0"/>
              <a:t>Concurrent Thread Execution</a:t>
            </a:r>
          </a:p>
          <a:p>
            <a:pPr lvl="1"/>
            <a:r>
              <a:rPr lang="de-DE" smtClean="0"/>
              <a:t>IEEE 754-2008 (FMA)</a:t>
            </a:r>
          </a:p>
          <a:p>
            <a:pPr lvl="1"/>
            <a:r>
              <a:rPr lang="de-DE" smtClean="0"/>
              <a:t>ECC Speicher</a:t>
            </a:r>
          </a:p>
          <a:p>
            <a:pPr lvl="1">
              <a:buFont typeface="Wingdings 3" pitchFamily="18" charset="2"/>
              <a:buNone/>
            </a:pPr>
            <a:endParaRPr lang="de-DE" smtClean="0"/>
          </a:p>
          <a:p>
            <a:pPr lvl="1"/>
            <a:endParaRPr lang="de-DE" smtClean="0"/>
          </a:p>
        </p:txBody>
      </p:sp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8" y="1196975"/>
            <a:ext cx="194945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4787900"/>
            <a:ext cx="1449388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0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Vergleich G80 / GT200 / GF100</a:t>
            </a:r>
          </a:p>
        </p:txBody>
      </p:sp>
      <p:sp>
        <p:nvSpPr>
          <p:cNvPr id="28677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AD3B44-EF7E-4924-860D-184D4B817F2D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286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562100"/>
            <a:ext cx="8064500" cy="4170363"/>
          </a:xfr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CUDA Programming Model</a:t>
            </a:r>
            <a:br>
              <a:rPr lang="en-GB" dirty="0" smtClean="0"/>
            </a:br>
            <a:r>
              <a:rPr lang="en-GB" sz="1800" dirty="0" smtClean="0"/>
              <a:t>Threads, Blocks and Grids</a:t>
            </a:r>
            <a:endParaRPr lang="en-GB" dirty="0"/>
          </a:p>
        </p:txBody>
      </p:sp>
      <p:sp>
        <p:nvSpPr>
          <p:cNvPr id="31" name="Freeform 30"/>
          <p:cNvSpPr/>
          <p:nvPr/>
        </p:nvSpPr>
        <p:spPr>
          <a:xfrm>
            <a:off x="827584" y="2708920"/>
            <a:ext cx="72008" cy="1132562"/>
          </a:xfrm>
          <a:custGeom>
            <a:avLst/>
            <a:gdLst>
              <a:gd name="connsiteX0" fmla="*/ 74951 w 142407"/>
              <a:gd name="connsiteY0" fmla="*/ 0 h 1701384"/>
              <a:gd name="connsiteX1" fmla="*/ 89941 w 142407"/>
              <a:gd name="connsiteY1" fmla="*/ 22485 h 1701384"/>
              <a:gd name="connsiteX2" fmla="*/ 67456 w 142407"/>
              <a:gd name="connsiteY2" fmla="*/ 134911 h 1701384"/>
              <a:gd name="connsiteX3" fmla="*/ 52466 w 142407"/>
              <a:gd name="connsiteY3" fmla="*/ 194872 h 1701384"/>
              <a:gd name="connsiteX4" fmla="*/ 37476 w 142407"/>
              <a:gd name="connsiteY4" fmla="*/ 224852 h 1701384"/>
              <a:gd name="connsiteX5" fmla="*/ 22485 w 142407"/>
              <a:gd name="connsiteY5" fmla="*/ 269823 h 1701384"/>
              <a:gd name="connsiteX6" fmla="*/ 14990 w 142407"/>
              <a:gd name="connsiteY6" fmla="*/ 292308 h 1701384"/>
              <a:gd name="connsiteX7" fmla="*/ 7495 w 142407"/>
              <a:gd name="connsiteY7" fmla="*/ 314793 h 1701384"/>
              <a:gd name="connsiteX8" fmla="*/ 0 w 142407"/>
              <a:gd name="connsiteY8" fmla="*/ 344774 h 1701384"/>
              <a:gd name="connsiteX9" fmla="*/ 14990 w 142407"/>
              <a:gd name="connsiteY9" fmla="*/ 404734 h 1701384"/>
              <a:gd name="connsiteX10" fmla="*/ 29981 w 142407"/>
              <a:gd name="connsiteY10" fmla="*/ 419724 h 1701384"/>
              <a:gd name="connsiteX11" fmla="*/ 44971 w 142407"/>
              <a:gd name="connsiteY11" fmla="*/ 464695 h 1701384"/>
              <a:gd name="connsiteX12" fmla="*/ 59961 w 142407"/>
              <a:gd name="connsiteY12" fmla="*/ 487180 h 1701384"/>
              <a:gd name="connsiteX13" fmla="*/ 67456 w 142407"/>
              <a:gd name="connsiteY13" fmla="*/ 509665 h 1701384"/>
              <a:gd name="connsiteX14" fmla="*/ 119922 w 142407"/>
              <a:gd name="connsiteY14" fmla="*/ 577121 h 1701384"/>
              <a:gd name="connsiteX15" fmla="*/ 142407 w 142407"/>
              <a:gd name="connsiteY15" fmla="*/ 682052 h 1701384"/>
              <a:gd name="connsiteX16" fmla="*/ 127417 w 142407"/>
              <a:gd name="connsiteY16" fmla="*/ 831954 h 1701384"/>
              <a:gd name="connsiteX17" fmla="*/ 97436 w 142407"/>
              <a:gd name="connsiteY17" fmla="*/ 936885 h 1701384"/>
              <a:gd name="connsiteX18" fmla="*/ 89941 w 142407"/>
              <a:gd name="connsiteY18" fmla="*/ 959370 h 1701384"/>
              <a:gd name="connsiteX19" fmla="*/ 67456 w 142407"/>
              <a:gd name="connsiteY19" fmla="*/ 1011836 h 1701384"/>
              <a:gd name="connsiteX20" fmla="*/ 74951 w 142407"/>
              <a:gd name="connsiteY20" fmla="*/ 1131757 h 1701384"/>
              <a:gd name="connsiteX21" fmla="*/ 89941 w 142407"/>
              <a:gd name="connsiteY21" fmla="*/ 1154243 h 1701384"/>
              <a:gd name="connsiteX22" fmla="*/ 97436 w 142407"/>
              <a:gd name="connsiteY22" fmla="*/ 1176728 h 1701384"/>
              <a:gd name="connsiteX23" fmla="*/ 112426 w 142407"/>
              <a:gd name="connsiteY23" fmla="*/ 1199213 h 1701384"/>
              <a:gd name="connsiteX24" fmla="*/ 127417 w 142407"/>
              <a:gd name="connsiteY24" fmla="*/ 1244184 h 1701384"/>
              <a:gd name="connsiteX25" fmla="*/ 119922 w 142407"/>
              <a:gd name="connsiteY25" fmla="*/ 1371600 h 1701384"/>
              <a:gd name="connsiteX26" fmla="*/ 104931 w 142407"/>
              <a:gd name="connsiteY26" fmla="*/ 1416570 h 1701384"/>
              <a:gd name="connsiteX27" fmla="*/ 97436 w 142407"/>
              <a:gd name="connsiteY27" fmla="*/ 1446551 h 1701384"/>
              <a:gd name="connsiteX28" fmla="*/ 89941 w 142407"/>
              <a:gd name="connsiteY28" fmla="*/ 1491521 h 1701384"/>
              <a:gd name="connsiteX29" fmla="*/ 82446 w 142407"/>
              <a:gd name="connsiteY29" fmla="*/ 1514006 h 1701384"/>
              <a:gd name="connsiteX30" fmla="*/ 82446 w 142407"/>
              <a:gd name="connsiteY30" fmla="*/ 1603947 h 1701384"/>
              <a:gd name="connsiteX31" fmla="*/ 119922 w 142407"/>
              <a:gd name="connsiteY31" fmla="*/ 1633928 h 1701384"/>
              <a:gd name="connsiteX32" fmla="*/ 127417 w 142407"/>
              <a:gd name="connsiteY32" fmla="*/ 1656413 h 1701384"/>
              <a:gd name="connsiteX33" fmla="*/ 134912 w 142407"/>
              <a:gd name="connsiteY33" fmla="*/ 1686393 h 1701384"/>
              <a:gd name="connsiteX34" fmla="*/ 142407 w 142407"/>
              <a:gd name="connsiteY34" fmla="*/ 1701384 h 1701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2407" h="1701384">
                <a:moveTo>
                  <a:pt x="74951" y="0"/>
                </a:moveTo>
                <a:cubicBezTo>
                  <a:pt x="79948" y="7495"/>
                  <a:pt x="89045" y="13522"/>
                  <a:pt x="89941" y="22485"/>
                </a:cubicBezTo>
                <a:cubicBezTo>
                  <a:pt x="92431" y="47383"/>
                  <a:pt x="71689" y="113745"/>
                  <a:pt x="67456" y="134911"/>
                </a:cubicBezTo>
                <a:cubicBezTo>
                  <a:pt x="63057" y="156908"/>
                  <a:pt x="61109" y="174705"/>
                  <a:pt x="52466" y="194872"/>
                </a:cubicBezTo>
                <a:cubicBezTo>
                  <a:pt x="48065" y="205142"/>
                  <a:pt x="41626" y="214478"/>
                  <a:pt x="37476" y="224852"/>
                </a:cubicBezTo>
                <a:cubicBezTo>
                  <a:pt x="31607" y="239523"/>
                  <a:pt x="27482" y="254833"/>
                  <a:pt x="22485" y="269823"/>
                </a:cubicBezTo>
                <a:lnTo>
                  <a:pt x="14990" y="292308"/>
                </a:lnTo>
                <a:cubicBezTo>
                  <a:pt x="12492" y="299803"/>
                  <a:pt x="9411" y="307128"/>
                  <a:pt x="7495" y="314793"/>
                </a:cubicBezTo>
                <a:lnTo>
                  <a:pt x="0" y="344774"/>
                </a:lnTo>
                <a:cubicBezTo>
                  <a:pt x="1612" y="352833"/>
                  <a:pt x="8076" y="393211"/>
                  <a:pt x="14990" y="404734"/>
                </a:cubicBezTo>
                <a:cubicBezTo>
                  <a:pt x="18626" y="410793"/>
                  <a:pt x="24984" y="414727"/>
                  <a:pt x="29981" y="419724"/>
                </a:cubicBezTo>
                <a:cubicBezTo>
                  <a:pt x="34978" y="434714"/>
                  <a:pt x="36206" y="451548"/>
                  <a:pt x="44971" y="464695"/>
                </a:cubicBezTo>
                <a:cubicBezTo>
                  <a:pt x="49968" y="472190"/>
                  <a:pt x="55933" y="479123"/>
                  <a:pt x="59961" y="487180"/>
                </a:cubicBezTo>
                <a:cubicBezTo>
                  <a:pt x="63494" y="494246"/>
                  <a:pt x="63619" y="502759"/>
                  <a:pt x="67456" y="509665"/>
                </a:cubicBezTo>
                <a:cubicBezTo>
                  <a:pt x="89870" y="550010"/>
                  <a:pt x="92607" y="549808"/>
                  <a:pt x="119922" y="577121"/>
                </a:cubicBezTo>
                <a:cubicBezTo>
                  <a:pt x="141281" y="641201"/>
                  <a:pt x="132952" y="606413"/>
                  <a:pt x="142407" y="682052"/>
                </a:cubicBezTo>
                <a:cubicBezTo>
                  <a:pt x="139947" y="711576"/>
                  <a:pt x="134153" y="796032"/>
                  <a:pt x="127417" y="831954"/>
                </a:cubicBezTo>
                <a:cubicBezTo>
                  <a:pt x="119351" y="874972"/>
                  <a:pt x="110691" y="897121"/>
                  <a:pt x="97436" y="936885"/>
                </a:cubicBezTo>
                <a:cubicBezTo>
                  <a:pt x="94938" y="944380"/>
                  <a:pt x="93474" y="952304"/>
                  <a:pt x="89941" y="959370"/>
                </a:cubicBezTo>
                <a:cubicBezTo>
                  <a:pt x="71418" y="996417"/>
                  <a:pt x="78484" y="978751"/>
                  <a:pt x="67456" y="1011836"/>
                </a:cubicBezTo>
                <a:cubicBezTo>
                  <a:pt x="69954" y="1051810"/>
                  <a:pt x="68705" y="1092195"/>
                  <a:pt x="74951" y="1131757"/>
                </a:cubicBezTo>
                <a:cubicBezTo>
                  <a:pt x="76356" y="1140655"/>
                  <a:pt x="85913" y="1146186"/>
                  <a:pt x="89941" y="1154243"/>
                </a:cubicBezTo>
                <a:cubicBezTo>
                  <a:pt x="93474" y="1161309"/>
                  <a:pt x="93903" y="1169662"/>
                  <a:pt x="97436" y="1176728"/>
                </a:cubicBezTo>
                <a:cubicBezTo>
                  <a:pt x="101464" y="1184785"/>
                  <a:pt x="108768" y="1190982"/>
                  <a:pt x="112426" y="1199213"/>
                </a:cubicBezTo>
                <a:cubicBezTo>
                  <a:pt x="118844" y="1213652"/>
                  <a:pt x="127417" y="1244184"/>
                  <a:pt x="127417" y="1244184"/>
                </a:cubicBezTo>
                <a:cubicBezTo>
                  <a:pt x="124919" y="1286656"/>
                  <a:pt x="125425" y="1329412"/>
                  <a:pt x="119922" y="1371600"/>
                </a:cubicBezTo>
                <a:cubicBezTo>
                  <a:pt x="117878" y="1387268"/>
                  <a:pt x="108763" y="1401241"/>
                  <a:pt x="104931" y="1416570"/>
                </a:cubicBezTo>
                <a:cubicBezTo>
                  <a:pt x="102433" y="1426564"/>
                  <a:pt x="99456" y="1436450"/>
                  <a:pt x="97436" y="1446551"/>
                </a:cubicBezTo>
                <a:cubicBezTo>
                  <a:pt x="94456" y="1461453"/>
                  <a:pt x="93238" y="1476686"/>
                  <a:pt x="89941" y="1491521"/>
                </a:cubicBezTo>
                <a:cubicBezTo>
                  <a:pt x="88227" y="1499233"/>
                  <a:pt x="84944" y="1506511"/>
                  <a:pt x="82446" y="1514006"/>
                </a:cubicBezTo>
                <a:cubicBezTo>
                  <a:pt x="77492" y="1548686"/>
                  <a:pt x="68355" y="1571068"/>
                  <a:pt x="82446" y="1603947"/>
                </a:cubicBezTo>
                <a:cubicBezTo>
                  <a:pt x="86719" y="1613917"/>
                  <a:pt x="113337" y="1629538"/>
                  <a:pt x="119922" y="1633928"/>
                </a:cubicBezTo>
                <a:cubicBezTo>
                  <a:pt x="122420" y="1641423"/>
                  <a:pt x="125247" y="1648817"/>
                  <a:pt x="127417" y="1656413"/>
                </a:cubicBezTo>
                <a:cubicBezTo>
                  <a:pt x="130247" y="1666318"/>
                  <a:pt x="131655" y="1676621"/>
                  <a:pt x="134912" y="1686393"/>
                </a:cubicBezTo>
                <a:cubicBezTo>
                  <a:pt x="136679" y="1691693"/>
                  <a:pt x="139909" y="1696387"/>
                  <a:pt x="142407" y="170138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grpSp>
        <p:nvGrpSpPr>
          <p:cNvPr id="181" name="Group 180"/>
          <p:cNvGrpSpPr/>
          <p:nvPr/>
        </p:nvGrpSpPr>
        <p:grpSpPr>
          <a:xfrm>
            <a:off x="1283635" y="1988840"/>
            <a:ext cx="2160240" cy="2736304"/>
            <a:chOff x="1547664" y="2420888"/>
            <a:chExt cx="2160240" cy="2736304"/>
          </a:xfrm>
        </p:grpSpPr>
        <p:sp>
          <p:nvSpPr>
            <p:cNvPr id="53" name="Rectangle 52"/>
            <p:cNvSpPr/>
            <p:nvPr/>
          </p:nvSpPr>
          <p:spPr>
            <a:xfrm>
              <a:off x="1547664" y="2420888"/>
              <a:ext cx="72008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/>
            </a:bodyPr>
            <a:lstStyle/>
            <a:p>
              <a:pPr algn="ctr"/>
              <a:r>
                <a:rPr lang="de-DE" dirty="0" smtClean="0"/>
                <a:t>Thread (0,0)</a:t>
              </a:r>
              <a:endParaRPr lang="de-DE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051720" y="2564904"/>
              <a:ext cx="72008" cy="1132562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67744" y="2420888"/>
              <a:ext cx="72008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/>
            </a:bodyPr>
            <a:lstStyle/>
            <a:p>
              <a:pPr algn="ctr"/>
              <a:r>
                <a:rPr lang="de-DE" dirty="0" smtClean="0"/>
                <a:t>Thread (1,0)</a:t>
              </a:r>
              <a:endParaRPr lang="de-DE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771800" y="2564904"/>
              <a:ext cx="72008" cy="1132562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87824" y="2420888"/>
              <a:ext cx="72008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/>
            </a:bodyPr>
            <a:lstStyle/>
            <a:p>
              <a:pPr algn="ctr"/>
              <a:r>
                <a:rPr lang="de-DE" dirty="0" smtClean="0"/>
                <a:t>Thread (2,0)</a:t>
              </a:r>
              <a:endParaRPr lang="de-DE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491880" y="2564904"/>
              <a:ext cx="72008" cy="1132562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47664" y="3789040"/>
              <a:ext cx="72008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/>
            </a:bodyPr>
            <a:lstStyle/>
            <a:p>
              <a:pPr algn="ctr"/>
              <a:r>
                <a:rPr lang="de-DE" dirty="0" smtClean="0"/>
                <a:t>Thread (1,0)</a:t>
              </a:r>
              <a:endParaRPr lang="de-DE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051720" y="3933056"/>
              <a:ext cx="72008" cy="1132562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67744" y="3789040"/>
              <a:ext cx="72008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/>
            </a:bodyPr>
            <a:lstStyle/>
            <a:p>
              <a:pPr algn="ctr"/>
              <a:r>
                <a:rPr lang="de-DE" dirty="0" smtClean="0"/>
                <a:t>Thread (1,1)</a:t>
              </a:r>
              <a:endParaRPr lang="de-DE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71800" y="3933056"/>
              <a:ext cx="72008" cy="1132562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87824" y="3789040"/>
              <a:ext cx="72008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/>
            </a:bodyPr>
            <a:lstStyle/>
            <a:p>
              <a:pPr algn="ctr"/>
              <a:r>
                <a:rPr lang="de-DE" dirty="0" smtClean="0"/>
                <a:t>Thread (1,2)</a:t>
              </a:r>
              <a:endParaRPr lang="de-DE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3491880" y="3933056"/>
              <a:ext cx="72008" cy="1132562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827918" y="1988840"/>
            <a:ext cx="2160240" cy="2736304"/>
            <a:chOff x="4139952" y="2420888"/>
            <a:chExt cx="2160240" cy="2736304"/>
          </a:xfrm>
        </p:grpSpPr>
        <p:sp>
          <p:nvSpPr>
            <p:cNvPr id="29" name="Rectangle 28"/>
            <p:cNvSpPr/>
            <p:nvPr/>
          </p:nvSpPr>
          <p:spPr>
            <a:xfrm>
              <a:off x="4139952" y="2420888"/>
              <a:ext cx="2160240" cy="27363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600" dirty="0" smtClean="0"/>
                <a:t>Block (0,0)</a:t>
              </a:r>
              <a:endParaRPr lang="de-DE" sz="1600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283968" y="2924944"/>
              <a:ext cx="1872208" cy="2077945"/>
              <a:chOff x="4283968" y="3429000"/>
              <a:chExt cx="1296144" cy="1573889"/>
            </a:xfrm>
          </p:grpSpPr>
          <p:grpSp>
            <p:nvGrpSpPr>
              <p:cNvPr id="57" name="Group 16"/>
              <p:cNvGrpSpPr/>
              <p:nvPr/>
            </p:nvGrpSpPr>
            <p:grpSpPr>
              <a:xfrm>
                <a:off x="4283968" y="4221088"/>
                <a:ext cx="432048" cy="781801"/>
                <a:chOff x="2627784" y="3573016"/>
                <a:chExt cx="720080" cy="136815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627784" y="3573016"/>
                  <a:ext cx="720080" cy="1368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t" anchorCtr="0">
                  <a:normAutofit/>
                </a:bodyPr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>
                  <a:off x="2915816" y="3717032"/>
                  <a:ext cx="72008" cy="1132562"/>
                </a:xfrm>
                <a:custGeom>
                  <a:avLst/>
                  <a:gdLst>
                    <a:gd name="connsiteX0" fmla="*/ 74951 w 142407"/>
                    <a:gd name="connsiteY0" fmla="*/ 0 h 1701384"/>
                    <a:gd name="connsiteX1" fmla="*/ 89941 w 142407"/>
                    <a:gd name="connsiteY1" fmla="*/ 22485 h 1701384"/>
                    <a:gd name="connsiteX2" fmla="*/ 67456 w 142407"/>
                    <a:gd name="connsiteY2" fmla="*/ 134911 h 1701384"/>
                    <a:gd name="connsiteX3" fmla="*/ 52466 w 142407"/>
                    <a:gd name="connsiteY3" fmla="*/ 194872 h 1701384"/>
                    <a:gd name="connsiteX4" fmla="*/ 37476 w 142407"/>
                    <a:gd name="connsiteY4" fmla="*/ 224852 h 1701384"/>
                    <a:gd name="connsiteX5" fmla="*/ 22485 w 142407"/>
                    <a:gd name="connsiteY5" fmla="*/ 269823 h 1701384"/>
                    <a:gd name="connsiteX6" fmla="*/ 14990 w 142407"/>
                    <a:gd name="connsiteY6" fmla="*/ 292308 h 1701384"/>
                    <a:gd name="connsiteX7" fmla="*/ 7495 w 142407"/>
                    <a:gd name="connsiteY7" fmla="*/ 314793 h 1701384"/>
                    <a:gd name="connsiteX8" fmla="*/ 0 w 142407"/>
                    <a:gd name="connsiteY8" fmla="*/ 344774 h 1701384"/>
                    <a:gd name="connsiteX9" fmla="*/ 14990 w 142407"/>
                    <a:gd name="connsiteY9" fmla="*/ 404734 h 1701384"/>
                    <a:gd name="connsiteX10" fmla="*/ 29981 w 142407"/>
                    <a:gd name="connsiteY10" fmla="*/ 419724 h 1701384"/>
                    <a:gd name="connsiteX11" fmla="*/ 44971 w 142407"/>
                    <a:gd name="connsiteY11" fmla="*/ 464695 h 1701384"/>
                    <a:gd name="connsiteX12" fmla="*/ 59961 w 142407"/>
                    <a:gd name="connsiteY12" fmla="*/ 487180 h 1701384"/>
                    <a:gd name="connsiteX13" fmla="*/ 67456 w 142407"/>
                    <a:gd name="connsiteY13" fmla="*/ 509665 h 1701384"/>
                    <a:gd name="connsiteX14" fmla="*/ 119922 w 142407"/>
                    <a:gd name="connsiteY14" fmla="*/ 577121 h 1701384"/>
                    <a:gd name="connsiteX15" fmla="*/ 142407 w 142407"/>
                    <a:gd name="connsiteY15" fmla="*/ 682052 h 1701384"/>
                    <a:gd name="connsiteX16" fmla="*/ 127417 w 142407"/>
                    <a:gd name="connsiteY16" fmla="*/ 831954 h 1701384"/>
                    <a:gd name="connsiteX17" fmla="*/ 97436 w 142407"/>
                    <a:gd name="connsiteY17" fmla="*/ 936885 h 1701384"/>
                    <a:gd name="connsiteX18" fmla="*/ 89941 w 142407"/>
                    <a:gd name="connsiteY18" fmla="*/ 959370 h 1701384"/>
                    <a:gd name="connsiteX19" fmla="*/ 67456 w 142407"/>
                    <a:gd name="connsiteY19" fmla="*/ 1011836 h 1701384"/>
                    <a:gd name="connsiteX20" fmla="*/ 74951 w 142407"/>
                    <a:gd name="connsiteY20" fmla="*/ 1131757 h 1701384"/>
                    <a:gd name="connsiteX21" fmla="*/ 89941 w 142407"/>
                    <a:gd name="connsiteY21" fmla="*/ 1154243 h 1701384"/>
                    <a:gd name="connsiteX22" fmla="*/ 97436 w 142407"/>
                    <a:gd name="connsiteY22" fmla="*/ 1176728 h 1701384"/>
                    <a:gd name="connsiteX23" fmla="*/ 112426 w 142407"/>
                    <a:gd name="connsiteY23" fmla="*/ 1199213 h 1701384"/>
                    <a:gd name="connsiteX24" fmla="*/ 127417 w 142407"/>
                    <a:gd name="connsiteY24" fmla="*/ 1244184 h 1701384"/>
                    <a:gd name="connsiteX25" fmla="*/ 119922 w 142407"/>
                    <a:gd name="connsiteY25" fmla="*/ 1371600 h 1701384"/>
                    <a:gd name="connsiteX26" fmla="*/ 104931 w 142407"/>
                    <a:gd name="connsiteY26" fmla="*/ 1416570 h 1701384"/>
                    <a:gd name="connsiteX27" fmla="*/ 97436 w 142407"/>
                    <a:gd name="connsiteY27" fmla="*/ 1446551 h 1701384"/>
                    <a:gd name="connsiteX28" fmla="*/ 89941 w 142407"/>
                    <a:gd name="connsiteY28" fmla="*/ 1491521 h 1701384"/>
                    <a:gd name="connsiteX29" fmla="*/ 82446 w 142407"/>
                    <a:gd name="connsiteY29" fmla="*/ 1514006 h 1701384"/>
                    <a:gd name="connsiteX30" fmla="*/ 82446 w 142407"/>
                    <a:gd name="connsiteY30" fmla="*/ 1603947 h 1701384"/>
                    <a:gd name="connsiteX31" fmla="*/ 119922 w 142407"/>
                    <a:gd name="connsiteY31" fmla="*/ 1633928 h 1701384"/>
                    <a:gd name="connsiteX32" fmla="*/ 127417 w 142407"/>
                    <a:gd name="connsiteY32" fmla="*/ 1656413 h 1701384"/>
                    <a:gd name="connsiteX33" fmla="*/ 134912 w 142407"/>
                    <a:gd name="connsiteY33" fmla="*/ 1686393 h 1701384"/>
                    <a:gd name="connsiteX34" fmla="*/ 142407 w 142407"/>
                    <a:gd name="connsiteY34" fmla="*/ 1701384 h 170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2407" h="1701384">
                      <a:moveTo>
                        <a:pt x="74951" y="0"/>
                      </a:moveTo>
                      <a:cubicBezTo>
                        <a:pt x="79948" y="7495"/>
                        <a:pt x="89045" y="13522"/>
                        <a:pt x="89941" y="22485"/>
                      </a:cubicBezTo>
                      <a:cubicBezTo>
                        <a:pt x="92431" y="47383"/>
                        <a:pt x="71689" y="113745"/>
                        <a:pt x="67456" y="134911"/>
                      </a:cubicBezTo>
                      <a:cubicBezTo>
                        <a:pt x="63057" y="156908"/>
                        <a:pt x="61109" y="174705"/>
                        <a:pt x="52466" y="194872"/>
                      </a:cubicBezTo>
                      <a:cubicBezTo>
                        <a:pt x="48065" y="205142"/>
                        <a:pt x="41626" y="214478"/>
                        <a:pt x="37476" y="224852"/>
                      </a:cubicBezTo>
                      <a:cubicBezTo>
                        <a:pt x="31607" y="239523"/>
                        <a:pt x="27482" y="254833"/>
                        <a:pt x="22485" y="269823"/>
                      </a:cubicBezTo>
                      <a:lnTo>
                        <a:pt x="14990" y="292308"/>
                      </a:lnTo>
                      <a:cubicBezTo>
                        <a:pt x="12492" y="299803"/>
                        <a:pt x="9411" y="307128"/>
                        <a:pt x="7495" y="314793"/>
                      </a:cubicBezTo>
                      <a:lnTo>
                        <a:pt x="0" y="344774"/>
                      </a:lnTo>
                      <a:cubicBezTo>
                        <a:pt x="1612" y="352833"/>
                        <a:pt x="8076" y="393211"/>
                        <a:pt x="14990" y="404734"/>
                      </a:cubicBezTo>
                      <a:cubicBezTo>
                        <a:pt x="18626" y="410793"/>
                        <a:pt x="24984" y="414727"/>
                        <a:pt x="29981" y="419724"/>
                      </a:cubicBezTo>
                      <a:cubicBezTo>
                        <a:pt x="34978" y="434714"/>
                        <a:pt x="36206" y="451548"/>
                        <a:pt x="44971" y="464695"/>
                      </a:cubicBezTo>
                      <a:cubicBezTo>
                        <a:pt x="49968" y="472190"/>
                        <a:pt x="55933" y="479123"/>
                        <a:pt x="59961" y="487180"/>
                      </a:cubicBezTo>
                      <a:cubicBezTo>
                        <a:pt x="63494" y="494246"/>
                        <a:pt x="63619" y="502759"/>
                        <a:pt x="67456" y="509665"/>
                      </a:cubicBezTo>
                      <a:cubicBezTo>
                        <a:pt x="89870" y="550010"/>
                        <a:pt x="92607" y="549808"/>
                        <a:pt x="119922" y="577121"/>
                      </a:cubicBezTo>
                      <a:cubicBezTo>
                        <a:pt x="141281" y="641201"/>
                        <a:pt x="132952" y="606413"/>
                        <a:pt x="142407" y="682052"/>
                      </a:cubicBezTo>
                      <a:cubicBezTo>
                        <a:pt x="139947" y="711576"/>
                        <a:pt x="134153" y="796032"/>
                        <a:pt x="127417" y="831954"/>
                      </a:cubicBezTo>
                      <a:cubicBezTo>
                        <a:pt x="119351" y="874972"/>
                        <a:pt x="110691" y="897121"/>
                        <a:pt x="97436" y="936885"/>
                      </a:cubicBezTo>
                      <a:cubicBezTo>
                        <a:pt x="94938" y="944380"/>
                        <a:pt x="93474" y="952304"/>
                        <a:pt x="89941" y="959370"/>
                      </a:cubicBezTo>
                      <a:cubicBezTo>
                        <a:pt x="71418" y="996417"/>
                        <a:pt x="78484" y="978751"/>
                        <a:pt x="67456" y="1011836"/>
                      </a:cubicBezTo>
                      <a:cubicBezTo>
                        <a:pt x="69954" y="1051810"/>
                        <a:pt x="68705" y="1092195"/>
                        <a:pt x="74951" y="1131757"/>
                      </a:cubicBezTo>
                      <a:cubicBezTo>
                        <a:pt x="76356" y="1140655"/>
                        <a:pt x="85913" y="1146186"/>
                        <a:pt x="89941" y="1154243"/>
                      </a:cubicBezTo>
                      <a:cubicBezTo>
                        <a:pt x="93474" y="1161309"/>
                        <a:pt x="93903" y="1169662"/>
                        <a:pt x="97436" y="1176728"/>
                      </a:cubicBezTo>
                      <a:cubicBezTo>
                        <a:pt x="101464" y="1184785"/>
                        <a:pt x="108768" y="1190982"/>
                        <a:pt x="112426" y="1199213"/>
                      </a:cubicBezTo>
                      <a:cubicBezTo>
                        <a:pt x="118844" y="1213652"/>
                        <a:pt x="127417" y="1244184"/>
                        <a:pt x="127417" y="1244184"/>
                      </a:cubicBezTo>
                      <a:cubicBezTo>
                        <a:pt x="124919" y="1286656"/>
                        <a:pt x="125425" y="1329412"/>
                        <a:pt x="119922" y="1371600"/>
                      </a:cubicBezTo>
                      <a:cubicBezTo>
                        <a:pt x="117878" y="1387268"/>
                        <a:pt x="108763" y="1401241"/>
                        <a:pt x="104931" y="1416570"/>
                      </a:cubicBezTo>
                      <a:cubicBezTo>
                        <a:pt x="102433" y="1426564"/>
                        <a:pt x="99456" y="1436450"/>
                        <a:pt x="97436" y="1446551"/>
                      </a:cubicBezTo>
                      <a:cubicBezTo>
                        <a:pt x="94456" y="1461453"/>
                        <a:pt x="93238" y="1476686"/>
                        <a:pt x="89941" y="1491521"/>
                      </a:cubicBezTo>
                      <a:cubicBezTo>
                        <a:pt x="88227" y="1499233"/>
                        <a:pt x="84944" y="1506511"/>
                        <a:pt x="82446" y="1514006"/>
                      </a:cubicBezTo>
                      <a:cubicBezTo>
                        <a:pt x="77492" y="1548686"/>
                        <a:pt x="68355" y="1571068"/>
                        <a:pt x="82446" y="1603947"/>
                      </a:cubicBezTo>
                      <a:cubicBezTo>
                        <a:pt x="86719" y="1613917"/>
                        <a:pt x="113337" y="1629538"/>
                        <a:pt x="119922" y="1633928"/>
                      </a:cubicBezTo>
                      <a:cubicBezTo>
                        <a:pt x="122420" y="1641423"/>
                        <a:pt x="125247" y="1648817"/>
                        <a:pt x="127417" y="1656413"/>
                      </a:cubicBezTo>
                      <a:cubicBezTo>
                        <a:pt x="130247" y="1666318"/>
                        <a:pt x="131655" y="1676621"/>
                        <a:pt x="134912" y="1686393"/>
                      </a:cubicBezTo>
                      <a:cubicBezTo>
                        <a:pt x="136679" y="1691693"/>
                        <a:pt x="139909" y="1696387"/>
                        <a:pt x="142407" y="1701384"/>
                      </a:cubicBezTo>
                    </a:path>
                  </a:pathLst>
                </a:cu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/>
                </a:p>
              </p:txBody>
            </p:sp>
          </p:grpSp>
          <p:grpSp>
            <p:nvGrpSpPr>
              <p:cNvPr id="60" name="Group 16"/>
              <p:cNvGrpSpPr/>
              <p:nvPr/>
            </p:nvGrpSpPr>
            <p:grpSpPr>
              <a:xfrm>
                <a:off x="5148064" y="3429000"/>
                <a:ext cx="432048" cy="781801"/>
                <a:chOff x="2627784" y="3573016"/>
                <a:chExt cx="720080" cy="136815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27784" y="3573016"/>
                  <a:ext cx="720080" cy="1368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t" anchorCtr="0">
                  <a:normAutofit/>
                </a:bodyPr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2915816" y="3717032"/>
                  <a:ext cx="72008" cy="1132562"/>
                </a:xfrm>
                <a:custGeom>
                  <a:avLst/>
                  <a:gdLst>
                    <a:gd name="connsiteX0" fmla="*/ 74951 w 142407"/>
                    <a:gd name="connsiteY0" fmla="*/ 0 h 1701384"/>
                    <a:gd name="connsiteX1" fmla="*/ 89941 w 142407"/>
                    <a:gd name="connsiteY1" fmla="*/ 22485 h 1701384"/>
                    <a:gd name="connsiteX2" fmla="*/ 67456 w 142407"/>
                    <a:gd name="connsiteY2" fmla="*/ 134911 h 1701384"/>
                    <a:gd name="connsiteX3" fmla="*/ 52466 w 142407"/>
                    <a:gd name="connsiteY3" fmla="*/ 194872 h 1701384"/>
                    <a:gd name="connsiteX4" fmla="*/ 37476 w 142407"/>
                    <a:gd name="connsiteY4" fmla="*/ 224852 h 1701384"/>
                    <a:gd name="connsiteX5" fmla="*/ 22485 w 142407"/>
                    <a:gd name="connsiteY5" fmla="*/ 269823 h 1701384"/>
                    <a:gd name="connsiteX6" fmla="*/ 14990 w 142407"/>
                    <a:gd name="connsiteY6" fmla="*/ 292308 h 1701384"/>
                    <a:gd name="connsiteX7" fmla="*/ 7495 w 142407"/>
                    <a:gd name="connsiteY7" fmla="*/ 314793 h 1701384"/>
                    <a:gd name="connsiteX8" fmla="*/ 0 w 142407"/>
                    <a:gd name="connsiteY8" fmla="*/ 344774 h 1701384"/>
                    <a:gd name="connsiteX9" fmla="*/ 14990 w 142407"/>
                    <a:gd name="connsiteY9" fmla="*/ 404734 h 1701384"/>
                    <a:gd name="connsiteX10" fmla="*/ 29981 w 142407"/>
                    <a:gd name="connsiteY10" fmla="*/ 419724 h 1701384"/>
                    <a:gd name="connsiteX11" fmla="*/ 44971 w 142407"/>
                    <a:gd name="connsiteY11" fmla="*/ 464695 h 1701384"/>
                    <a:gd name="connsiteX12" fmla="*/ 59961 w 142407"/>
                    <a:gd name="connsiteY12" fmla="*/ 487180 h 1701384"/>
                    <a:gd name="connsiteX13" fmla="*/ 67456 w 142407"/>
                    <a:gd name="connsiteY13" fmla="*/ 509665 h 1701384"/>
                    <a:gd name="connsiteX14" fmla="*/ 119922 w 142407"/>
                    <a:gd name="connsiteY14" fmla="*/ 577121 h 1701384"/>
                    <a:gd name="connsiteX15" fmla="*/ 142407 w 142407"/>
                    <a:gd name="connsiteY15" fmla="*/ 682052 h 1701384"/>
                    <a:gd name="connsiteX16" fmla="*/ 127417 w 142407"/>
                    <a:gd name="connsiteY16" fmla="*/ 831954 h 1701384"/>
                    <a:gd name="connsiteX17" fmla="*/ 97436 w 142407"/>
                    <a:gd name="connsiteY17" fmla="*/ 936885 h 1701384"/>
                    <a:gd name="connsiteX18" fmla="*/ 89941 w 142407"/>
                    <a:gd name="connsiteY18" fmla="*/ 959370 h 1701384"/>
                    <a:gd name="connsiteX19" fmla="*/ 67456 w 142407"/>
                    <a:gd name="connsiteY19" fmla="*/ 1011836 h 1701384"/>
                    <a:gd name="connsiteX20" fmla="*/ 74951 w 142407"/>
                    <a:gd name="connsiteY20" fmla="*/ 1131757 h 1701384"/>
                    <a:gd name="connsiteX21" fmla="*/ 89941 w 142407"/>
                    <a:gd name="connsiteY21" fmla="*/ 1154243 h 1701384"/>
                    <a:gd name="connsiteX22" fmla="*/ 97436 w 142407"/>
                    <a:gd name="connsiteY22" fmla="*/ 1176728 h 1701384"/>
                    <a:gd name="connsiteX23" fmla="*/ 112426 w 142407"/>
                    <a:gd name="connsiteY23" fmla="*/ 1199213 h 1701384"/>
                    <a:gd name="connsiteX24" fmla="*/ 127417 w 142407"/>
                    <a:gd name="connsiteY24" fmla="*/ 1244184 h 1701384"/>
                    <a:gd name="connsiteX25" fmla="*/ 119922 w 142407"/>
                    <a:gd name="connsiteY25" fmla="*/ 1371600 h 1701384"/>
                    <a:gd name="connsiteX26" fmla="*/ 104931 w 142407"/>
                    <a:gd name="connsiteY26" fmla="*/ 1416570 h 1701384"/>
                    <a:gd name="connsiteX27" fmla="*/ 97436 w 142407"/>
                    <a:gd name="connsiteY27" fmla="*/ 1446551 h 1701384"/>
                    <a:gd name="connsiteX28" fmla="*/ 89941 w 142407"/>
                    <a:gd name="connsiteY28" fmla="*/ 1491521 h 1701384"/>
                    <a:gd name="connsiteX29" fmla="*/ 82446 w 142407"/>
                    <a:gd name="connsiteY29" fmla="*/ 1514006 h 1701384"/>
                    <a:gd name="connsiteX30" fmla="*/ 82446 w 142407"/>
                    <a:gd name="connsiteY30" fmla="*/ 1603947 h 1701384"/>
                    <a:gd name="connsiteX31" fmla="*/ 119922 w 142407"/>
                    <a:gd name="connsiteY31" fmla="*/ 1633928 h 1701384"/>
                    <a:gd name="connsiteX32" fmla="*/ 127417 w 142407"/>
                    <a:gd name="connsiteY32" fmla="*/ 1656413 h 1701384"/>
                    <a:gd name="connsiteX33" fmla="*/ 134912 w 142407"/>
                    <a:gd name="connsiteY33" fmla="*/ 1686393 h 1701384"/>
                    <a:gd name="connsiteX34" fmla="*/ 142407 w 142407"/>
                    <a:gd name="connsiteY34" fmla="*/ 1701384 h 170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2407" h="1701384">
                      <a:moveTo>
                        <a:pt x="74951" y="0"/>
                      </a:moveTo>
                      <a:cubicBezTo>
                        <a:pt x="79948" y="7495"/>
                        <a:pt x="89045" y="13522"/>
                        <a:pt x="89941" y="22485"/>
                      </a:cubicBezTo>
                      <a:cubicBezTo>
                        <a:pt x="92431" y="47383"/>
                        <a:pt x="71689" y="113745"/>
                        <a:pt x="67456" y="134911"/>
                      </a:cubicBezTo>
                      <a:cubicBezTo>
                        <a:pt x="63057" y="156908"/>
                        <a:pt x="61109" y="174705"/>
                        <a:pt x="52466" y="194872"/>
                      </a:cubicBezTo>
                      <a:cubicBezTo>
                        <a:pt x="48065" y="205142"/>
                        <a:pt x="41626" y="214478"/>
                        <a:pt x="37476" y="224852"/>
                      </a:cubicBezTo>
                      <a:cubicBezTo>
                        <a:pt x="31607" y="239523"/>
                        <a:pt x="27482" y="254833"/>
                        <a:pt x="22485" y="269823"/>
                      </a:cubicBezTo>
                      <a:lnTo>
                        <a:pt x="14990" y="292308"/>
                      </a:lnTo>
                      <a:cubicBezTo>
                        <a:pt x="12492" y="299803"/>
                        <a:pt x="9411" y="307128"/>
                        <a:pt x="7495" y="314793"/>
                      </a:cubicBezTo>
                      <a:lnTo>
                        <a:pt x="0" y="344774"/>
                      </a:lnTo>
                      <a:cubicBezTo>
                        <a:pt x="1612" y="352833"/>
                        <a:pt x="8076" y="393211"/>
                        <a:pt x="14990" y="404734"/>
                      </a:cubicBezTo>
                      <a:cubicBezTo>
                        <a:pt x="18626" y="410793"/>
                        <a:pt x="24984" y="414727"/>
                        <a:pt x="29981" y="419724"/>
                      </a:cubicBezTo>
                      <a:cubicBezTo>
                        <a:pt x="34978" y="434714"/>
                        <a:pt x="36206" y="451548"/>
                        <a:pt x="44971" y="464695"/>
                      </a:cubicBezTo>
                      <a:cubicBezTo>
                        <a:pt x="49968" y="472190"/>
                        <a:pt x="55933" y="479123"/>
                        <a:pt x="59961" y="487180"/>
                      </a:cubicBezTo>
                      <a:cubicBezTo>
                        <a:pt x="63494" y="494246"/>
                        <a:pt x="63619" y="502759"/>
                        <a:pt x="67456" y="509665"/>
                      </a:cubicBezTo>
                      <a:cubicBezTo>
                        <a:pt x="89870" y="550010"/>
                        <a:pt x="92607" y="549808"/>
                        <a:pt x="119922" y="577121"/>
                      </a:cubicBezTo>
                      <a:cubicBezTo>
                        <a:pt x="141281" y="641201"/>
                        <a:pt x="132952" y="606413"/>
                        <a:pt x="142407" y="682052"/>
                      </a:cubicBezTo>
                      <a:cubicBezTo>
                        <a:pt x="139947" y="711576"/>
                        <a:pt x="134153" y="796032"/>
                        <a:pt x="127417" y="831954"/>
                      </a:cubicBezTo>
                      <a:cubicBezTo>
                        <a:pt x="119351" y="874972"/>
                        <a:pt x="110691" y="897121"/>
                        <a:pt x="97436" y="936885"/>
                      </a:cubicBezTo>
                      <a:cubicBezTo>
                        <a:pt x="94938" y="944380"/>
                        <a:pt x="93474" y="952304"/>
                        <a:pt x="89941" y="959370"/>
                      </a:cubicBezTo>
                      <a:cubicBezTo>
                        <a:pt x="71418" y="996417"/>
                        <a:pt x="78484" y="978751"/>
                        <a:pt x="67456" y="1011836"/>
                      </a:cubicBezTo>
                      <a:cubicBezTo>
                        <a:pt x="69954" y="1051810"/>
                        <a:pt x="68705" y="1092195"/>
                        <a:pt x="74951" y="1131757"/>
                      </a:cubicBezTo>
                      <a:cubicBezTo>
                        <a:pt x="76356" y="1140655"/>
                        <a:pt x="85913" y="1146186"/>
                        <a:pt x="89941" y="1154243"/>
                      </a:cubicBezTo>
                      <a:cubicBezTo>
                        <a:pt x="93474" y="1161309"/>
                        <a:pt x="93903" y="1169662"/>
                        <a:pt x="97436" y="1176728"/>
                      </a:cubicBezTo>
                      <a:cubicBezTo>
                        <a:pt x="101464" y="1184785"/>
                        <a:pt x="108768" y="1190982"/>
                        <a:pt x="112426" y="1199213"/>
                      </a:cubicBezTo>
                      <a:cubicBezTo>
                        <a:pt x="118844" y="1213652"/>
                        <a:pt x="127417" y="1244184"/>
                        <a:pt x="127417" y="1244184"/>
                      </a:cubicBezTo>
                      <a:cubicBezTo>
                        <a:pt x="124919" y="1286656"/>
                        <a:pt x="125425" y="1329412"/>
                        <a:pt x="119922" y="1371600"/>
                      </a:cubicBezTo>
                      <a:cubicBezTo>
                        <a:pt x="117878" y="1387268"/>
                        <a:pt x="108763" y="1401241"/>
                        <a:pt x="104931" y="1416570"/>
                      </a:cubicBezTo>
                      <a:cubicBezTo>
                        <a:pt x="102433" y="1426564"/>
                        <a:pt x="99456" y="1436450"/>
                        <a:pt x="97436" y="1446551"/>
                      </a:cubicBezTo>
                      <a:cubicBezTo>
                        <a:pt x="94456" y="1461453"/>
                        <a:pt x="93238" y="1476686"/>
                        <a:pt x="89941" y="1491521"/>
                      </a:cubicBezTo>
                      <a:cubicBezTo>
                        <a:pt x="88227" y="1499233"/>
                        <a:pt x="84944" y="1506511"/>
                        <a:pt x="82446" y="1514006"/>
                      </a:cubicBezTo>
                      <a:cubicBezTo>
                        <a:pt x="77492" y="1548686"/>
                        <a:pt x="68355" y="1571068"/>
                        <a:pt x="82446" y="1603947"/>
                      </a:cubicBezTo>
                      <a:cubicBezTo>
                        <a:pt x="86719" y="1613917"/>
                        <a:pt x="113337" y="1629538"/>
                        <a:pt x="119922" y="1633928"/>
                      </a:cubicBezTo>
                      <a:cubicBezTo>
                        <a:pt x="122420" y="1641423"/>
                        <a:pt x="125247" y="1648817"/>
                        <a:pt x="127417" y="1656413"/>
                      </a:cubicBezTo>
                      <a:cubicBezTo>
                        <a:pt x="130247" y="1666318"/>
                        <a:pt x="131655" y="1676621"/>
                        <a:pt x="134912" y="1686393"/>
                      </a:cubicBezTo>
                      <a:cubicBezTo>
                        <a:pt x="136679" y="1691693"/>
                        <a:pt x="139909" y="1696387"/>
                        <a:pt x="142407" y="1701384"/>
                      </a:cubicBezTo>
                    </a:path>
                  </a:pathLst>
                </a:cu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/>
                </a:p>
              </p:txBody>
            </p:sp>
          </p:grpSp>
          <p:grpSp>
            <p:nvGrpSpPr>
              <p:cNvPr id="63" name="Group 16"/>
              <p:cNvGrpSpPr/>
              <p:nvPr/>
            </p:nvGrpSpPr>
            <p:grpSpPr>
              <a:xfrm>
                <a:off x="4716016" y="3429000"/>
                <a:ext cx="432048" cy="781801"/>
                <a:chOff x="2627784" y="3573016"/>
                <a:chExt cx="720080" cy="1368152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2627784" y="3573016"/>
                  <a:ext cx="720080" cy="1368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t" anchorCtr="0">
                  <a:normAutofit/>
                </a:bodyPr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2915816" y="3717032"/>
                  <a:ext cx="72008" cy="1132562"/>
                </a:xfrm>
                <a:custGeom>
                  <a:avLst/>
                  <a:gdLst>
                    <a:gd name="connsiteX0" fmla="*/ 74951 w 142407"/>
                    <a:gd name="connsiteY0" fmla="*/ 0 h 1701384"/>
                    <a:gd name="connsiteX1" fmla="*/ 89941 w 142407"/>
                    <a:gd name="connsiteY1" fmla="*/ 22485 h 1701384"/>
                    <a:gd name="connsiteX2" fmla="*/ 67456 w 142407"/>
                    <a:gd name="connsiteY2" fmla="*/ 134911 h 1701384"/>
                    <a:gd name="connsiteX3" fmla="*/ 52466 w 142407"/>
                    <a:gd name="connsiteY3" fmla="*/ 194872 h 1701384"/>
                    <a:gd name="connsiteX4" fmla="*/ 37476 w 142407"/>
                    <a:gd name="connsiteY4" fmla="*/ 224852 h 1701384"/>
                    <a:gd name="connsiteX5" fmla="*/ 22485 w 142407"/>
                    <a:gd name="connsiteY5" fmla="*/ 269823 h 1701384"/>
                    <a:gd name="connsiteX6" fmla="*/ 14990 w 142407"/>
                    <a:gd name="connsiteY6" fmla="*/ 292308 h 1701384"/>
                    <a:gd name="connsiteX7" fmla="*/ 7495 w 142407"/>
                    <a:gd name="connsiteY7" fmla="*/ 314793 h 1701384"/>
                    <a:gd name="connsiteX8" fmla="*/ 0 w 142407"/>
                    <a:gd name="connsiteY8" fmla="*/ 344774 h 1701384"/>
                    <a:gd name="connsiteX9" fmla="*/ 14990 w 142407"/>
                    <a:gd name="connsiteY9" fmla="*/ 404734 h 1701384"/>
                    <a:gd name="connsiteX10" fmla="*/ 29981 w 142407"/>
                    <a:gd name="connsiteY10" fmla="*/ 419724 h 1701384"/>
                    <a:gd name="connsiteX11" fmla="*/ 44971 w 142407"/>
                    <a:gd name="connsiteY11" fmla="*/ 464695 h 1701384"/>
                    <a:gd name="connsiteX12" fmla="*/ 59961 w 142407"/>
                    <a:gd name="connsiteY12" fmla="*/ 487180 h 1701384"/>
                    <a:gd name="connsiteX13" fmla="*/ 67456 w 142407"/>
                    <a:gd name="connsiteY13" fmla="*/ 509665 h 1701384"/>
                    <a:gd name="connsiteX14" fmla="*/ 119922 w 142407"/>
                    <a:gd name="connsiteY14" fmla="*/ 577121 h 1701384"/>
                    <a:gd name="connsiteX15" fmla="*/ 142407 w 142407"/>
                    <a:gd name="connsiteY15" fmla="*/ 682052 h 1701384"/>
                    <a:gd name="connsiteX16" fmla="*/ 127417 w 142407"/>
                    <a:gd name="connsiteY16" fmla="*/ 831954 h 1701384"/>
                    <a:gd name="connsiteX17" fmla="*/ 97436 w 142407"/>
                    <a:gd name="connsiteY17" fmla="*/ 936885 h 1701384"/>
                    <a:gd name="connsiteX18" fmla="*/ 89941 w 142407"/>
                    <a:gd name="connsiteY18" fmla="*/ 959370 h 1701384"/>
                    <a:gd name="connsiteX19" fmla="*/ 67456 w 142407"/>
                    <a:gd name="connsiteY19" fmla="*/ 1011836 h 1701384"/>
                    <a:gd name="connsiteX20" fmla="*/ 74951 w 142407"/>
                    <a:gd name="connsiteY20" fmla="*/ 1131757 h 1701384"/>
                    <a:gd name="connsiteX21" fmla="*/ 89941 w 142407"/>
                    <a:gd name="connsiteY21" fmla="*/ 1154243 h 1701384"/>
                    <a:gd name="connsiteX22" fmla="*/ 97436 w 142407"/>
                    <a:gd name="connsiteY22" fmla="*/ 1176728 h 1701384"/>
                    <a:gd name="connsiteX23" fmla="*/ 112426 w 142407"/>
                    <a:gd name="connsiteY23" fmla="*/ 1199213 h 1701384"/>
                    <a:gd name="connsiteX24" fmla="*/ 127417 w 142407"/>
                    <a:gd name="connsiteY24" fmla="*/ 1244184 h 1701384"/>
                    <a:gd name="connsiteX25" fmla="*/ 119922 w 142407"/>
                    <a:gd name="connsiteY25" fmla="*/ 1371600 h 1701384"/>
                    <a:gd name="connsiteX26" fmla="*/ 104931 w 142407"/>
                    <a:gd name="connsiteY26" fmla="*/ 1416570 h 1701384"/>
                    <a:gd name="connsiteX27" fmla="*/ 97436 w 142407"/>
                    <a:gd name="connsiteY27" fmla="*/ 1446551 h 1701384"/>
                    <a:gd name="connsiteX28" fmla="*/ 89941 w 142407"/>
                    <a:gd name="connsiteY28" fmla="*/ 1491521 h 1701384"/>
                    <a:gd name="connsiteX29" fmla="*/ 82446 w 142407"/>
                    <a:gd name="connsiteY29" fmla="*/ 1514006 h 1701384"/>
                    <a:gd name="connsiteX30" fmla="*/ 82446 w 142407"/>
                    <a:gd name="connsiteY30" fmla="*/ 1603947 h 1701384"/>
                    <a:gd name="connsiteX31" fmla="*/ 119922 w 142407"/>
                    <a:gd name="connsiteY31" fmla="*/ 1633928 h 1701384"/>
                    <a:gd name="connsiteX32" fmla="*/ 127417 w 142407"/>
                    <a:gd name="connsiteY32" fmla="*/ 1656413 h 1701384"/>
                    <a:gd name="connsiteX33" fmla="*/ 134912 w 142407"/>
                    <a:gd name="connsiteY33" fmla="*/ 1686393 h 1701384"/>
                    <a:gd name="connsiteX34" fmla="*/ 142407 w 142407"/>
                    <a:gd name="connsiteY34" fmla="*/ 1701384 h 170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2407" h="1701384">
                      <a:moveTo>
                        <a:pt x="74951" y="0"/>
                      </a:moveTo>
                      <a:cubicBezTo>
                        <a:pt x="79948" y="7495"/>
                        <a:pt x="89045" y="13522"/>
                        <a:pt x="89941" y="22485"/>
                      </a:cubicBezTo>
                      <a:cubicBezTo>
                        <a:pt x="92431" y="47383"/>
                        <a:pt x="71689" y="113745"/>
                        <a:pt x="67456" y="134911"/>
                      </a:cubicBezTo>
                      <a:cubicBezTo>
                        <a:pt x="63057" y="156908"/>
                        <a:pt x="61109" y="174705"/>
                        <a:pt x="52466" y="194872"/>
                      </a:cubicBezTo>
                      <a:cubicBezTo>
                        <a:pt x="48065" y="205142"/>
                        <a:pt x="41626" y="214478"/>
                        <a:pt x="37476" y="224852"/>
                      </a:cubicBezTo>
                      <a:cubicBezTo>
                        <a:pt x="31607" y="239523"/>
                        <a:pt x="27482" y="254833"/>
                        <a:pt x="22485" y="269823"/>
                      </a:cubicBezTo>
                      <a:lnTo>
                        <a:pt x="14990" y="292308"/>
                      </a:lnTo>
                      <a:cubicBezTo>
                        <a:pt x="12492" y="299803"/>
                        <a:pt x="9411" y="307128"/>
                        <a:pt x="7495" y="314793"/>
                      </a:cubicBezTo>
                      <a:lnTo>
                        <a:pt x="0" y="344774"/>
                      </a:lnTo>
                      <a:cubicBezTo>
                        <a:pt x="1612" y="352833"/>
                        <a:pt x="8076" y="393211"/>
                        <a:pt x="14990" y="404734"/>
                      </a:cubicBezTo>
                      <a:cubicBezTo>
                        <a:pt x="18626" y="410793"/>
                        <a:pt x="24984" y="414727"/>
                        <a:pt x="29981" y="419724"/>
                      </a:cubicBezTo>
                      <a:cubicBezTo>
                        <a:pt x="34978" y="434714"/>
                        <a:pt x="36206" y="451548"/>
                        <a:pt x="44971" y="464695"/>
                      </a:cubicBezTo>
                      <a:cubicBezTo>
                        <a:pt x="49968" y="472190"/>
                        <a:pt x="55933" y="479123"/>
                        <a:pt x="59961" y="487180"/>
                      </a:cubicBezTo>
                      <a:cubicBezTo>
                        <a:pt x="63494" y="494246"/>
                        <a:pt x="63619" y="502759"/>
                        <a:pt x="67456" y="509665"/>
                      </a:cubicBezTo>
                      <a:cubicBezTo>
                        <a:pt x="89870" y="550010"/>
                        <a:pt x="92607" y="549808"/>
                        <a:pt x="119922" y="577121"/>
                      </a:cubicBezTo>
                      <a:cubicBezTo>
                        <a:pt x="141281" y="641201"/>
                        <a:pt x="132952" y="606413"/>
                        <a:pt x="142407" y="682052"/>
                      </a:cubicBezTo>
                      <a:cubicBezTo>
                        <a:pt x="139947" y="711576"/>
                        <a:pt x="134153" y="796032"/>
                        <a:pt x="127417" y="831954"/>
                      </a:cubicBezTo>
                      <a:cubicBezTo>
                        <a:pt x="119351" y="874972"/>
                        <a:pt x="110691" y="897121"/>
                        <a:pt x="97436" y="936885"/>
                      </a:cubicBezTo>
                      <a:cubicBezTo>
                        <a:pt x="94938" y="944380"/>
                        <a:pt x="93474" y="952304"/>
                        <a:pt x="89941" y="959370"/>
                      </a:cubicBezTo>
                      <a:cubicBezTo>
                        <a:pt x="71418" y="996417"/>
                        <a:pt x="78484" y="978751"/>
                        <a:pt x="67456" y="1011836"/>
                      </a:cubicBezTo>
                      <a:cubicBezTo>
                        <a:pt x="69954" y="1051810"/>
                        <a:pt x="68705" y="1092195"/>
                        <a:pt x="74951" y="1131757"/>
                      </a:cubicBezTo>
                      <a:cubicBezTo>
                        <a:pt x="76356" y="1140655"/>
                        <a:pt x="85913" y="1146186"/>
                        <a:pt x="89941" y="1154243"/>
                      </a:cubicBezTo>
                      <a:cubicBezTo>
                        <a:pt x="93474" y="1161309"/>
                        <a:pt x="93903" y="1169662"/>
                        <a:pt x="97436" y="1176728"/>
                      </a:cubicBezTo>
                      <a:cubicBezTo>
                        <a:pt x="101464" y="1184785"/>
                        <a:pt x="108768" y="1190982"/>
                        <a:pt x="112426" y="1199213"/>
                      </a:cubicBezTo>
                      <a:cubicBezTo>
                        <a:pt x="118844" y="1213652"/>
                        <a:pt x="127417" y="1244184"/>
                        <a:pt x="127417" y="1244184"/>
                      </a:cubicBezTo>
                      <a:cubicBezTo>
                        <a:pt x="124919" y="1286656"/>
                        <a:pt x="125425" y="1329412"/>
                        <a:pt x="119922" y="1371600"/>
                      </a:cubicBezTo>
                      <a:cubicBezTo>
                        <a:pt x="117878" y="1387268"/>
                        <a:pt x="108763" y="1401241"/>
                        <a:pt x="104931" y="1416570"/>
                      </a:cubicBezTo>
                      <a:cubicBezTo>
                        <a:pt x="102433" y="1426564"/>
                        <a:pt x="99456" y="1436450"/>
                        <a:pt x="97436" y="1446551"/>
                      </a:cubicBezTo>
                      <a:cubicBezTo>
                        <a:pt x="94456" y="1461453"/>
                        <a:pt x="93238" y="1476686"/>
                        <a:pt x="89941" y="1491521"/>
                      </a:cubicBezTo>
                      <a:cubicBezTo>
                        <a:pt x="88227" y="1499233"/>
                        <a:pt x="84944" y="1506511"/>
                        <a:pt x="82446" y="1514006"/>
                      </a:cubicBezTo>
                      <a:cubicBezTo>
                        <a:pt x="77492" y="1548686"/>
                        <a:pt x="68355" y="1571068"/>
                        <a:pt x="82446" y="1603947"/>
                      </a:cubicBezTo>
                      <a:cubicBezTo>
                        <a:pt x="86719" y="1613917"/>
                        <a:pt x="113337" y="1629538"/>
                        <a:pt x="119922" y="1633928"/>
                      </a:cubicBezTo>
                      <a:cubicBezTo>
                        <a:pt x="122420" y="1641423"/>
                        <a:pt x="125247" y="1648817"/>
                        <a:pt x="127417" y="1656413"/>
                      </a:cubicBezTo>
                      <a:cubicBezTo>
                        <a:pt x="130247" y="1666318"/>
                        <a:pt x="131655" y="1676621"/>
                        <a:pt x="134912" y="1686393"/>
                      </a:cubicBezTo>
                      <a:cubicBezTo>
                        <a:pt x="136679" y="1691693"/>
                        <a:pt x="139909" y="1696387"/>
                        <a:pt x="142407" y="1701384"/>
                      </a:cubicBezTo>
                    </a:path>
                  </a:pathLst>
                </a:cu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/>
                </a:p>
              </p:txBody>
            </p:sp>
          </p:grpSp>
          <p:grpSp>
            <p:nvGrpSpPr>
              <p:cNvPr id="66" name="Group 16"/>
              <p:cNvGrpSpPr/>
              <p:nvPr/>
            </p:nvGrpSpPr>
            <p:grpSpPr>
              <a:xfrm>
                <a:off x="4716016" y="4221088"/>
                <a:ext cx="432048" cy="781801"/>
                <a:chOff x="2627784" y="3573016"/>
                <a:chExt cx="720080" cy="1368152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627784" y="3573016"/>
                  <a:ext cx="720080" cy="1368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t" anchorCtr="0">
                  <a:normAutofit/>
                </a:bodyPr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2915816" y="3717032"/>
                  <a:ext cx="72008" cy="1132562"/>
                </a:xfrm>
                <a:custGeom>
                  <a:avLst/>
                  <a:gdLst>
                    <a:gd name="connsiteX0" fmla="*/ 74951 w 142407"/>
                    <a:gd name="connsiteY0" fmla="*/ 0 h 1701384"/>
                    <a:gd name="connsiteX1" fmla="*/ 89941 w 142407"/>
                    <a:gd name="connsiteY1" fmla="*/ 22485 h 1701384"/>
                    <a:gd name="connsiteX2" fmla="*/ 67456 w 142407"/>
                    <a:gd name="connsiteY2" fmla="*/ 134911 h 1701384"/>
                    <a:gd name="connsiteX3" fmla="*/ 52466 w 142407"/>
                    <a:gd name="connsiteY3" fmla="*/ 194872 h 1701384"/>
                    <a:gd name="connsiteX4" fmla="*/ 37476 w 142407"/>
                    <a:gd name="connsiteY4" fmla="*/ 224852 h 1701384"/>
                    <a:gd name="connsiteX5" fmla="*/ 22485 w 142407"/>
                    <a:gd name="connsiteY5" fmla="*/ 269823 h 1701384"/>
                    <a:gd name="connsiteX6" fmla="*/ 14990 w 142407"/>
                    <a:gd name="connsiteY6" fmla="*/ 292308 h 1701384"/>
                    <a:gd name="connsiteX7" fmla="*/ 7495 w 142407"/>
                    <a:gd name="connsiteY7" fmla="*/ 314793 h 1701384"/>
                    <a:gd name="connsiteX8" fmla="*/ 0 w 142407"/>
                    <a:gd name="connsiteY8" fmla="*/ 344774 h 1701384"/>
                    <a:gd name="connsiteX9" fmla="*/ 14990 w 142407"/>
                    <a:gd name="connsiteY9" fmla="*/ 404734 h 1701384"/>
                    <a:gd name="connsiteX10" fmla="*/ 29981 w 142407"/>
                    <a:gd name="connsiteY10" fmla="*/ 419724 h 1701384"/>
                    <a:gd name="connsiteX11" fmla="*/ 44971 w 142407"/>
                    <a:gd name="connsiteY11" fmla="*/ 464695 h 1701384"/>
                    <a:gd name="connsiteX12" fmla="*/ 59961 w 142407"/>
                    <a:gd name="connsiteY12" fmla="*/ 487180 h 1701384"/>
                    <a:gd name="connsiteX13" fmla="*/ 67456 w 142407"/>
                    <a:gd name="connsiteY13" fmla="*/ 509665 h 1701384"/>
                    <a:gd name="connsiteX14" fmla="*/ 119922 w 142407"/>
                    <a:gd name="connsiteY14" fmla="*/ 577121 h 1701384"/>
                    <a:gd name="connsiteX15" fmla="*/ 142407 w 142407"/>
                    <a:gd name="connsiteY15" fmla="*/ 682052 h 1701384"/>
                    <a:gd name="connsiteX16" fmla="*/ 127417 w 142407"/>
                    <a:gd name="connsiteY16" fmla="*/ 831954 h 1701384"/>
                    <a:gd name="connsiteX17" fmla="*/ 97436 w 142407"/>
                    <a:gd name="connsiteY17" fmla="*/ 936885 h 1701384"/>
                    <a:gd name="connsiteX18" fmla="*/ 89941 w 142407"/>
                    <a:gd name="connsiteY18" fmla="*/ 959370 h 1701384"/>
                    <a:gd name="connsiteX19" fmla="*/ 67456 w 142407"/>
                    <a:gd name="connsiteY19" fmla="*/ 1011836 h 1701384"/>
                    <a:gd name="connsiteX20" fmla="*/ 74951 w 142407"/>
                    <a:gd name="connsiteY20" fmla="*/ 1131757 h 1701384"/>
                    <a:gd name="connsiteX21" fmla="*/ 89941 w 142407"/>
                    <a:gd name="connsiteY21" fmla="*/ 1154243 h 1701384"/>
                    <a:gd name="connsiteX22" fmla="*/ 97436 w 142407"/>
                    <a:gd name="connsiteY22" fmla="*/ 1176728 h 1701384"/>
                    <a:gd name="connsiteX23" fmla="*/ 112426 w 142407"/>
                    <a:gd name="connsiteY23" fmla="*/ 1199213 h 1701384"/>
                    <a:gd name="connsiteX24" fmla="*/ 127417 w 142407"/>
                    <a:gd name="connsiteY24" fmla="*/ 1244184 h 1701384"/>
                    <a:gd name="connsiteX25" fmla="*/ 119922 w 142407"/>
                    <a:gd name="connsiteY25" fmla="*/ 1371600 h 1701384"/>
                    <a:gd name="connsiteX26" fmla="*/ 104931 w 142407"/>
                    <a:gd name="connsiteY26" fmla="*/ 1416570 h 1701384"/>
                    <a:gd name="connsiteX27" fmla="*/ 97436 w 142407"/>
                    <a:gd name="connsiteY27" fmla="*/ 1446551 h 1701384"/>
                    <a:gd name="connsiteX28" fmla="*/ 89941 w 142407"/>
                    <a:gd name="connsiteY28" fmla="*/ 1491521 h 1701384"/>
                    <a:gd name="connsiteX29" fmla="*/ 82446 w 142407"/>
                    <a:gd name="connsiteY29" fmla="*/ 1514006 h 1701384"/>
                    <a:gd name="connsiteX30" fmla="*/ 82446 w 142407"/>
                    <a:gd name="connsiteY30" fmla="*/ 1603947 h 1701384"/>
                    <a:gd name="connsiteX31" fmla="*/ 119922 w 142407"/>
                    <a:gd name="connsiteY31" fmla="*/ 1633928 h 1701384"/>
                    <a:gd name="connsiteX32" fmla="*/ 127417 w 142407"/>
                    <a:gd name="connsiteY32" fmla="*/ 1656413 h 1701384"/>
                    <a:gd name="connsiteX33" fmla="*/ 134912 w 142407"/>
                    <a:gd name="connsiteY33" fmla="*/ 1686393 h 1701384"/>
                    <a:gd name="connsiteX34" fmla="*/ 142407 w 142407"/>
                    <a:gd name="connsiteY34" fmla="*/ 1701384 h 170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2407" h="1701384">
                      <a:moveTo>
                        <a:pt x="74951" y="0"/>
                      </a:moveTo>
                      <a:cubicBezTo>
                        <a:pt x="79948" y="7495"/>
                        <a:pt x="89045" y="13522"/>
                        <a:pt x="89941" y="22485"/>
                      </a:cubicBezTo>
                      <a:cubicBezTo>
                        <a:pt x="92431" y="47383"/>
                        <a:pt x="71689" y="113745"/>
                        <a:pt x="67456" y="134911"/>
                      </a:cubicBezTo>
                      <a:cubicBezTo>
                        <a:pt x="63057" y="156908"/>
                        <a:pt x="61109" y="174705"/>
                        <a:pt x="52466" y="194872"/>
                      </a:cubicBezTo>
                      <a:cubicBezTo>
                        <a:pt x="48065" y="205142"/>
                        <a:pt x="41626" y="214478"/>
                        <a:pt x="37476" y="224852"/>
                      </a:cubicBezTo>
                      <a:cubicBezTo>
                        <a:pt x="31607" y="239523"/>
                        <a:pt x="27482" y="254833"/>
                        <a:pt x="22485" y="269823"/>
                      </a:cubicBezTo>
                      <a:lnTo>
                        <a:pt x="14990" y="292308"/>
                      </a:lnTo>
                      <a:cubicBezTo>
                        <a:pt x="12492" y="299803"/>
                        <a:pt x="9411" y="307128"/>
                        <a:pt x="7495" y="314793"/>
                      </a:cubicBezTo>
                      <a:lnTo>
                        <a:pt x="0" y="344774"/>
                      </a:lnTo>
                      <a:cubicBezTo>
                        <a:pt x="1612" y="352833"/>
                        <a:pt x="8076" y="393211"/>
                        <a:pt x="14990" y="404734"/>
                      </a:cubicBezTo>
                      <a:cubicBezTo>
                        <a:pt x="18626" y="410793"/>
                        <a:pt x="24984" y="414727"/>
                        <a:pt x="29981" y="419724"/>
                      </a:cubicBezTo>
                      <a:cubicBezTo>
                        <a:pt x="34978" y="434714"/>
                        <a:pt x="36206" y="451548"/>
                        <a:pt x="44971" y="464695"/>
                      </a:cubicBezTo>
                      <a:cubicBezTo>
                        <a:pt x="49968" y="472190"/>
                        <a:pt x="55933" y="479123"/>
                        <a:pt x="59961" y="487180"/>
                      </a:cubicBezTo>
                      <a:cubicBezTo>
                        <a:pt x="63494" y="494246"/>
                        <a:pt x="63619" y="502759"/>
                        <a:pt x="67456" y="509665"/>
                      </a:cubicBezTo>
                      <a:cubicBezTo>
                        <a:pt x="89870" y="550010"/>
                        <a:pt x="92607" y="549808"/>
                        <a:pt x="119922" y="577121"/>
                      </a:cubicBezTo>
                      <a:cubicBezTo>
                        <a:pt x="141281" y="641201"/>
                        <a:pt x="132952" y="606413"/>
                        <a:pt x="142407" y="682052"/>
                      </a:cubicBezTo>
                      <a:cubicBezTo>
                        <a:pt x="139947" y="711576"/>
                        <a:pt x="134153" y="796032"/>
                        <a:pt x="127417" y="831954"/>
                      </a:cubicBezTo>
                      <a:cubicBezTo>
                        <a:pt x="119351" y="874972"/>
                        <a:pt x="110691" y="897121"/>
                        <a:pt x="97436" y="936885"/>
                      </a:cubicBezTo>
                      <a:cubicBezTo>
                        <a:pt x="94938" y="944380"/>
                        <a:pt x="93474" y="952304"/>
                        <a:pt x="89941" y="959370"/>
                      </a:cubicBezTo>
                      <a:cubicBezTo>
                        <a:pt x="71418" y="996417"/>
                        <a:pt x="78484" y="978751"/>
                        <a:pt x="67456" y="1011836"/>
                      </a:cubicBezTo>
                      <a:cubicBezTo>
                        <a:pt x="69954" y="1051810"/>
                        <a:pt x="68705" y="1092195"/>
                        <a:pt x="74951" y="1131757"/>
                      </a:cubicBezTo>
                      <a:cubicBezTo>
                        <a:pt x="76356" y="1140655"/>
                        <a:pt x="85913" y="1146186"/>
                        <a:pt x="89941" y="1154243"/>
                      </a:cubicBezTo>
                      <a:cubicBezTo>
                        <a:pt x="93474" y="1161309"/>
                        <a:pt x="93903" y="1169662"/>
                        <a:pt x="97436" y="1176728"/>
                      </a:cubicBezTo>
                      <a:cubicBezTo>
                        <a:pt x="101464" y="1184785"/>
                        <a:pt x="108768" y="1190982"/>
                        <a:pt x="112426" y="1199213"/>
                      </a:cubicBezTo>
                      <a:cubicBezTo>
                        <a:pt x="118844" y="1213652"/>
                        <a:pt x="127417" y="1244184"/>
                        <a:pt x="127417" y="1244184"/>
                      </a:cubicBezTo>
                      <a:cubicBezTo>
                        <a:pt x="124919" y="1286656"/>
                        <a:pt x="125425" y="1329412"/>
                        <a:pt x="119922" y="1371600"/>
                      </a:cubicBezTo>
                      <a:cubicBezTo>
                        <a:pt x="117878" y="1387268"/>
                        <a:pt x="108763" y="1401241"/>
                        <a:pt x="104931" y="1416570"/>
                      </a:cubicBezTo>
                      <a:cubicBezTo>
                        <a:pt x="102433" y="1426564"/>
                        <a:pt x="99456" y="1436450"/>
                        <a:pt x="97436" y="1446551"/>
                      </a:cubicBezTo>
                      <a:cubicBezTo>
                        <a:pt x="94456" y="1461453"/>
                        <a:pt x="93238" y="1476686"/>
                        <a:pt x="89941" y="1491521"/>
                      </a:cubicBezTo>
                      <a:cubicBezTo>
                        <a:pt x="88227" y="1499233"/>
                        <a:pt x="84944" y="1506511"/>
                        <a:pt x="82446" y="1514006"/>
                      </a:cubicBezTo>
                      <a:cubicBezTo>
                        <a:pt x="77492" y="1548686"/>
                        <a:pt x="68355" y="1571068"/>
                        <a:pt x="82446" y="1603947"/>
                      </a:cubicBezTo>
                      <a:cubicBezTo>
                        <a:pt x="86719" y="1613917"/>
                        <a:pt x="113337" y="1629538"/>
                        <a:pt x="119922" y="1633928"/>
                      </a:cubicBezTo>
                      <a:cubicBezTo>
                        <a:pt x="122420" y="1641423"/>
                        <a:pt x="125247" y="1648817"/>
                        <a:pt x="127417" y="1656413"/>
                      </a:cubicBezTo>
                      <a:cubicBezTo>
                        <a:pt x="130247" y="1666318"/>
                        <a:pt x="131655" y="1676621"/>
                        <a:pt x="134912" y="1686393"/>
                      </a:cubicBezTo>
                      <a:cubicBezTo>
                        <a:pt x="136679" y="1691693"/>
                        <a:pt x="139909" y="1696387"/>
                        <a:pt x="142407" y="1701384"/>
                      </a:cubicBezTo>
                    </a:path>
                  </a:pathLst>
                </a:cu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/>
                </a:p>
              </p:txBody>
            </p:sp>
          </p:grpSp>
          <p:grpSp>
            <p:nvGrpSpPr>
              <p:cNvPr id="69" name="Group 16"/>
              <p:cNvGrpSpPr/>
              <p:nvPr/>
            </p:nvGrpSpPr>
            <p:grpSpPr>
              <a:xfrm>
                <a:off x="4283968" y="3429000"/>
                <a:ext cx="432048" cy="781801"/>
                <a:chOff x="2627784" y="3573016"/>
                <a:chExt cx="720080" cy="1368152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2627784" y="3573016"/>
                  <a:ext cx="720080" cy="1368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t" anchorCtr="0">
                  <a:normAutofit/>
                </a:bodyPr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2915816" y="3717032"/>
                  <a:ext cx="72008" cy="1132562"/>
                </a:xfrm>
                <a:custGeom>
                  <a:avLst/>
                  <a:gdLst>
                    <a:gd name="connsiteX0" fmla="*/ 74951 w 142407"/>
                    <a:gd name="connsiteY0" fmla="*/ 0 h 1701384"/>
                    <a:gd name="connsiteX1" fmla="*/ 89941 w 142407"/>
                    <a:gd name="connsiteY1" fmla="*/ 22485 h 1701384"/>
                    <a:gd name="connsiteX2" fmla="*/ 67456 w 142407"/>
                    <a:gd name="connsiteY2" fmla="*/ 134911 h 1701384"/>
                    <a:gd name="connsiteX3" fmla="*/ 52466 w 142407"/>
                    <a:gd name="connsiteY3" fmla="*/ 194872 h 1701384"/>
                    <a:gd name="connsiteX4" fmla="*/ 37476 w 142407"/>
                    <a:gd name="connsiteY4" fmla="*/ 224852 h 1701384"/>
                    <a:gd name="connsiteX5" fmla="*/ 22485 w 142407"/>
                    <a:gd name="connsiteY5" fmla="*/ 269823 h 1701384"/>
                    <a:gd name="connsiteX6" fmla="*/ 14990 w 142407"/>
                    <a:gd name="connsiteY6" fmla="*/ 292308 h 1701384"/>
                    <a:gd name="connsiteX7" fmla="*/ 7495 w 142407"/>
                    <a:gd name="connsiteY7" fmla="*/ 314793 h 1701384"/>
                    <a:gd name="connsiteX8" fmla="*/ 0 w 142407"/>
                    <a:gd name="connsiteY8" fmla="*/ 344774 h 1701384"/>
                    <a:gd name="connsiteX9" fmla="*/ 14990 w 142407"/>
                    <a:gd name="connsiteY9" fmla="*/ 404734 h 1701384"/>
                    <a:gd name="connsiteX10" fmla="*/ 29981 w 142407"/>
                    <a:gd name="connsiteY10" fmla="*/ 419724 h 1701384"/>
                    <a:gd name="connsiteX11" fmla="*/ 44971 w 142407"/>
                    <a:gd name="connsiteY11" fmla="*/ 464695 h 1701384"/>
                    <a:gd name="connsiteX12" fmla="*/ 59961 w 142407"/>
                    <a:gd name="connsiteY12" fmla="*/ 487180 h 1701384"/>
                    <a:gd name="connsiteX13" fmla="*/ 67456 w 142407"/>
                    <a:gd name="connsiteY13" fmla="*/ 509665 h 1701384"/>
                    <a:gd name="connsiteX14" fmla="*/ 119922 w 142407"/>
                    <a:gd name="connsiteY14" fmla="*/ 577121 h 1701384"/>
                    <a:gd name="connsiteX15" fmla="*/ 142407 w 142407"/>
                    <a:gd name="connsiteY15" fmla="*/ 682052 h 1701384"/>
                    <a:gd name="connsiteX16" fmla="*/ 127417 w 142407"/>
                    <a:gd name="connsiteY16" fmla="*/ 831954 h 1701384"/>
                    <a:gd name="connsiteX17" fmla="*/ 97436 w 142407"/>
                    <a:gd name="connsiteY17" fmla="*/ 936885 h 1701384"/>
                    <a:gd name="connsiteX18" fmla="*/ 89941 w 142407"/>
                    <a:gd name="connsiteY18" fmla="*/ 959370 h 1701384"/>
                    <a:gd name="connsiteX19" fmla="*/ 67456 w 142407"/>
                    <a:gd name="connsiteY19" fmla="*/ 1011836 h 1701384"/>
                    <a:gd name="connsiteX20" fmla="*/ 74951 w 142407"/>
                    <a:gd name="connsiteY20" fmla="*/ 1131757 h 1701384"/>
                    <a:gd name="connsiteX21" fmla="*/ 89941 w 142407"/>
                    <a:gd name="connsiteY21" fmla="*/ 1154243 h 1701384"/>
                    <a:gd name="connsiteX22" fmla="*/ 97436 w 142407"/>
                    <a:gd name="connsiteY22" fmla="*/ 1176728 h 1701384"/>
                    <a:gd name="connsiteX23" fmla="*/ 112426 w 142407"/>
                    <a:gd name="connsiteY23" fmla="*/ 1199213 h 1701384"/>
                    <a:gd name="connsiteX24" fmla="*/ 127417 w 142407"/>
                    <a:gd name="connsiteY24" fmla="*/ 1244184 h 1701384"/>
                    <a:gd name="connsiteX25" fmla="*/ 119922 w 142407"/>
                    <a:gd name="connsiteY25" fmla="*/ 1371600 h 1701384"/>
                    <a:gd name="connsiteX26" fmla="*/ 104931 w 142407"/>
                    <a:gd name="connsiteY26" fmla="*/ 1416570 h 1701384"/>
                    <a:gd name="connsiteX27" fmla="*/ 97436 w 142407"/>
                    <a:gd name="connsiteY27" fmla="*/ 1446551 h 1701384"/>
                    <a:gd name="connsiteX28" fmla="*/ 89941 w 142407"/>
                    <a:gd name="connsiteY28" fmla="*/ 1491521 h 1701384"/>
                    <a:gd name="connsiteX29" fmla="*/ 82446 w 142407"/>
                    <a:gd name="connsiteY29" fmla="*/ 1514006 h 1701384"/>
                    <a:gd name="connsiteX30" fmla="*/ 82446 w 142407"/>
                    <a:gd name="connsiteY30" fmla="*/ 1603947 h 1701384"/>
                    <a:gd name="connsiteX31" fmla="*/ 119922 w 142407"/>
                    <a:gd name="connsiteY31" fmla="*/ 1633928 h 1701384"/>
                    <a:gd name="connsiteX32" fmla="*/ 127417 w 142407"/>
                    <a:gd name="connsiteY32" fmla="*/ 1656413 h 1701384"/>
                    <a:gd name="connsiteX33" fmla="*/ 134912 w 142407"/>
                    <a:gd name="connsiteY33" fmla="*/ 1686393 h 1701384"/>
                    <a:gd name="connsiteX34" fmla="*/ 142407 w 142407"/>
                    <a:gd name="connsiteY34" fmla="*/ 1701384 h 170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2407" h="1701384">
                      <a:moveTo>
                        <a:pt x="74951" y="0"/>
                      </a:moveTo>
                      <a:cubicBezTo>
                        <a:pt x="79948" y="7495"/>
                        <a:pt x="89045" y="13522"/>
                        <a:pt x="89941" y="22485"/>
                      </a:cubicBezTo>
                      <a:cubicBezTo>
                        <a:pt x="92431" y="47383"/>
                        <a:pt x="71689" y="113745"/>
                        <a:pt x="67456" y="134911"/>
                      </a:cubicBezTo>
                      <a:cubicBezTo>
                        <a:pt x="63057" y="156908"/>
                        <a:pt x="61109" y="174705"/>
                        <a:pt x="52466" y="194872"/>
                      </a:cubicBezTo>
                      <a:cubicBezTo>
                        <a:pt x="48065" y="205142"/>
                        <a:pt x="41626" y="214478"/>
                        <a:pt x="37476" y="224852"/>
                      </a:cubicBezTo>
                      <a:cubicBezTo>
                        <a:pt x="31607" y="239523"/>
                        <a:pt x="27482" y="254833"/>
                        <a:pt x="22485" y="269823"/>
                      </a:cubicBezTo>
                      <a:lnTo>
                        <a:pt x="14990" y="292308"/>
                      </a:lnTo>
                      <a:cubicBezTo>
                        <a:pt x="12492" y="299803"/>
                        <a:pt x="9411" y="307128"/>
                        <a:pt x="7495" y="314793"/>
                      </a:cubicBezTo>
                      <a:lnTo>
                        <a:pt x="0" y="344774"/>
                      </a:lnTo>
                      <a:cubicBezTo>
                        <a:pt x="1612" y="352833"/>
                        <a:pt x="8076" y="393211"/>
                        <a:pt x="14990" y="404734"/>
                      </a:cubicBezTo>
                      <a:cubicBezTo>
                        <a:pt x="18626" y="410793"/>
                        <a:pt x="24984" y="414727"/>
                        <a:pt x="29981" y="419724"/>
                      </a:cubicBezTo>
                      <a:cubicBezTo>
                        <a:pt x="34978" y="434714"/>
                        <a:pt x="36206" y="451548"/>
                        <a:pt x="44971" y="464695"/>
                      </a:cubicBezTo>
                      <a:cubicBezTo>
                        <a:pt x="49968" y="472190"/>
                        <a:pt x="55933" y="479123"/>
                        <a:pt x="59961" y="487180"/>
                      </a:cubicBezTo>
                      <a:cubicBezTo>
                        <a:pt x="63494" y="494246"/>
                        <a:pt x="63619" y="502759"/>
                        <a:pt x="67456" y="509665"/>
                      </a:cubicBezTo>
                      <a:cubicBezTo>
                        <a:pt x="89870" y="550010"/>
                        <a:pt x="92607" y="549808"/>
                        <a:pt x="119922" y="577121"/>
                      </a:cubicBezTo>
                      <a:cubicBezTo>
                        <a:pt x="141281" y="641201"/>
                        <a:pt x="132952" y="606413"/>
                        <a:pt x="142407" y="682052"/>
                      </a:cubicBezTo>
                      <a:cubicBezTo>
                        <a:pt x="139947" y="711576"/>
                        <a:pt x="134153" y="796032"/>
                        <a:pt x="127417" y="831954"/>
                      </a:cubicBezTo>
                      <a:cubicBezTo>
                        <a:pt x="119351" y="874972"/>
                        <a:pt x="110691" y="897121"/>
                        <a:pt x="97436" y="936885"/>
                      </a:cubicBezTo>
                      <a:cubicBezTo>
                        <a:pt x="94938" y="944380"/>
                        <a:pt x="93474" y="952304"/>
                        <a:pt x="89941" y="959370"/>
                      </a:cubicBezTo>
                      <a:cubicBezTo>
                        <a:pt x="71418" y="996417"/>
                        <a:pt x="78484" y="978751"/>
                        <a:pt x="67456" y="1011836"/>
                      </a:cubicBezTo>
                      <a:cubicBezTo>
                        <a:pt x="69954" y="1051810"/>
                        <a:pt x="68705" y="1092195"/>
                        <a:pt x="74951" y="1131757"/>
                      </a:cubicBezTo>
                      <a:cubicBezTo>
                        <a:pt x="76356" y="1140655"/>
                        <a:pt x="85913" y="1146186"/>
                        <a:pt x="89941" y="1154243"/>
                      </a:cubicBezTo>
                      <a:cubicBezTo>
                        <a:pt x="93474" y="1161309"/>
                        <a:pt x="93903" y="1169662"/>
                        <a:pt x="97436" y="1176728"/>
                      </a:cubicBezTo>
                      <a:cubicBezTo>
                        <a:pt x="101464" y="1184785"/>
                        <a:pt x="108768" y="1190982"/>
                        <a:pt x="112426" y="1199213"/>
                      </a:cubicBezTo>
                      <a:cubicBezTo>
                        <a:pt x="118844" y="1213652"/>
                        <a:pt x="127417" y="1244184"/>
                        <a:pt x="127417" y="1244184"/>
                      </a:cubicBezTo>
                      <a:cubicBezTo>
                        <a:pt x="124919" y="1286656"/>
                        <a:pt x="125425" y="1329412"/>
                        <a:pt x="119922" y="1371600"/>
                      </a:cubicBezTo>
                      <a:cubicBezTo>
                        <a:pt x="117878" y="1387268"/>
                        <a:pt x="108763" y="1401241"/>
                        <a:pt x="104931" y="1416570"/>
                      </a:cubicBezTo>
                      <a:cubicBezTo>
                        <a:pt x="102433" y="1426564"/>
                        <a:pt x="99456" y="1436450"/>
                        <a:pt x="97436" y="1446551"/>
                      </a:cubicBezTo>
                      <a:cubicBezTo>
                        <a:pt x="94456" y="1461453"/>
                        <a:pt x="93238" y="1476686"/>
                        <a:pt x="89941" y="1491521"/>
                      </a:cubicBezTo>
                      <a:cubicBezTo>
                        <a:pt x="88227" y="1499233"/>
                        <a:pt x="84944" y="1506511"/>
                        <a:pt x="82446" y="1514006"/>
                      </a:cubicBezTo>
                      <a:cubicBezTo>
                        <a:pt x="77492" y="1548686"/>
                        <a:pt x="68355" y="1571068"/>
                        <a:pt x="82446" y="1603947"/>
                      </a:cubicBezTo>
                      <a:cubicBezTo>
                        <a:pt x="86719" y="1613917"/>
                        <a:pt x="113337" y="1629538"/>
                        <a:pt x="119922" y="1633928"/>
                      </a:cubicBezTo>
                      <a:cubicBezTo>
                        <a:pt x="122420" y="1641423"/>
                        <a:pt x="125247" y="1648817"/>
                        <a:pt x="127417" y="1656413"/>
                      </a:cubicBezTo>
                      <a:cubicBezTo>
                        <a:pt x="130247" y="1666318"/>
                        <a:pt x="131655" y="1676621"/>
                        <a:pt x="134912" y="1686393"/>
                      </a:cubicBezTo>
                      <a:cubicBezTo>
                        <a:pt x="136679" y="1691693"/>
                        <a:pt x="139909" y="1696387"/>
                        <a:pt x="142407" y="1701384"/>
                      </a:cubicBezTo>
                    </a:path>
                  </a:pathLst>
                </a:cu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/>
                </a:p>
              </p:txBody>
            </p:sp>
          </p:grpSp>
          <p:grpSp>
            <p:nvGrpSpPr>
              <p:cNvPr id="72" name="Group 16"/>
              <p:cNvGrpSpPr/>
              <p:nvPr/>
            </p:nvGrpSpPr>
            <p:grpSpPr>
              <a:xfrm>
                <a:off x="5148064" y="4221088"/>
                <a:ext cx="432048" cy="781801"/>
                <a:chOff x="2627784" y="3573016"/>
                <a:chExt cx="720080" cy="1368152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627784" y="3573016"/>
                  <a:ext cx="720080" cy="1368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t" anchorCtr="0">
                  <a:normAutofit/>
                </a:bodyPr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2915816" y="3717032"/>
                  <a:ext cx="72008" cy="1132562"/>
                </a:xfrm>
                <a:custGeom>
                  <a:avLst/>
                  <a:gdLst>
                    <a:gd name="connsiteX0" fmla="*/ 74951 w 142407"/>
                    <a:gd name="connsiteY0" fmla="*/ 0 h 1701384"/>
                    <a:gd name="connsiteX1" fmla="*/ 89941 w 142407"/>
                    <a:gd name="connsiteY1" fmla="*/ 22485 h 1701384"/>
                    <a:gd name="connsiteX2" fmla="*/ 67456 w 142407"/>
                    <a:gd name="connsiteY2" fmla="*/ 134911 h 1701384"/>
                    <a:gd name="connsiteX3" fmla="*/ 52466 w 142407"/>
                    <a:gd name="connsiteY3" fmla="*/ 194872 h 1701384"/>
                    <a:gd name="connsiteX4" fmla="*/ 37476 w 142407"/>
                    <a:gd name="connsiteY4" fmla="*/ 224852 h 1701384"/>
                    <a:gd name="connsiteX5" fmla="*/ 22485 w 142407"/>
                    <a:gd name="connsiteY5" fmla="*/ 269823 h 1701384"/>
                    <a:gd name="connsiteX6" fmla="*/ 14990 w 142407"/>
                    <a:gd name="connsiteY6" fmla="*/ 292308 h 1701384"/>
                    <a:gd name="connsiteX7" fmla="*/ 7495 w 142407"/>
                    <a:gd name="connsiteY7" fmla="*/ 314793 h 1701384"/>
                    <a:gd name="connsiteX8" fmla="*/ 0 w 142407"/>
                    <a:gd name="connsiteY8" fmla="*/ 344774 h 1701384"/>
                    <a:gd name="connsiteX9" fmla="*/ 14990 w 142407"/>
                    <a:gd name="connsiteY9" fmla="*/ 404734 h 1701384"/>
                    <a:gd name="connsiteX10" fmla="*/ 29981 w 142407"/>
                    <a:gd name="connsiteY10" fmla="*/ 419724 h 1701384"/>
                    <a:gd name="connsiteX11" fmla="*/ 44971 w 142407"/>
                    <a:gd name="connsiteY11" fmla="*/ 464695 h 1701384"/>
                    <a:gd name="connsiteX12" fmla="*/ 59961 w 142407"/>
                    <a:gd name="connsiteY12" fmla="*/ 487180 h 1701384"/>
                    <a:gd name="connsiteX13" fmla="*/ 67456 w 142407"/>
                    <a:gd name="connsiteY13" fmla="*/ 509665 h 1701384"/>
                    <a:gd name="connsiteX14" fmla="*/ 119922 w 142407"/>
                    <a:gd name="connsiteY14" fmla="*/ 577121 h 1701384"/>
                    <a:gd name="connsiteX15" fmla="*/ 142407 w 142407"/>
                    <a:gd name="connsiteY15" fmla="*/ 682052 h 1701384"/>
                    <a:gd name="connsiteX16" fmla="*/ 127417 w 142407"/>
                    <a:gd name="connsiteY16" fmla="*/ 831954 h 1701384"/>
                    <a:gd name="connsiteX17" fmla="*/ 97436 w 142407"/>
                    <a:gd name="connsiteY17" fmla="*/ 936885 h 1701384"/>
                    <a:gd name="connsiteX18" fmla="*/ 89941 w 142407"/>
                    <a:gd name="connsiteY18" fmla="*/ 959370 h 1701384"/>
                    <a:gd name="connsiteX19" fmla="*/ 67456 w 142407"/>
                    <a:gd name="connsiteY19" fmla="*/ 1011836 h 1701384"/>
                    <a:gd name="connsiteX20" fmla="*/ 74951 w 142407"/>
                    <a:gd name="connsiteY20" fmla="*/ 1131757 h 1701384"/>
                    <a:gd name="connsiteX21" fmla="*/ 89941 w 142407"/>
                    <a:gd name="connsiteY21" fmla="*/ 1154243 h 1701384"/>
                    <a:gd name="connsiteX22" fmla="*/ 97436 w 142407"/>
                    <a:gd name="connsiteY22" fmla="*/ 1176728 h 1701384"/>
                    <a:gd name="connsiteX23" fmla="*/ 112426 w 142407"/>
                    <a:gd name="connsiteY23" fmla="*/ 1199213 h 1701384"/>
                    <a:gd name="connsiteX24" fmla="*/ 127417 w 142407"/>
                    <a:gd name="connsiteY24" fmla="*/ 1244184 h 1701384"/>
                    <a:gd name="connsiteX25" fmla="*/ 119922 w 142407"/>
                    <a:gd name="connsiteY25" fmla="*/ 1371600 h 1701384"/>
                    <a:gd name="connsiteX26" fmla="*/ 104931 w 142407"/>
                    <a:gd name="connsiteY26" fmla="*/ 1416570 h 1701384"/>
                    <a:gd name="connsiteX27" fmla="*/ 97436 w 142407"/>
                    <a:gd name="connsiteY27" fmla="*/ 1446551 h 1701384"/>
                    <a:gd name="connsiteX28" fmla="*/ 89941 w 142407"/>
                    <a:gd name="connsiteY28" fmla="*/ 1491521 h 1701384"/>
                    <a:gd name="connsiteX29" fmla="*/ 82446 w 142407"/>
                    <a:gd name="connsiteY29" fmla="*/ 1514006 h 1701384"/>
                    <a:gd name="connsiteX30" fmla="*/ 82446 w 142407"/>
                    <a:gd name="connsiteY30" fmla="*/ 1603947 h 1701384"/>
                    <a:gd name="connsiteX31" fmla="*/ 119922 w 142407"/>
                    <a:gd name="connsiteY31" fmla="*/ 1633928 h 1701384"/>
                    <a:gd name="connsiteX32" fmla="*/ 127417 w 142407"/>
                    <a:gd name="connsiteY32" fmla="*/ 1656413 h 1701384"/>
                    <a:gd name="connsiteX33" fmla="*/ 134912 w 142407"/>
                    <a:gd name="connsiteY33" fmla="*/ 1686393 h 1701384"/>
                    <a:gd name="connsiteX34" fmla="*/ 142407 w 142407"/>
                    <a:gd name="connsiteY34" fmla="*/ 1701384 h 170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2407" h="1701384">
                      <a:moveTo>
                        <a:pt x="74951" y="0"/>
                      </a:moveTo>
                      <a:cubicBezTo>
                        <a:pt x="79948" y="7495"/>
                        <a:pt x="89045" y="13522"/>
                        <a:pt x="89941" y="22485"/>
                      </a:cubicBezTo>
                      <a:cubicBezTo>
                        <a:pt x="92431" y="47383"/>
                        <a:pt x="71689" y="113745"/>
                        <a:pt x="67456" y="134911"/>
                      </a:cubicBezTo>
                      <a:cubicBezTo>
                        <a:pt x="63057" y="156908"/>
                        <a:pt x="61109" y="174705"/>
                        <a:pt x="52466" y="194872"/>
                      </a:cubicBezTo>
                      <a:cubicBezTo>
                        <a:pt x="48065" y="205142"/>
                        <a:pt x="41626" y="214478"/>
                        <a:pt x="37476" y="224852"/>
                      </a:cubicBezTo>
                      <a:cubicBezTo>
                        <a:pt x="31607" y="239523"/>
                        <a:pt x="27482" y="254833"/>
                        <a:pt x="22485" y="269823"/>
                      </a:cubicBezTo>
                      <a:lnTo>
                        <a:pt x="14990" y="292308"/>
                      </a:lnTo>
                      <a:cubicBezTo>
                        <a:pt x="12492" y="299803"/>
                        <a:pt x="9411" y="307128"/>
                        <a:pt x="7495" y="314793"/>
                      </a:cubicBezTo>
                      <a:lnTo>
                        <a:pt x="0" y="344774"/>
                      </a:lnTo>
                      <a:cubicBezTo>
                        <a:pt x="1612" y="352833"/>
                        <a:pt x="8076" y="393211"/>
                        <a:pt x="14990" y="404734"/>
                      </a:cubicBezTo>
                      <a:cubicBezTo>
                        <a:pt x="18626" y="410793"/>
                        <a:pt x="24984" y="414727"/>
                        <a:pt x="29981" y="419724"/>
                      </a:cubicBezTo>
                      <a:cubicBezTo>
                        <a:pt x="34978" y="434714"/>
                        <a:pt x="36206" y="451548"/>
                        <a:pt x="44971" y="464695"/>
                      </a:cubicBezTo>
                      <a:cubicBezTo>
                        <a:pt x="49968" y="472190"/>
                        <a:pt x="55933" y="479123"/>
                        <a:pt x="59961" y="487180"/>
                      </a:cubicBezTo>
                      <a:cubicBezTo>
                        <a:pt x="63494" y="494246"/>
                        <a:pt x="63619" y="502759"/>
                        <a:pt x="67456" y="509665"/>
                      </a:cubicBezTo>
                      <a:cubicBezTo>
                        <a:pt x="89870" y="550010"/>
                        <a:pt x="92607" y="549808"/>
                        <a:pt x="119922" y="577121"/>
                      </a:cubicBezTo>
                      <a:cubicBezTo>
                        <a:pt x="141281" y="641201"/>
                        <a:pt x="132952" y="606413"/>
                        <a:pt x="142407" y="682052"/>
                      </a:cubicBezTo>
                      <a:cubicBezTo>
                        <a:pt x="139947" y="711576"/>
                        <a:pt x="134153" y="796032"/>
                        <a:pt x="127417" y="831954"/>
                      </a:cubicBezTo>
                      <a:cubicBezTo>
                        <a:pt x="119351" y="874972"/>
                        <a:pt x="110691" y="897121"/>
                        <a:pt x="97436" y="936885"/>
                      </a:cubicBezTo>
                      <a:cubicBezTo>
                        <a:pt x="94938" y="944380"/>
                        <a:pt x="93474" y="952304"/>
                        <a:pt x="89941" y="959370"/>
                      </a:cubicBezTo>
                      <a:cubicBezTo>
                        <a:pt x="71418" y="996417"/>
                        <a:pt x="78484" y="978751"/>
                        <a:pt x="67456" y="1011836"/>
                      </a:cubicBezTo>
                      <a:cubicBezTo>
                        <a:pt x="69954" y="1051810"/>
                        <a:pt x="68705" y="1092195"/>
                        <a:pt x="74951" y="1131757"/>
                      </a:cubicBezTo>
                      <a:cubicBezTo>
                        <a:pt x="76356" y="1140655"/>
                        <a:pt x="85913" y="1146186"/>
                        <a:pt x="89941" y="1154243"/>
                      </a:cubicBezTo>
                      <a:cubicBezTo>
                        <a:pt x="93474" y="1161309"/>
                        <a:pt x="93903" y="1169662"/>
                        <a:pt x="97436" y="1176728"/>
                      </a:cubicBezTo>
                      <a:cubicBezTo>
                        <a:pt x="101464" y="1184785"/>
                        <a:pt x="108768" y="1190982"/>
                        <a:pt x="112426" y="1199213"/>
                      </a:cubicBezTo>
                      <a:cubicBezTo>
                        <a:pt x="118844" y="1213652"/>
                        <a:pt x="127417" y="1244184"/>
                        <a:pt x="127417" y="1244184"/>
                      </a:cubicBezTo>
                      <a:cubicBezTo>
                        <a:pt x="124919" y="1286656"/>
                        <a:pt x="125425" y="1329412"/>
                        <a:pt x="119922" y="1371600"/>
                      </a:cubicBezTo>
                      <a:cubicBezTo>
                        <a:pt x="117878" y="1387268"/>
                        <a:pt x="108763" y="1401241"/>
                        <a:pt x="104931" y="1416570"/>
                      </a:cubicBezTo>
                      <a:cubicBezTo>
                        <a:pt x="102433" y="1426564"/>
                        <a:pt x="99456" y="1436450"/>
                        <a:pt x="97436" y="1446551"/>
                      </a:cubicBezTo>
                      <a:cubicBezTo>
                        <a:pt x="94456" y="1461453"/>
                        <a:pt x="93238" y="1476686"/>
                        <a:pt x="89941" y="1491521"/>
                      </a:cubicBezTo>
                      <a:cubicBezTo>
                        <a:pt x="88227" y="1499233"/>
                        <a:pt x="84944" y="1506511"/>
                        <a:pt x="82446" y="1514006"/>
                      </a:cubicBezTo>
                      <a:cubicBezTo>
                        <a:pt x="77492" y="1548686"/>
                        <a:pt x="68355" y="1571068"/>
                        <a:pt x="82446" y="1603947"/>
                      </a:cubicBezTo>
                      <a:cubicBezTo>
                        <a:pt x="86719" y="1613917"/>
                        <a:pt x="113337" y="1629538"/>
                        <a:pt x="119922" y="1633928"/>
                      </a:cubicBezTo>
                      <a:cubicBezTo>
                        <a:pt x="122420" y="1641423"/>
                        <a:pt x="125247" y="1648817"/>
                        <a:pt x="127417" y="1656413"/>
                      </a:cubicBezTo>
                      <a:cubicBezTo>
                        <a:pt x="130247" y="1666318"/>
                        <a:pt x="131655" y="1676621"/>
                        <a:pt x="134912" y="1686393"/>
                      </a:cubicBezTo>
                      <a:cubicBezTo>
                        <a:pt x="136679" y="1691693"/>
                        <a:pt x="139909" y="1696387"/>
                        <a:pt x="142407" y="1701384"/>
                      </a:cubicBezTo>
                    </a:path>
                  </a:pathLst>
                </a:cu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/>
                </a:p>
              </p:txBody>
            </p:sp>
          </p:grpSp>
        </p:grpSp>
      </p:grpSp>
      <p:grpSp>
        <p:nvGrpSpPr>
          <p:cNvPr id="179" name="Group 178"/>
          <p:cNvGrpSpPr/>
          <p:nvPr/>
        </p:nvGrpSpPr>
        <p:grpSpPr>
          <a:xfrm>
            <a:off x="6372200" y="1988840"/>
            <a:ext cx="2160240" cy="2736304"/>
            <a:chOff x="6588224" y="2420888"/>
            <a:chExt cx="2160240" cy="2736304"/>
          </a:xfrm>
        </p:grpSpPr>
        <p:sp>
          <p:nvSpPr>
            <p:cNvPr id="76" name="Rectangle 75"/>
            <p:cNvSpPr/>
            <p:nvPr/>
          </p:nvSpPr>
          <p:spPr>
            <a:xfrm>
              <a:off x="6588224" y="2420888"/>
              <a:ext cx="2160240" cy="27363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600" dirty="0" err="1" smtClean="0"/>
                <a:t>Grid</a:t>
              </a:r>
              <a:endParaRPr lang="de-DE" sz="16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732240" y="3933056"/>
              <a:ext cx="936104" cy="10801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100" dirty="0" smtClean="0"/>
                <a:t>Block (1,0)</a:t>
              </a:r>
              <a:endParaRPr lang="de-DE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668344" y="3933056"/>
              <a:ext cx="936104" cy="10801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100" dirty="0" smtClean="0"/>
                <a:t>Block (1,1)</a:t>
              </a:r>
              <a:endParaRPr lang="de-DE" sz="11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668344" y="2852936"/>
              <a:ext cx="936104" cy="10801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100" dirty="0" smtClean="0"/>
                <a:t>Block (0,1)</a:t>
              </a:r>
              <a:endParaRPr lang="de-DE" sz="11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32240" y="2852936"/>
              <a:ext cx="936104" cy="10801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100" dirty="0" smtClean="0"/>
                <a:t>Block (0,0)</a:t>
              </a:r>
              <a:endParaRPr lang="de-DE" sz="1100" dirty="0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7740352" y="3140968"/>
              <a:ext cx="792088" cy="720080"/>
              <a:chOff x="3563888" y="1412776"/>
              <a:chExt cx="792088" cy="72008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3563888" y="1775169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38" name="Freeform 137"/>
              <p:cNvSpPr/>
              <p:nvPr/>
            </p:nvSpPr>
            <p:spPr>
              <a:xfrm>
                <a:off x="3669500" y="1812820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091947" y="1412776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4197559" y="1450427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827917" y="1412776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3933529" y="1450427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827917" y="1775169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3933529" y="1812820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563888" y="1412776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3669500" y="1450427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091947" y="1775169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4197559" y="1812820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6804248" y="3140968"/>
              <a:ext cx="792088" cy="720080"/>
              <a:chOff x="3563888" y="1412776"/>
              <a:chExt cx="792088" cy="72008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3563888" y="1775169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42" name="Freeform 141"/>
              <p:cNvSpPr/>
              <p:nvPr/>
            </p:nvSpPr>
            <p:spPr>
              <a:xfrm>
                <a:off x="3669500" y="1812820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091947" y="1412776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4197559" y="1450427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827917" y="1412776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3933529" y="1450427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827917" y="1775169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48" name="Freeform 147"/>
              <p:cNvSpPr/>
              <p:nvPr/>
            </p:nvSpPr>
            <p:spPr>
              <a:xfrm>
                <a:off x="3933529" y="1812820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563888" y="1412776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3669500" y="1450427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091947" y="1775169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4197559" y="1812820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6804248" y="4221088"/>
              <a:ext cx="792088" cy="720080"/>
              <a:chOff x="3563888" y="1412776"/>
              <a:chExt cx="792088" cy="72008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3563888" y="1775169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55" name="Freeform 154"/>
              <p:cNvSpPr/>
              <p:nvPr/>
            </p:nvSpPr>
            <p:spPr>
              <a:xfrm>
                <a:off x="3669500" y="1812820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091947" y="1412776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57" name="Freeform 156"/>
              <p:cNvSpPr/>
              <p:nvPr/>
            </p:nvSpPr>
            <p:spPr>
              <a:xfrm>
                <a:off x="4197559" y="1450427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827917" y="1412776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59" name="Freeform 158"/>
              <p:cNvSpPr/>
              <p:nvPr/>
            </p:nvSpPr>
            <p:spPr>
              <a:xfrm>
                <a:off x="3933529" y="1450427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3827917" y="1775169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61" name="Freeform 160"/>
              <p:cNvSpPr/>
              <p:nvPr/>
            </p:nvSpPr>
            <p:spPr>
              <a:xfrm>
                <a:off x="3933529" y="1812820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563888" y="1412776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63" name="Freeform 162"/>
              <p:cNvSpPr/>
              <p:nvPr/>
            </p:nvSpPr>
            <p:spPr>
              <a:xfrm>
                <a:off x="3669500" y="1450427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091947" y="1775169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4197559" y="1812820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7740352" y="4221088"/>
              <a:ext cx="792088" cy="720080"/>
              <a:chOff x="3563888" y="1412776"/>
              <a:chExt cx="792088" cy="720080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3563888" y="1775169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3669500" y="1812820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91947" y="1412776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4197559" y="1450427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827917" y="1412776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3933529" y="1450427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827917" y="1775169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3933529" y="1812820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563888" y="1412776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3669500" y="1450427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4091947" y="1775169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/>
              </a:bodyPr>
              <a:lstStyle/>
              <a:p>
                <a:pPr algn="ctr"/>
                <a:endParaRPr lang="de-DE" sz="400" dirty="0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4197559" y="1812820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</p:grpSp>
      </p:grpSp>
      <p:sp>
        <p:nvSpPr>
          <p:cNvPr id="98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9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0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612775" y="6356350"/>
            <a:ext cx="6016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593BCF-0367-4A40-9713-097967D14ADF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8732492"/>
      </p:ext>
    </p:extLst>
  </p:cSld>
  <p:clrMapOvr>
    <a:masterClrMapping/>
  </p:clrMapOvr>
  <p:transition advTm="13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285860"/>
            <a:ext cx="3466728" cy="4714909"/>
          </a:xfrm>
        </p:spPr>
        <p:txBody>
          <a:bodyPr/>
          <a:lstStyle/>
          <a:p>
            <a:r>
              <a:rPr lang="en-GB" sz="2400" dirty="0" smtClean="0"/>
              <a:t>Allocate memory in device DRAM</a:t>
            </a:r>
          </a:p>
          <a:p>
            <a:r>
              <a:rPr lang="en-GB" sz="2400" dirty="0" smtClean="0"/>
              <a:t>Copy initial data to device</a:t>
            </a:r>
          </a:p>
          <a:p>
            <a:r>
              <a:rPr lang="en-GB" sz="2400" dirty="0" smtClean="0"/>
              <a:t>Process data by one or more kernel calls</a:t>
            </a:r>
          </a:p>
          <a:p>
            <a:r>
              <a:rPr lang="en-GB" sz="2400" dirty="0" smtClean="0"/>
              <a:t>Copy back results to host DRAM</a:t>
            </a:r>
          </a:p>
          <a:p>
            <a:r>
              <a:rPr lang="en-GB" sz="2400" dirty="0" smtClean="0"/>
              <a:t>Free allocated device DRAM</a:t>
            </a:r>
            <a:endParaRPr lang="en-GB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CUDA Programming Model</a:t>
            </a:r>
            <a:br>
              <a:rPr lang="en-GB" dirty="0" smtClean="0"/>
            </a:br>
            <a:r>
              <a:rPr lang="en-GB" sz="1800" dirty="0" smtClean="0"/>
              <a:t>Typical CUDA workflow</a:t>
            </a:r>
            <a:endParaRPr lang="en-GB" sz="1800" dirty="0"/>
          </a:p>
        </p:txBody>
      </p:sp>
      <p:grpSp>
        <p:nvGrpSpPr>
          <p:cNvPr id="238" name="Gruppieren 237"/>
          <p:cNvGrpSpPr/>
          <p:nvPr/>
        </p:nvGrpSpPr>
        <p:grpSpPr>
          <a:xfrm>
            <a:off x="4283968" y="1340768"/>
            <a:ext cx="4392489" cy="4896544"/>
            <a:chOff x="4228679" y="1196752"/>
            <a:chExt cx="4915321" cy="5328592"/>
          </a:xfrm>
        </p:grpSpPr>
        <p:sp>
          <p:nvSpPr>
            <p:cNvPr id="60" name="Rechteck 59"/>
            <p:cNvSpPr/>
            <p:nvPr/>
          </p:nvSpPr>
          <p:spPr>
            <a:xfrm>
              <a:off x="6300192" y="1196752"/>
              <a:ext cx="2843808" cy="53285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2800" dirty="0" smtClean="0"/>
                <a:t>Device</a:t>
              </a:r>
              <a:endParaRPr lang="en-GB" sz="2800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6444208" y="1844824"/>
              <a:ext cx="1728192" cy="1872208"/>
              <a:chOff x="6156176" y="3933056"/>
              <a:chExt cx="2016224" cy="2160240"/>
            </a:xfrm>
          </p:grpSpPr>
          <p:sp>
            <p:nvSpPr>
              <p:cNvPr id="7" name="Rectangle 75"/>
              <p:cNvSpPr/>
              <p:nvPr/>
            </p:nvSpPr>
            <p:spPr>
              <a:xfrm>
                <a:off x="6156176" y="3933056"/>
                <a:ext cx="2016224" cy="216024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600" dirty="0" err="1" smtClean="0"/>
                  <a:t>Grid</a:t>
                </a:r>
                <a:r>
                  <a:rPr lang="de-DE" sz="1600" dirty="0" smtClean="0"/>
                  <a:t> 1</a:t>
                </a:r>
                <a:endParaRPr lang="de-DE" sz="1600" dirty="0"/>
              </a:p>
            </p:txBody>
          </p:sp>
          <p:sp>
            <p:nvSpPr>
              <p:cNvPr id="8" name="Rectangle 117"/>
              <p:cNvSpPr/>
              <p:nvPr/>
            </p:nvSpPr>
            <p:spPr>
              <a:xfrm>
                <a:off x="6228184" y="4293096"/>
                <a:ext cx="936104" cy="86409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/>
              </a:p>
            </p:txBody>
          </p:sp>
          <p:sp>
            <p:nvSpPr>
              <p:cNvPr id="9" name="Rectangle 140"/>
              <p:cNvSpPr/>
              <p:nvPr/>
            </p:nvSpPr>
            <p:spPr>
              <a:xfrm>
                <a:off x="6300192" y="4727497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10" name="Freeform 141"/>
              <p:cNvSpPr/>
              <p:nvPr/>
            </p:nvSpPr>
            <p:spPr>
              <a:xfrm>
                <a:off x="6405804" y="4765148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tangle 142"/>
              <p:cNvSpPr/>
              <p:nvPr/>
            </p:nvSpPr>
            <p:spPr>
              <a:xfrm>
                <a:off x="6828251" y="4365104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12" name="Freeform 143"/>
              <p:cNvSpPr/>
              <p:nvPr/>
            </p:nvSpPr>
            <p:spPr>
              <a:xfrm>
                <a:off x="6933863" y="4402755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tangle 144"/>
              <p:cNvSpPr/>
              <p:nvPr/>
            </p:nvSpPr>
            <p:spPr>
              <a:xfrm>
                <a:off x="6564221" y="4365104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14" name="Freeform 145"/>
              <p:cNvSpPr/>
              <p:nvPr/>
            </p:nvSpPr>
            <p:spPr>
              <a:xfrm>
                <a:off x="6669833" y="4402755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tangle 146"/>
              <p:cNvSpPr/>
              <p:nvPr/>
            </p:nvSpPr>
            <p:spPr>
              <a:xfrm>
                <a:off x="6564221" y="4727497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16" name="Freeform 147"/>
              <p:cNvSpPr/>
              <p:nvPr/>
            </p:nvSpPr>
            <p:spPr>
              <a:xfrm>
                <a:off x="6669833" y="4765148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tangle 148"/>
              <p:cNvSpPr/>
              <p:nvPr/>
            </p:nvSpPr>
            <p:spPr>
              <a:xfrm>
                <a:off x="6300192" y="4365104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18" name="Freeform 149"/>
              <p:cNvSpPr/>
              <p:nvPr/>
            </p:nvSpPr>
            <p:spPr>
              <a:xfrm>
                <a:off x="6405804" y="4402755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tangle 150"/>
              <p:cNvSpPr/>
              <p:nvPr/>
            </p:nvSpPr>
            <p:spPr>
              <a:xfrm>
                <a:off x="6828251" y="4727497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0" name="Freeform 151"/>
              <p:cNvSpPr/>
              <p:nvPr/>
            </p:nvSpPr>
            <p:spPr>
              <a:xfrm>
                <a:off x="6933863" y="4765148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tangle 117"/>
              <p:cNvSpPr/>
              <p:nvPr/>
            </p:nvSpPr>
            <p:spPr>
              <a:xfrm>
                <a:off x="7164288" y="4293096"/>
                <a:ext cx="936104" cy="86409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/>
              </a:p>
            </p:txBody>
          </p:sp>
          <p:sp>
            <p:nvSpPr>
              <p:cNvPr id="22" name="Rectangle 140"/>
              <p:cNvSpPr/>
              <p:nvPr/>
            </p:nvSpPr>
            <p:spPr>
              <a:xfrm>
                <a:off x="7236296" y="4727497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3" name="Freeform 141"/>
              <p:cNvSpPr/>
              <p:nvPr/>
            </p:nvSpPr>
            <p:spPr>
              <a:xfrm>
                <a:off x="7341908" y="4765148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tangle 142"/>
              <p:cNvSpPr/>
              <p:nvPr/>
            </p:nvSpPr>
            <p:spPr>
              <a:xfrm>
                <a:off x="7764355" y="4365104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5" name="Freeform 143"/>
              <p:cNvSpPr/>
              <p:nvPr/>
            </p:nvSpPr>
            <p:spPr>
              <a:xfrm>
                <a:off x="7869967" y="4402755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tangle 144"/>
              <p:cNvSpPr/>
              <p:nvPr/>
            </p:nvSpPr>
            <p:spPr>
              <a:xfrm>
                <a:off x="7500325" y="4365104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7" name="Freeform 145"/>
              <p:cNvSpPr/>
              <p:nvPr/>
            </p:nvSpPr>
            <p:spPr>
              <a:xfrm>
                <a:off x="7605937" y="4402755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tangle 146"/>
              <p:cNvSpPr/>
              <p:nvPr/>
            </p:nvSpPr>
            <p:spPr>
              <a:xfrm>
                <a:off x="7500325" y="4727497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9" name="Freeform 147"/>
              <p:cNvSpPr/>
              <p:nvPr/>
            </p:nvSpPr>
            <p:spPr>
              <a:xfrm>
                <a:off x="7605937" y="4765148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tangle 148"/>
              <p:cNvSpPr/>
              <p:nvPr/>
            </p:nvSpPr>
            <p:spPr>
              <a:xfrm>
                <a:off x="7236296" y="4365104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1" name="Freeform 149"/>
              <p:cNvSpPr/>
              <p:nvPr/>
            </p:nvSpPr>
            <p:spPr>
              <a:xfrm>
                <a:off x="7341908" y="4402755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tangle 150"/>
              <p:cNvSpPr/>
              <p:nvPr/>
            </p:nvSpPr>
            <p:spPr>
              <a:xfrm>
                <a:off x="7764355" y="4727497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3" name="Freeform 151"/>
              <p:cNvSpPr/>
              <p:nvPr/>
            </p:nvSpPr>
            <p:spPr>
              <a:xfrm>
                <a:off x="7869967" y="4765148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tangle 117"/>
              <p:cNvSpPr/>
              <p:nvPr/>
            </p:nvSpPr>
            <p:spPr>
              <a:xfrm>
                <a:off x="6228184" y="5157192"/>
                <a:ext cx="936104" cy="86409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/>
              </a:p>
            </p:txBody>
          </p:sp>
          <p:sp>
            <p:nvSpPr>
              <p:cNvPr id="35" name="Rectangle 140"/>
              <p:cNvSpPr/>
              <p:nvPr/>
            </p:nvSpPr>
            <p:spPr>
              <a:xfrm>
                <a:off x="6300192" y="5591593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6" name="Freeform 141"/>
              <p:cNvSpPr/>
              <p:nvPr/>
            </p:nvSpPr>
            <p:spPr>
              <a:xfrm>
                <a:off x="6405804" y="5629244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tangle 142"/>
              <p:cNvSpPr/>
              <p:nvPr/>
            </p:nvSpPr>
            <p:spPr>
              <a:xfrm>
                <a:off x="6828251" y="5229200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8" name="Freeform 143"/>
              <p:cNvSpPr/>
              <p:nvPr/>
            </p:nvSpPr>
            <p:spPr>
              <a:xfrm>
                <a:off x="6933863" y="5266851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tangle 144"/>
              <p:cNvSpPr/>
              <p:nvPr/>
            </p:nvSpPr>
            <p:spPr>
              <a:xfrm>
                <a:off x="6564221" y="5229200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40" name="Freeform 145"/>
              <p:cNvSpPr/>
              <p:nvPr/>
            </p:nvSpPr>
            <p:spPr>
              <a:xfrm>
                <a:off x="6669833" y="5266851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tangle 146"/>
              <p:cNvSpPr/>
              <p:nvPr/>
            </p:nvSpPr>
            <p:spPr>
              <a:xfrm>
                <a:off x="6564221" y="5591593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42" name="Freeform 147"/>
              <p:cNvSpPr/>
              <p:nvPr/>
            </p:nvSpPr>
            <p:spPr>
              <a:xfrm>
                <a:off x="6669833" y="5629244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tangle 148"/>
              <p:cNvSpPr/>
              <p:nvPr/>
            </p:nvSpPr>
            <p:spPr>
              <a:xfrm>
                <a:off x="6300192" y="5229200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44" name="Freeform 149"/>
              <p:cNvSpPr/>
              <p:nvPr/>
            </p:nvSpPr>
            <p:spPr>
              <a:xfrm>
                <a:off x="6405804" y="5266851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tangle 150"/>
              <p:cNvSpPr/>
              <p:nvPr/>
            </p:nvSpPr>
            <p:spPr>
              <a:xfrm>
                <a:off x="6828251" y="5591593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46" name="Freeform 151"/>
              <p:cNvSpPr/>
              <p:nvPr/>
            </p:nvSpPr>
            <p:spPr>
              <a:xfrm>
                <a:off x="6933863" y="5629244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tangle 117"/>
              <p:cNvSpPr/>
              <p:nvPr/>
            </p:nvSpPr>
            <p:spPr>
              <a:xfrm>
                <a:off x="7164288" y="5157192"/>
                <a:ext cx="936104" cy="86409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/>
              </a:p>
            </p:txBody>
          </p:sp>
          <p:sp>
            <p:nvSpPr>
              <p:cNvPr id="48" name="Rectangle 140"/>
              <p:cNvSpPr/>
              <p:nvPr/>
            </p:nvSpPr>
            <p:spPr>
              <a:xfrm>
                <a:off x="7236296" y="5591593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49" name="Freeform 141"/>
              <p:cNvSpPr/>
              <p:nvPr/>
            </p:nvSpPr>
            <p:spPr>
              <a:xfrm>
                <a:off x="7341908" y="5629244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tangle 142"/>
              <p:cNvSpPr/>
              <p:nvPr/>
            </p:nvSpPr>
            <p:spPr>
              <a:xfrm>
                <a:off x="7764355" y="5229200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51" name="Freeform 143"/>
              <p:cNvSpPr/>
              <p:nvPr/>
            </p:nvSpPr>
            <p:spPr>
              <a:xfrm>
                <a:off x="7869967" y="5266851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Rectangle 144"/>
              <p:cNvSpPr/>
              <p:nvPr/>
            </p:nvSpPr>
            <p:spPr>
              <a:xfrm>
                <a:off x="7500325" y="5229200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53" name="Freeform 145"/>
              <p:cNvSpPr/>
              <p:nvPr/>
            </p:nvSpPr>
            <p:spPr>
              <a:xfrm>
                <a:off x="7605937" y="5266851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tangle 146"/>
              <p:cNvSpPr/>
              <p:nvPr/>
            </p:nvSpPr>
            <p:spPr>
              <a:xfrm>
                <a:off x="7500325" y="5591593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55" name="Freeform 147"/>
              <p:cNvSpPr/>
              <p:nvPr/>
            </p:nvSpPr>
            <p:spPr>
              <a:xfrm>
                <a:off x="7605937" y="5629244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tangle 148"/>
              <p:cNvSpPr/>
              <p:nvPr/>
            </p:nvSpPr>
            <p:spPr>
              <a:xfrm>
                <a:off x="7236296" y="5229200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57" name="Freeform 149"/>
              <p:cNvSpPr/>
              <p:nvPr/>
            </p:nvSpPr>
            <p:spPr>
              <a:xfrm>
                <a:off x="7341908" y="5266851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Rectangle 150"/>
              <p:cNvSpPr/>
              <p:nvPr/>
            </p:nvSpPr>
            <p:spPr>
              <a:xfrm>
                <a:off x="7764355" y="5591593"/>
                <a:ext cx="264029" cy="35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>
                <a:normAutofit fontScale="25000" lnSpcReduction="20000"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59" name="Freeform 151"/>
              <p:cNvSpPr/>
              <p:nvPr/>
            </p:nvSpPr>
            <p:spPr>
              <a:xfrm>
                <a:off x="7869967" y="5629244"/>
                <a:ext cx="26403" cy="296095"/>
              </a:xfrm>
              <a:custGeom>
                <a:avLst/>
                <a:gdLst>
                  <a:gd name="connsiteX0" fmla="*/ 74951 w 142407"/>
                  <a:gd name="connsiteY0" fmla="*/ 0 h 1701384"/>
                  <a:gd name="connsiteX1" fmla="*/ 89941 w 142407"/>
                  <a:gd name="connsiteY1" fmla="*/ 22485 h 1701384"/>
                  <a:gd name="connsiteX2" fmla="*/ 67456 w 142407"/>
                  <a:gd name="connsiteY2" fmla="*/ 134911 h 1701384"/>
                  <a:gd name="connsiteX3" fmla="*/ 52466 w 142407"/>
                  <a:gd name="connsiteY3" fmla="*/ 194872 h 1701384"/>
                  <a:gd name="connsiteX4" fmla="*/ 37476 w 142407"/>
                  <a:gd name="connsiteY4" fmla="*/ 224852 h 1701384"/>
                  <a:gd name="connsiteX5" fmla="*/ 22485 w 142407"/>
                  <a:gd name="connsiteY5" fmla="*/ 269823 h 1701384"/>
                  <a:gd name="connsiteX6" fmla="*/ 14990 w 142407"/>
                  <a:gd name="connsiteY6" fmla="*/ 292308 h 1701384"/>
                  <a:gd name="connsiteX7" fmla="*/ 7495 w 142407"/>
                  <a:gd name="connsiteY7" fmla="*/ 314793 h 1701384"/>
                  <a:gd name="connsiteX8" fmla="*/ 0 w 142407"/>
                  <a:gd name="connsiteY8" fmla="*/ 344774 h 1701384"/>
                  <a:gd name="connsiteX9" fmla="*/ 14990 w 142407"/>
                  <a:gd name="connsiteY9" fmla="*/ 404734 h 1701384"/>
                  <a:gd name="connsiteX10" fmla="*/ 29981 w 142407"/>
                  <a:gd name="connsiteY10" fmla="*/ 419724 h 1701384"/>
                  <a:gd name="connsiteX11" fmla="*/ 44971 w 142407"/>
                  <a:gd name="connsiteY11" fmla="*/ 464695 h 1701384"/>
                  <a:gd name="connsiteX12" fmla="*/ 59961 w 142407"/>
                  <a:gd name="connsiteY12" fmla="*/ 487180 h 1701384"/>
                  <a:gd name="connsiteX13" fmla="*/ 67456 w 142407"/>
                  <a:gd name="connsiteY13" fmla="*/ 509665 h 1701384"/>
                  <a:gd name="connsiteX14" fmla="*/ 119922 w 142407"/>
                  <a:gd name="connsiteY14" fmla="*/ 577121 h 1701384"/>
                  <a:gd name="connsiteX15" fmla="*/ 142407 w 142407"/>
                  <a:gd name="connsiteY15" fmla="*/ 682052 h 1701384"/>
                  <a:gd name="connsiteX16" fmla="*/ 127417 w 142407"/>
                  <a:gd name="connsiteY16" fmla="*/ 831954 h 1701384"/>
                  <a:gd name="connsiteX17" fmla="*/ 97436 w 142407"/>
                  <a:gd name="connsiteY17" fmla="*/ 936885 h 1701384"/>
                  <a:gd name="connsiteX18" fmla="*/ 89941 w 142407"/>
                  <a:gd name="connsiteY18" fmla="*/ 959370 h 1701384"/>
                  <a:gd name="connsiteX19" fmla="*/ 67456 w 142407"/>
                  <a:gd name="connsiteY19" fmla="*/ 1011836 h 1701384"/>
                  <a:gd name="connsiteX20" fmla="*/ 74951 w 142407"/>
                  <a:gd name="connsiteY20" fmla="*/ 1131757 h 1701384"/>
                  <a:gd name="connsiteX21" fmla="*/ 89941 w 142407"/>
                  <a:gd name="connsiteY21" fmla="*/ 1154243 h 1701384"/>
                  <a:gd name="connsiteX22" fmla="*/ 97436 w 142407"/>
                  <a:gd name="connsiteY22" fmla="*/ 1176728 h 1701384"/>
                  <a:gd name="connsiteX23" fmla="*/ 112426 w 142407"/>
                  <a:gd name="connsiteY23" fmla="*/ 1199213 h 1701384"/>
                  <a:gd name="connsiteX24" fmla="*/ 127417 w 142407"/>
                  <a:gd name="connsiteY24" fmla="*/ 1244184 h 1701384"/>
                  <a:gd name="connsiteX25" fmla="*/ 119922 w 142407"/>
                  <a:gd name="connsiteY25" fmla="*/ 1371600 h 1701384"/>
                  <a:gd name="connsiteX26" fmla="*/ 104931 w 142407"/>
                  <a:gd name="connsiteY26" fmla="*/ 1416570 h 1701384"/>
                  <a:gd name="connsiteX27" fmla="*/ 97436 w 142407"/>
                  <a:gd name="connsiteY27" fmla="*/ 1446551 h 1701384"/>
                  <a:gd name="connsiteX28" fmla="*/ 89941 w 142407"/>
                  <a:gd name="connsiteY28" fmla="*/ 1491521 h 1701384"/>
                  <a:gd name="connsiteX29" fmla="*/ 82446 w 142407"/>
                  <a:gd name="connsiteY29" fmla="*/ 1514006 h 1701384"/>
                  <a:gd name="connsiteX30" fmla="*/ 82446 w 142407"/>
                  <a:gd name="connsiteY30" fmla="*/ 1603947 h 1701384"/>
                  <a:gd name="connsiteX31" fmla="*/ 119922 w 142407"/>
                  <a:gd name="connsiteY31" fmla="*/ 1633928 h 1701384"/>
                  <a:gd name="connsiteX32" fmla="*/ 127417 w 142407"/>
                  <a:gd name="connsiteY32" fmla="*/ 1656413 h 1701384"/>
                  <a:gd name="connsiteX33" fmla="*/ 134912 w 142407"/>
                  <a:gd name="connsiteY33" fmla="*/ 1686393 h 1701384"/>
                  <a:gd name="connsiteX34" fmla="*/ 142407 w 142407"/>
                  <a:gd name="connsiteY34" fmla="*/ 1701384 h 17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2407" h="1701384">
                    <a:moveTo>
                      <a:pt x="74951" y="0"/>
                    </a:moveTo>
                    <a:cubicBezTo>
                      <a:pt x="79948" y="7495"/>
                      <a:pt x="89045" y="13522"/>
                      <a:pt x="89941" y="22485"/>
                    </a:cubicBezTo>
                    <a:cubicBezTo>
                      <a:pt x="92431" y="47383"/>
                      <a:pt x="71689" y="113745"/>
                      <a:pt x="67456" y="134911"/>
                    </a:cubicBezTo>
                    <a:cubicBezTo>
                      <a:pt x="63057" y="156908"/>
                      <a:pt x="61109" y="174705"/>
                      <a:pt x="52466" y="194872"/>
                    </a:cubicBezTo>
                    <a:cubicBezTo>
                      <a:pt x="48065" y="205142"/>
                      <a:pt x="41626" y="214478"/>
                      <a:pt x="37476" y="224852"/>
                    </a:cubicBezTo>
                    <a:cubicBezTo>
                      <a:pt x="31607" y="239523"/>
                      <a:pt x="27482" y="254833"/>
                      <a:pt x="22485" y="269823"/>
                    </a:cubicBezTo>
                    <a:lnTo>
                      <a:pt x="14990" y="292308"/>
                    </a:lnTo>
                    <a:cubicBezTo>
                      <a:pt x="12492" y="299803"/>
                      <a:pt x="9411" y="307128"/>
                      <a:pt x="7495" y="314793"/>
                    </a:cubicBezTo>
                    <a:lnTo>
                      <a:pt x="0" y="344774"/>
                    </a:lnTo>
                    <a:cubicBezTo>
                      <a:pt x="1612" y="352833"/>
                      <a:pt x="8076" y="393211"/>
                      <a:pt x="14990" y="404734"/>
                    </a:cubicBezTo>
                    <a:cubicBezTo>
                      <a:pt x="18626" y="410793"/>
                      <a:pt x="24984" y="414727"/>
                      <a:pt x="29981" y="419724"/>
                    </a:cubicBezTo>
                    <a:cubicBezTo>
                      <a:pt x="34978" y="434714"/>
                      <a:pt x="36206" y="451548"/>
                      <a:pt x="44971" y="464695"/>
                    </a:cubicBezTo>
                    <a:cubicBezTo>
                      <a:pt x="49968" y="472190"/>
                      <a:pt x="55933" y="479123"/>
                      <a:pt x="59961" y="487180"/>
                    </a:cubicBezTo>
                    <a:cubicBezTo>
                      <a:pt x="63494" y="494246"/>
                      <a:pt x="63619" y="502759"/>
                      <a:pt x="67456" y="509665"/>
                    </a:cubicBezTo>
                    <a:cubicBezTo>
                      <a:pt x="89870" y="550010"/>
                      <a:pt x="92607" y="549808"/>
                      <a:pt x="119922" y="577121"/>
                    </a:cubicBezTo>
                    <a:cubicBezTo>
                      <a:pt x="141281" y="641201"/>
                      <a:pt x="132952" y="606413"/>
                      <a:pt x="142407" y="682052"/>
                    </a:cubicBezTo>
                    <a:cubicBezTo>
                      <a:pt x="139947" y="711576"/>
                      <a:pt x="134153" y="796032"/>
                      <a:pt x="127417" y="831954"/>
                    </a:cubicBezTo>
                    <a:cubicBezTo>
                      <a:pt x="119351" y="874972"/>
                      <a:pt x="110691" y="897121"/>
                      <a:pt x="97436" y="936885"/>
                    </a:cubicBezTo>
                    <a:cubicBezTo>
                      <a:pt x="94938" y="944380"/>
                      <a:pt x="93474" y="952304"/>
                      <a:pt x="89941" y="959370"/>
                    </a:cubicBezTo>
                    <a:cubicBezTo>
                      <a:pt x="71418" y="996417"/>
                      <a:pt x="78484" y="978751"/>
                      <a:pt x="67456" y="1011836"/>
                    </a:cubicBezTo>
                    <a:cubicBezTo>
                      <a:pt x="69954" y="1051810"/>
                      <a:pt x="68705" y="1092195"/>
                      <a:pt x="74951" y="1131757"/>
                    </a:cubicBezTo>
                    <a:cubicBezTo>
                      <a:pt x="76356" y="1140655"/>
                      <a:pt x="85913" y="1146186"/>
                      <a:pt x="89941" y="1154243"/>
                    </a:cubicBezTo>
                    <a:cubicBezTo>
                      <a:pt x="93474" y="1161309"/>
                      <a:pt x="93903" y="1169662"/>
                      <a:pt x="97436" y="1176728"/>
                    </a:cubicBezTo>
                    <a:cubicBezTo>
                      <a:pt x="101464" y="1184785"/>
                      <a:pt x="108768" y="1190982"/>
                      <a:pt x="112426" y="1199213"/>
                    </a:cubicBezTo>
                    <a:cubicBezTo>
                      <a:pt x="118844" y="1213652"/>
                      <a:pt x="127417" y="1244184"/>
                      <a:pt x="127417" y="1244184"/>
                    </a:cubicBezTo>
                    <a:cubicBezTo>
                      <a:pt x="124919" y="1286656"/>
                      <a:pt x="125425" y="1329412"/>
                      <a:pt x="119922" y="1371600"/>
                    </a:cubicBezTo>
                    <a:cubicBezTo>
                      <a:pt x="117878" y="1387268"/>
                      <a:pt x="108763" y="1401241"/>
                      <a:pt x="104931" y="1416570"/>
                    </a:cubicBezTo>
                    <a:cubicBezTo>
                      <a:pt x="102433" y="1426564"/>
                      <a:pt x="99456" y="1436450"/>
                      <a:pt x="97436" y="1446551"/>
                    </a:cubicBezTo>
                    <a:cubicBezTo>
                      <a:pt x="94456" y="1461453"/>
                      <a:pt x="93238" y="1476686"/>
                      <a:pt x="89941" y="1491521"/>
                    </a:cubicBezTo>
                    <a:cubicBezTo>
                      <a:pt x="88227" y="1499233"/>
                      <a:pt x="84944" y="1506511"/>
                      <a:pt x="82446" y="1514006"/>
                    </a:cubicBezTo>
                    <a:cubicBezTo>
                      <a:pt x="77492" y="1548686"/>
                      <a:pt x="68355" y="1571068"/>
                      <a:pt x="82446" y="1603947"/>
                    </a:cubicBezTo>
                    <a:cubicBezTo>
                      <a:pt x="86719" y="1613917"/>
                      <a:pt x="113337" y="1629538"/>
                      <a:pt x="119922" y="1633928"/>
                    </a:cubicBezTo>
                    <a:cubicBezTo>
                      <a:pt x="122420" y="1641423"/>
                      <a:pt x="125247" y="1648817"/>
                      <a:pt x="127417" y="1656413"/>
                    </a:cubicBezTo>
                    <a:cubicBezTo>
                      <a:pt x="130247" y="1666318"/>
                      <a:pt x="131655" y="1676621"/>
                      <a:pt x="134912" y="1686393"/>
                    </a:cubicBezTo>
                    <a:cubicBezTo>
                      <a:pt x="136679" y="1691693"/>
                      <a:pt x="139909" y="1696387"/>
                      <a:pt x="142407" y="1701384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1" name="Rechteck 60"/>
            <p:cNvSpPr/>
            <p:nvPr/>
          </p:nvSpPr>
          <p:spPr>
            <a:xfrm>
              <a:off x="5004048" y="1196752"/>
              <a:ext cx="1152128" cy="53285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2800" dirty="0" smtClean="0"/>
                <a:t>Host</a:t>
              </a:r>
              <a:endParaRPr lang="en-GB" sz="2800" dirty="0"/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6444208" y="3861048"/>
              <a:ext cx="2565226" cy="2502768"/>
              <a:chOff x="1187624" y="1916832"/>
              <a:chExt cx="2565226" cy="2502768"/>
            </a:xfrm>
          </p:grpSpPr>
          <p:sp>
            <p:nvSpPr>
              <p:cNvPr id="63" name="Rectangle 75"/>
              <p:cNvSpPr/>
              <p:nvPr/>
            </p:nvSpPr>
            <p:spPr>
              <a:xfrm>
                <a:off x="1187624" y="1916832"/>
                <a:ext cx="2565226" cy="250276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600" dirty="0" err="1" smtClean="0"/>
                  <a:t>Grid</a:t>
                </a:r>
                <a:r>
                  <a:rPr lang="de-DE" sz="1600" dirty="0" smtClean="0"/>
                  <a:t> 2</a:t>
                </a:r>
                <a:endParaRPr lang="de-DE" sz="1600" dirty="0"/>
              </a:p>
            </p:txBody>
          </p:sp>
          <p:grpSp>
            <p:nvGrpSpPr>
              <p:cNvPr id="223" name="Gruppieren 222"/>
              <p:cNvGrpSpPr/>
              <p:nvPr/>
            </p:nvGrpSpPr>
            <p:grpSpPr>
              <a:xfrm>
                <a:off x="1268760" y="2228850"/>
                <a:ext cx="2395803" cy="2113360"/>
                <a:chOff x="1259632" y="4002410"/>
                <a:chExt cx="2395803" cy="2113360"/>
              </a:xfrm>
            </p:grpSpPr>
            <p:grpSp>
              <p:nvGrpSpPr>
                <p:cNvPr id="122" name="Gruppieren 121"/>
                <p:cNvGrpSpPr/>
                <p:nvPr/>
              </p:nvGrpSpPr>
              <p:grpSpPr>
                <a:xfrm>
                  <a:off x="1259632" y="4005064"/>
                  <a:ext cx="802375" cy="1056730"/>
                  <a:chOff x="1475656" y="5301208"/>
                  <a:chExt cx="802375" cy="1056730"/>
                </a:xfrm>
              </p:grpSpPr>
              <p:sp>
                <p:nvSpPr>
                  <p:cNvPr id="77" name="Rectangle 117"/>
                  <p:cNvSpPr/>
                  <p:nvPr/>
                </p:nvSpPr>
                <p:spPr>
                  <a:xfrm>
                    <a:off x="1475656" y="5301208"/>
                    <a:ext cx="802375" cy="105673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1200" dirty="0"/>
                  </a:p>
                </p:txBody>
              </p:sp>
              <p:sp>
                <p:nvSpPr>
                  <p:cNvPr id="78" name="Rectangle 140"/>
                  <p:cNvSpPr/>
                  <p:nvPr/>
                </p:nvSpPr>
                <p:spPr>
                  <a:xfrm>
                    <a:off x="1537377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79" name="Freeform 141"/>
                  <p:cNvSpPr/>
                  <p:nvPr/>
                </p:nvSpPr>
                <p:spPr>
                  <a:xfrm>
                    <a:off x="1627902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0" name="Rectangle 142"/>
                  <p:cNvSpPr/>
                  <p:nvPr/>
                </p:nvSpPr>
                <p:spPr>
                  <a:xfrm>
                    <a:off x="1989999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81" name="Freeform 143"/>
                  <p:cNvSpPr/>
                  <p:nvPr/>
                </p:nvSpPr>
                <p:spPr>
                  <a:xfrm>
                    <a:off x="2080524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2" name="Rectangle 144"/>
                  <p:cNvSpPr/>
                  <p:nvPr/>
                </p:nvSpPr>
                <p:spPr>
                  <a:xfrm>
                    <a:off x="1763688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83" name="Freeform 145"/>
                  <p:cNvSpPr/>
                  <p:nvPr/>
                </p:nvSpPr>
                <p:spPr>
                  <a:xfrm>
                    <a:off x="1854212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4" name="Rectangle 146"/>
                  <p:cNvSpPr/>
                  <p:nvPr/>
                </p:nvSpPr>
                <p:spPr>
                  <a:xfrm>
                    <a:off x="1763688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85" name="Freeform 147"/>
                  <p:cNvSpPr/>
                  <p:nvPr/>
                </p:nvSpPr>
                <p:spPr>
                  <a:xfrm>
                    <a:off x="1854212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6" name="Rectangle 148"/>
                  <p:cNvSpPr/>
                  <p:nvPr/>
                </p:nvSpPr>
                <p:spPr>
                  <a:xfrm>
                    <a:off x="1537377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87" name="Freeform 149"/>
                  <p:cNvSpPr/>
                  <p:nvPr/>
                </p:nvSpPr>
                <p:spPr>
                  <a:xfrm>
                    <a:off x="1627902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8" name="Rectangle 150"/>
                  <p:cNvSpPr/>
                  <p:nvPr/>
                </p:nvSpPr>
                <p:spPr>
                  <a:xfrm>
                    <a:off x="1989999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89" name="Freeform 151"/>
                  <p:cNvSpPr/>
                  <p:nvPr/>
                </p:nvSpPr>
                <p:spPr>
                  <a:xfrm>
                    <a:off x="2080524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6" name="Rectangle 140"/>
                  <p:cNvSpPr/>
                  <p:nvPr/>
                </p:nvSpPr>
                <p:spPr>
                  <a:xfrm>
                    <a:off x="1536392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17" name="Freeform 141"/>
                  <p:cNvSpPr/>
                  <p:nvPr/>
                </p:nvSpPr>
                <p:spPr>
                  <a:xfrm>
                    <a:off x="1626917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tangle 146"/>
                  <p:cNvSpPr/>
                  <p:nvPr/>
                </p:nvSpPr>
                <p:spPr>
                  <a:xfrm>
                    <a:off x="1762703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19" name="Freeform 147"/>
                  <p:cNvSpPr/>
                  <p:nvPr/>
                </p:nvSpPr>
                <p:spPr>
                  <a:xfrm>
                    <a:off x="1853227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Rectangle 150"/>
                  <p:cNvSpPr/>
                  <p:nvPr/>
                </p:nvSpPr>
                <p:spPr>
                  <a:xfrm>
                    <a:off x="1989014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21" name="Freeform 151"/>
                  <p:cNvSpPr/>
                  <p:nvPr/>
                </p:nvSpPr>
                <p:spPr>
                  <a:xfrm>
                    <a:off x="2079539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23" name="Gruppieren 122"/>
                <p:cNvGrpSpPr/>
                <p:nvPr/>
              </p:nvGrpSpPr>
              <p:grpSpPr>
                <a:xfrm>
                  <a:off x="2051720" y="4005064"/>
                  <a:ext cx="802375" cy="1056730"/>
                  <a:chOff x="1475656" y="5301208"/>
                  <a:chExt cx="802375" cy="1056730"/>
                </a:xfrm>
              </p:grpSpPr>
              <p:sp>
                <p:nvSpPr>
                  <p:cNvPr id="124" name="Rectangle 117"/>
                  <p:cNvSpPr/>
                  <p:nvPr/>
                </p:nvSpPr>
                <p:spPr>
                  <a:xfrm>
                    <a:off x="1475656" y="5301208"/>
                    <a:ext cx="802375" cy="105673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1200" dirty="0"/>
                  </a:p>
                </p:txBody>
              </p:sp>
              <p:sp>
                <p:nvSpPr>
                  <p:cNvPr id="125" name="Rectangle 140"/>
                  <p:cNvSpPr/>
                  <p:nvPr/>
                </p:nvSpPr>
                <p:spPr>
                  <a:xfrm>
                    <a:off x="1537377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26" name="Freeform 141"/>
                  <p:cNvSpPr/>
                  <p:nvPr/>
                </p:nvSpPr>
                <p:spPr>
                  <a:xfrm>
                    <a:off x="1627902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7" name="Rectangle 142"/>
                  <p:cNvSpPr/>
                  <p:nvPr/>
                </p:nvSpPr>
                <p:spPr>
                  <a:xfrm>
                    <a:off x="1989999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28" name="Freeform 143"/>
                  <p:cNvSpPr/>
                  <p:nvPr/>
                </p:nvSpPr>
                <p:spPr>
                  <a:xfrm>
                    <a:off x="2080524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tangle 144"/>
                  <p:cNvSpPr/>
                  <p:nvPr/>
                </p:nvSpPr>
                <p:spPr>
                  <a:xfrm>
                    <a:off x="1763688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30" name="Freeform 145"/>
                  <p:cNvSpPr/>
                  <p:nvPr/>
                </p:nvSpPr>
                <p:spPr>
                  <a:xfrm>
                    <a:off x="1854212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1" name="Rectangle 146"/>
                  <p:cNvSpPr/>
                  <p:nvPr/>
                </p:nvSpPr>
                <p:spPr>
                  <a:xfrm>
                    <a:off x="1763688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32" name="Freeform 147"/>
                  <p:cNvSpPr/>
                  <p:nvPr/>
                </p:nvSpPr>
                <p:spPr>
                  <a:xfrm>
                    <a:off x="1854212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3" name="Rectangle 148"/>
                  <p:cNvSpPr/>
                  <p:nvPr/>
                </p:nvSpPr>
                <p:spPr>
                  <a:xfrm>
                    <a:off x="1537377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34" name="Freeform 149"/>
                  <p:cNvSpPr/>
                  <p:nvPr/>
                </p:nvSpPr>
                <p:spPr>
                  <a:xfrm>
                    <a:off x="1627902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5" name="Rectangle 150"/>
                  <p:cNvSpPr/>
                  <p:nvPr/>
                </p:nvSpPr>
                <p:spPr>
                  <a:xfrm>
                    <a:off x="1989999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36" name="Freeform 151"/>
                  <p:cNvSpPr/>
                  <p:nvPr/>
                </p:nvSpPr>
                <p:spPr>
                  <a:xfrm>
                    <a:off x="2080524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7" name="Rectangle 140"/>
                  <p:cNvSpPr/>
                  <p:nvPr/>
                </p:nvSpPr>
                <p:spPr>
                  <a:xfrm>
                    <a:off x="1536392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38" name="Freeform 141"/>
                  <p:cNvSpPr/>
                  <p:nvPr/>
                </p:nvSpPr>
                <p:spPr>
                  <a:xfrm>
                    <a:off x="1626917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9" name="Rectangle 146"/>
                  <p:cNvSpPr/>
                  <p:nvPr/>
                </p:nvSpPr>
                <p:spPr>
                  <a:xfrm>
                    <a:off x="1762703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40" name="Freeform 147"/>
                  <p:cNvSpPr/>
                  <p:nvPr/>
                </p:nvSpPr>
                <p:spPr>
                  <a:xfrm>
                    <a:off x="1853227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1" name="Rectangle 150"/>
                  <p:cNvSpPr/>
                  <p:nvPr/>
                </p:nvSpPr>
                <p:spPr>
                  <a:xfrm>
                    <a:off x="1989014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42" name="Freeform 151"/>
                  <p:cNvSpPr/>
                  <p:nvPr/>
                </p:nvSpPr>
                <p:spPr>
                  <a:xfrm>
                    <a:off x="2079539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3" name="Gruppieren 142"/>
                <p:cNvGrpSpPr/>
                <p:nvPr/>
              </p:nvGrpSpPr>
              <p:grpSpPr>
                <a:xfrm>
                  <a:off x="2852812" y="4002410"/>
                  <a:ext cx="802375" cy="1056730"/>
                  <a:chOff x="1475656" y="5301208"/>
                  <a:chExt cx="802375" cy="1056730"/>
                </a:xfrm>
              </p:grpSpPr>
              <p:sp>
                <p:nvSpPr>
                  <p:cNvPr id="144" name="Rectangle 117"/>
                  <p:cNvSpPr/>
                  <p:nvPr/>
                </p:nvSpPr>
                <p:spPr>
                  <a:xfrm>
                    <a:off x="1475656" y="5301208"/>
                    <a:ext cx="802375" cy="105673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1200" dirty="0"/>
                  </a:p>
                </p:txBody>
              </p:sp>
              <p:sp>
                <p:nvSpPr>
                  <p:cNvPr id="145" name="Rectangle 140"/>
                  <p:cNvSpPr/>
                  <p:nvPr/>
                </p:nvSpPr>
                <p:spPr>
                  <a:xfrm>
                    <a:off x="1537377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46" name="Freeform 141"/>
                  <p:cNvSpPr/>
                  <p:nvPr/>
                </p:nvSpPr>
                <p:spPr>
                  <a:xfrm>
                    <a:off x="1627902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7" name="Rectangle 142"/>
                  <p:cNvSpPr/>
                  <p:nvPr/>
                </p:nvSpPr>
                <p:spPr>
                  <a:xfrm>
                    <a:off x="1989999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48" name="Freeform 143"/>
                  <p:cNvSpPr/>
                  <p:nvPr/>
                </p:nvSpPr>
                <p:spPr>
                  <a:xfrm>
                    <a:off x="2080524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9" name="Rectangle 144"/>
                  <p:cNvSpPr/>
                  <p:nvPr/>
                </p:nvSpPr>
                <p:spPr>
                  <a:xfrm>
                    <a:off x="1763688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50" name="Freeform 145"/>
                  <p:cNvSpPr/>
                  <p:nvPr/>
                </p:nvSpPr>
                <p:spPr>
                  <a:xfrm>
                    <a:off x="1854212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1" name="Rectangle 146"/>
                  <p:cNvSpPr/>
                  <p:nvPr/>
                </p:nvSpPr>
                <p:spPr>
                  <a:xfrm>
                    <a:off x="1763688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52" name="Freeform 147"/>
                  <p:cNvSpPr/>
                  <p:nvPr/>
                </p:nvSpPr>
                <p:spPr>
                  <a:xfrm>
                    <a:off x="1854212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3" name="Rectangle 148"/>
                  <p:cNvSpPr/>
                  <p:nvPr/>
                </p:nvSpPr>
                <p:spPr>
                  <a:xfrm>
                    <a:off x="1537377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54" name="Freeform 149"/>
                  <p:cNvSpPr/>
                  <p:nvPr/>
                </p:nvSpPr>
                <p:spPr>
                  <a:xfrm>
                    <a:off x="1627902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5" name="Rectangle 150"/>
                  <p:cNvSpPr/>
                  <p:nvPr/>
                </p:nvSpPr>
                <p:spPr>
                  <a:xfrm>
                    <a:off x="1989999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56" name="Freeform 151"/>
                  <p:cNvSpPr/>
                  <p:nvPr/>
                </p:nvSpPr>
                <p:spPr>
                  <a:xfrm>
                    <a:off x="2080524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7" name="Rectangle 140"/>
                  <p:cNvSpPr/>
                  <p:nvPr/>
                </p:nvSpPr>
                <p:spPr>
                  <a:xfrm>
                    <a:off x="1536392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58" name="Freeform 141"/>
                  <p:cNvSpPr/>
                  <p:nvPr/>
                </p:nvSpPr>
                <p:spPr>
                  <a:xfrm>
                    <a:off x="1626917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9" name="Rectangle 146"/>
                  <p:cNvSpPr/>
                  <p:nvPr/>
                </p:nvSpPr>
                <p:spPr>
                  <a:xfrm>
                    <a:off x="1762703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60" name="Freeform 147"/>
                  <p:cNvSpPr/>
                  <p:nvPr/>
                </p:nvSpPr>
                <p:spPr>
                  <a:xfrm>
                    <a:off x="1853227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1" name="Rectangle 150"/>
                  <p:cNvSpPr/>
                  <p:nvPr/>
                </p:nvSpPr>
                <p:spPr>
                  <a:xfrm>
                    <a:off x="1989014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62" name="Freeform 151"/>
                  <p:cNvSpPr/>
                  <p:nvPr/>
                </p:nvSpPr>
                <p:spPr>
                  <a:xfrm>
                    <a:off x="2079539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63" name="Gruppieren 162"/>
                <p:cNvGrpSpPr/>
                <p:nvPr/>
              </p:nvGrpSpPr>
              <p:grpSpPr>
                <a:xfrm>
                  <a:off x="1259880" y="5059040"/>
                  <a:ext cx="802375" cy="1056730"/>
                  <a:chOff x="1475656" y="5301208"/>
                  <a:chExt cx="802375" cy="1056730"/>
                </a:xfrm>
              </p:grpSpPr>
              <p:sp>
                <p:nvSpPr>
                  <p:cNvPr id="164" name="Rectangle 117"/>
                  <p:cNvSpPr/>
                  <p:nvPr/>
                </p:nvSpPr>
                <p:spPr>
                  <a:xfrm>
                    <a:off x="1475656" y="5301208"/>
                    <a:ext cx="802375" cy="105673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1200" dirty="0"/>
                  </a:p>
                </p:txBody>
              </p:sp>
              <p:sp>
                <p:nvSpPr>
                  <p:cNvPr id="165" name="Rectangle 140"/>
                  <p:cNvSpPr/>
                  <p:nvPr/>
                </p:nvSpPr>
                <p:spPr>
                  <a:xfrm>
                    <a:off x="1537377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66" name="Freeform 141"/>
                  <p:cNvSpPr/>
                  <p:nvPr/>
                </p:nvSpPr>
                <p:spPr>
                  <a:xfrm>
                    <a:off x="1627902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7" name="Rectangle 142"/>
                  <p:cNvSpPr/>
                  <p:nvPr/>
                </p:nvSpPr>
                <p:spPr>
                  <a:xfrm>
                    <a:off x="1989999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68" name="Freeform 143"/>
                  <p:cNvSpPr/>
                  <p:nvPr/>
                </p:nvSpPr>
                <p:spPr>
                  <a:xfrm>
                    <a:off x="2080524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tangle 144"/>
                  <p:cNvSpPr/>
                  <p:nvPr/>
                </p:nvSpPr>
                <p:spPr>
                  <a:xfrm>
                    <a:off x="1763688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70" name="Freeform 145"/>
                  <p:cNvSpPr/>
                  <p:nvPr/>
                </p:nvSpPr>
                <p:spPr>
                  <a:xfrm>
                    <a:off x="1854212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tangle 146"/>
                  <p:cNvSpPr/>
                  <p:nvPr/>
                </p:nvSpPr>
                <p:spPr>
                  <a:xfrm>
                    <a:off x="1763688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72" name="Freeform 147"/>
                  <p:cNvSpPr/>
                  <p:nvPr/>
                </p:nvSpPr>
                <p:spPr>
                  <a:xfrm>
                    <a:off x="1854212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3" name="Rectangle 148"/>
                  <p:cNvSpPr/>
                  <p:nvPr/>
                </p:nvSpPr>
                <p:spPr>
                  <a:xfrm>
                    <a:off x="1537377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74" name="Freeform 149"/>
                  <p:cNvSpPr/>
                  <p:nvPr/>
                </p:nvSpPr>
                <p:spPr>
                  <a:xfrm>
                    <a:off x="1627902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5" name="Rectangle 150"/>
                  <p:cNvSpPr/>
                  <p:nvPr/>
                </p:nvSpPr>
                <p:spPr>
                  <a:xfrm>
                    <a:off x="1989999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76" name="Freeform 151"/>
                  <p:cNvSpPr/>
                  <p:nvPr/>
                </p:nvSpPr>
                <p:spPr>
                  <a:xfrm>
                    <a:off x="2080524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7" name="Rectangle 140"/>
                  <p:cNvSpPr/>
                  <p:nvPr/>
                </p:nvSpPr>
                <p:spPr>
                  <a:xfrm>
                    <a:off x="1536392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78" name="Freeform 141"/>
                  <p:cNvSpPr/>
                  <p:nvPr/>
                </p:nvSpPr>
                <p:spPr>
                  <a:xfrm>
                    <a:off x="1626917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9" name="Rectangle 146"/>
                  <p:cNvSpPr/>
                  <p:nvPr/>
                </p:nvSpPr>
                <p:spPr>
                  <a:xfrm>
                    <a:off x="1762703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80" name="Freeform 147"/>
                  <p:cNvSpPr/>
                  <p:nvPr/>
                </p:nvSpPr>
                <p:spPr>
                  <a:xfrm>
                    <a:off x="1853227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tangle 150"/>
                  <p:cNvSpPr/>
                  <p:nvPr/>
                </p:nvSpPr>
                <p:spPr>
                  <a:xfrm>
                    <a:off x="1989014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82" name="Freeform 151"/>
                  <p:cNvSpPr/>
                  <p:nvPr/>
                </p:nvSpPr>
                <p:spPr>
                  <a:xfrm>
                    <a:off x="2079539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83" name="Gruppieren 182"/>
                <p:cNvGrpSpPr/>
                <p:nvPr/>
              </p:nvGrpSpPr>
              <p:grpSpPr>
                <a:xfrm>
                  <a:off x="2051968" y="5059040"/>
                  <a:ext cx="802375" cy="1056730"/>
                  <a:chOff x="1475656" y="5301208"/>
                  <a:chExt cx="802375" cy="1056730"/>
                </a:xfrm>
              </p:grpSpPr>
              <p:sp>
                <p:nvSpPr>
                  <p:cNvPr id="184" name="Rectangle 117"/>
                  <p:cNvSpPr/>
                  <p:nvPr/>
                </p:nvSpPr>
                <p:spPr>
                  <a:xfrm>
                    <a:off x="1475656" y="5301208"/>
                    <a:ext cx="802375" cy="105673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1200" dirty="0"/>
                  </a:p>
                </p:txBody>
              </p:sp>
              <p:sp>
                <p:nvSpPr>
                  <p:cNvPr id="185" name="Rectangle 140"/>
                  <p:cNvSpPr/>
                  <p:nvPr/>
                </p:nvSpPr>
                <p:spPr>
                  <a:xfrm>
                    <a:off x="1537377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86" name="Freeform 141"/>
                  <p:cNvSpPr/>
                  <p:nvPr/>
                </p:nvSpPr>
                <p:spPr>
                  <a:xfrm>
                    <a:off x="1627902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7" name="Rectangle 142"/>
                  <p:cNvSpPr/>
                  <p:nvPr/>
                </p:nvSpPr>
                <p:spPr>
                  <a:xfrm>
                    <a:off x="1989999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88" name="Freeform 143"/>
                  <p:cNvSpPr/>
                  <p:nvPr/>
                </p:nvSpPr>
                <p:spPr>
                  <a:xfrm>
                    <a:off x="2080524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9" name="Rectangle 144"/>
                  <p:cNvSpPr/>
                  <p:nvPr/>
                </p:nvSpPr>
                <p:spPr>
                  <a:xfrm>
                    <a:off x="1763688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90" name="Freeform 145"/>
                  <p:cNvSpPr/>
                  <p:nvPr/>
                </p:nvSpPr>
                <p:spPr>
                  <a:xfrm>
                    <a:off x="1854212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1" name="Rectangle 146"/>
                  <p:cNvSpPr/>
                  <p:nvPr/>
                </p:nvSpPr>
                <p:spPr>
                  <a:xfrm>
                    <a:off x="1763688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92" name="Freeform 147"/>
                  <p:cNvSpPr/>
                  <p:nvPr/>
                </p:nvSpPr>
                <p:spPr>
                  <a:xfrm>
                    <a:off x="1854212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3" name="Rectangle 148"/>
                  <p:cNvSpPr/>
                  <p:nvPr/>
                </p:nvSpPr>
                <p:spPr>
                  <a:xfrm>
                    <a:off x="1537377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94" name="Freeform 149"/>
                  <p:cNvSpPr/>
                  <p:nvPr/>
                </p:nvSpPr>
                <p:spPr>
                  <a:xfrm>
                    <a:off x="1627902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5" name="Rectangle 150"/>
                  <p:cNvSpPr/>
                  <p:nvPr/>
                </p:nvSpPr>
                <p:spPr>
                  <a:xfrm>
                    <a:off x="1989999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96" name="Freeform 151"/>
                  <p:cNvSpPr/>
                  <p:nvPr/>
                </p:nvSpPr>
                <p:spPr>
                  <a:xfrm>
                    <a:off x="2080524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7" name="Rectangle 140"/>
                  <p:cNvSpPr/>
                  <p:nvPr/>
                </p:nvSpPr>
                <p:spPr>
                  <a:xfrm>
                    <a:off x="1536392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98" name="Freeform 141"/>
                  <p:cNvSpPr/>
                  <p:nvPr/>
                </p:nvSpPr>
                <p:spPr>
                  <a:xfrm>
                    <a:off x="1626917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9" name="Rectangle 146"/>
                  <p:cNvSpPr/>
                  <p:nvPr/>
                </p:nvSpPr>
                <p:spPr>
                  <a:xfrm>
                    <a:off x="1762703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00" name="Freeform 147"/>
                  <p:cNvSpPr/>
                  <p:nvPr/>
                </p:nvSpPr>
                <p:spPr>
                  <a:xfrm>
                    <a:off x="1853227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1" name="Rectangle 150"/>
                  <p:cNvSpPr/>
                  <p:nvPr/>
                </p:nvSpPr>
                <p:spPr>
                  <a:xfrm>
                    <a:off x="1989014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02" name="Freeform 151"/>
                  <p:cNvSpPr/>
                  <p:nvPr/>
                </p:nvSpPr>
                <p:spPr>
                  <a:xfrm>
                    <a:off x="2079539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03" name="Gruppieren 202"/>
                <p:cNvGrpSpPr/>
                <p:nvPr/>
              </p:nvGrpSpPr>
              <p:grpSpPr>
                <a:xfrm>
                  <a:off x="2853060" y="5056386"/>
                  <a:ext cx="802375" cy="1056730"/>
                  <a:chOff x="1475656" y="5301208"/>
                  <a:chExt cx="802375" cy="1056730"/>
                </a:xfrm>
              </p:grpSpPr>
              <p:sp>
                <p:nvSpPr>
                  <p:cNvPr id="204" name="Rectangle 117"/>
                  <p:cNvSpPr/>
                  <p:nvPr/>
                </p:nvSpPr>
                <p:spPr>
                  <a:xfrm>
                    <a:off x="1475656" y="5301208"/>
                    <a:ext cx="802375" cy="105673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1200" dirty="0"/>
                  </a:p>
                </p:txBody>
              </p:sp>
              <p:sp>
                <p:nvSpPr>
                  <p:cNvPr id="205" name="Rectangle 140"/>
                  <p:cNvSpPr/>
                  <p:nvPr/>
                </p:nvSpPr>
                <p:spPr>
                  <a:xfrm>
                    <a:off x="1537377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06" name="Freeform 141"/>
                  <p:cNvSpPr/>
                  <p:nvPr/>
                </p:nvSpPr>
                <p:spPr>
                  <a:xfrm>
                    <a:off x="1627902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7" name="Rectangle 142"/>
                  <p:cNvSpPr/>
                  <p:nvPr/>
                </p:nvSpPr>
                <p:spPr>
                  <a:xfrm>
                    <a:off x="1989999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08" name="Freeform 143"/>
                  <p:cNvSpPr/>
                  <p:nvPr/>
                </p:nvSpPr>
                <p:spPr>
                  <a:xfrm>
                    <a:off x="2080524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9" name="Rectangle 144"/>
                  <p:cNvSpPr/>
                  <p:nvPr/>
                </p:nvSpPr>
                <p:spPr>
                  <a:xfrm>
                    <a:off x="1763688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10" name="Freeform 145"/>
                  <p:cNvSpPr/>
                  <p:nvPr/>
                </p:nvSpPr>
                <p:spPr>
                  <a:xfrm>
                    <a:off x="1854212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11" name="Rectangle 146"/>
                  <p:cNvSpPr/>
                  <p:nvPr/>
                </p:nvSpPr>
                <p:spPr>
                  <a:xfrm>
                    <a:off x="1763688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12" name="Freeform 147"/>
                  <p:cNvSpPr/>
                  <p:nvPr/>
                </p:nvSpPr>
                <p:spPr>
                  <a:xfrm>
                    <a:off x="1854212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13" name="Rectangle 148"/>
                  <p:cNvSpPr/>
                  <p:nvPr/>
                </p:nvSpPr>
                <p:spPr>
                  <a:xfrm>
                    <a:off x="1537377" y="5363615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14" name="Freeform 149"/>
                  <p:cNvSpPr/>
                  <p:nvPr/>
                </p:nvSpPr>
                <p:spPr>
                  <a:xfrm>
                    <a:off x="1627902" y="5396245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15" name="Rectangle 150"/>
                  <p:cNvSpPr/>
                  <p:nvPr/>
                </p:nvSpPr>
                <p:spPr>
                  <a:xfrm>
                    <a:off x="1989999" y="5677689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16" name="Freeform 151"/>
                  <p:cNvSpPr/>
                  <p:nvPr/>
                </p:nvSpPr>
                <p:spPr>
                  <a:xfrm>
                    <a:off x="2080524" y="5710319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17" name="Rectangle 140"/>
                  <p:cNvSpPr/>
                  <p:nvPr/>
                </p:nvSpPr>
                <p:spPr>
                  <a:xfrm>
                    <a:off x="1536392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18" name="Freeform 141"/>
                  <p:cNvSpPr/>
                  <p:nvPr/>
                </p:nvSpPr>
                <p:spPr>
                  <a:xfrm>
                    <a:off x="1626917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19" name="Rectangle 146"/>
                  <p:cNvSpPr/>
                  <p:nvPr/>
                </p:nvSpPr>
                <p:spPr>
                  <a:xfrm>
                    <a:off x="1762703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20" name="Freeform 147"/>
                  <p:cNvSpPr/>
                  <p:nvPr/>
                </p:nvSpPr>
                <p:spPr>
                  <a:xfrm>
                    <a:off x="1853227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1" name="Rectangle 150"/>
                  <p:cNvSpPr/>
                  <p:nvPr/>
                </p:nvSpPr>
                <p:spPr>
                  <a:xfrm>
                    <a:off x="1989014" y="5987742"/>
                    <a:ext cx="226311" cy="3099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t" anchorCtr="0">
                    <a:normAutofit fontScale="25000" lnSpcReduction="20000"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22" name="Freeform 151"/>
                  <p:cNvSpPr/>
                  <p:nvPr/>
                </p:nvSpPr>
                <p:spPr>
                  <a:xfrm>
                    <a:off x="2079539" y="6020372"/>
                    <a:ext cx="22631" cy="256616"/>
                  </a:xfrm>
                  <a:custGeom>
                    <a:avLst/>
                    <a:gdLst>
                      <a:gd name="connsiteX0" fmla="*/ 74951 w 142407"/>
                      <a:gd name="connsiteY0" fmla="*/ 0 h 1701384"/>
                      <a:gd name="connsiteX1" fmla="*/ 89941 w 142407"/>
                      <a:gd name="connsiteY1" fmla="*/ 22485 h 1701384"/>
                      <a:gd name="connsiteX2" fmla="*/ 67456 w 142407"/>
                      <a:gd name="connsiteY2" fmla="*/ 134911 h 1701384"/>
                      <a:gd name="connsiteX3" fmla="*/ 52466 w 142407"/>
                      <a:gd name="connsiteY3" fmla="*/ 194872 h 1701384"/>
                      <a:gd name="connsiteX4" fmla="*/ 37476 w 142407"/>
                      <a:gd name="connsiteY4" fmla="*/ 224852 h 1701384"/>
                      <a:gd name="connsiteX5" fmla="*/ 22485 w 142407"/>
                      <a:gd name="connsiteY5" fmla="*/ 269823 h 1701384"/>
                      <a:gd name="connsiteX6" fmla="*/ 14990 w 142407"/>
                      <a:gd name="connsiteY6" fmla="*/ 292308 h 1701384"/>
                      <a:gd name="connsiteX7" fmla="*/ 7495 w 142407"/>
                      <a:gd name="connsiteY7" fmla="*/ 314793 h 1701384"/>
                      <a:gd name="connsiteX8" fmla="*/ 0 w 142407"/>
                      <a:gd name="connsiteY8" fmla="*/ 344774 h 1701384"/>
                      <a:gd name="connsiteX9" fmla="*/ 14990 w 142407"/>
                      <a:gd name="connsiteY9" fmla="*/ 404734 h 1701384"/>
                      <a:gd name="connsiteX10" fmla="*/ 29981 w 142407"/>
                      <a:gd name="connsiteY10" fmla="*/ 419724 h 1701384"/>
                      <a:gd name="connsiteX11" fmla="*/ 44971 w 142407"/>
                      <a:gd name="connsiteY11" fmla="*/ 464695 h 1701384"/>
                      <a:gd name="connsiteX12" fmla="*/ 59961 w 142407"/>
                      <a:gd name="connsiteY12" fmla="*/ 487180 h 1701384"/>
                      <a:gd name="connsiteX13" fmla="*/ 67456 w 142407"/>
                      <a:gd name="connsiteY13" fmla="*/ 509665 h 1701384"/>
                      <a:gd name="connsiteX14" fmla="*/ 119922 w 142407"/>
                      <a:gd name="connsiteY14" fmla="*/ 577121 h 1701384"/>
                      <a:gd name="connsiteX15" fmla="*/ 142407 w 142407"/>
                      <a:gd name="connsiteY15" fmla="*/ 682052 h 1701384"/>
                      <a:gd name="connsiteX16" fmla="*/ 127417 w 142407"/>
                      <a:gd name="connsiteY16" fmla="*/ 831954 h 1701384"/>
                      <a:gd name="connsiteX17" fmla="*/ 97436 w 142407"/>
                      <a:gd name="connsiteY17" fmla="*/ 936885 h 1701384"/>
                      <a:gd name="connsiteX18" fmla="*/ 89941 w 142407"/>
                      <a:gd name="connsiteY18" fmla="*/ 959370 h 1701384"/>
                      <a:gd name="connsiteX19" fmla="*/ 67456 w 142407"/>
                      <a:gd name="connsiteY19" fmla="*/ 1011836 h 1701384"/>
                      <a:gd name="connsiteX20" fmla="*/ 74951 w 142407"/>
                      <a:gd name="connsiteY20" fmla="*/ 1131757 h 1701384"/>
                      <a:gd name="connsiteX21" fmla="*/ 89941 w 142407"/>
                      <a:gd name="connsiteY21" fmla="*/ 1154243 h 1701384"/>
                      <a:gd name="connsiteX22" fmla="*/ 97436 w 142407"/>
                      <a:gd name="connsiteY22" fmla="*/ 1176728 h 1701384"/>
                      <a:gd name="connsiteX23" fmla="*/ 112426 w 142407"/>
                      <a:gd name="connsiteY23" fmla="*/ 1199213 h 1701384"/>
                      <a:gd name="connsiteX24" fmla="*/ 127417 w 142407"/>
                      <a:gd name="connsiteY24" fmla="*/ 1244184 h 1701384"/>
                      <a:gd name="connsiteX25" fmla="*/ 119922 w 142407"/>
                      <a:gd name="connsiteY25" fmla="*/ 1371600 h 1701384"/>
                      <a:gd name="connsiteX26" fmla="*/ 104931 w 142407"/>
                      <a:gd name="connsiteY26" fmla="*/ 1416570 h 1701384"/>
                      <a:gd name="connsiteX27" fmla="*/ 97436 w 142407"/>
                      <a:gd name="connsiteY27" fmla="*/ 1446551 h 1701384"/>
                      <a:gd name="connsiteX28" fmla="*/ 89941 w 142407"/>
                      <a:gd name="connsiteY28" fmla="*/ 1491521 h 1701384"/>
                      <a:gd name="connsiteX29" fmla="*/ 82446 w 142407"/>
                      <a:gd name="connsiteY29" fmla="*/ 1514006 h 1701384"/>
                      <a:gd name="connsiteX30" fmla="*/ 82446 w 142407"/>
                      <a:gd name="connsiteY30" fmla="*/ 1603947 h 1701384"/>
                      <a:gd name="connsiteX31" fmla="*/ 119922 w 142407"/>
                      <a:gd name="connsiteY31" fmla="*/ 1633928 h 1701384"/>
                      <a:gd name="connsiteX32" fmla="*/ 127417 w 142407"/>
                      <a:gd name="connsiteY32" fmla="*/ 1656413 h 1701384"/>
                      <a:gd name="connsiteX33" fmla="*/ 134912 w 142407"/>
                      <a:gd name="connsiteY33" fmla="*/ 1686393 h 1701384"/>
                      <a:gd name="connsiteX34" fmla="*/ 142407 w 142407"/>
                      <a:gd name="connsiteY34" fmla="*/ 1701384 h 170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42407" h="1701384">
                        <a:moveTo>
                          <a:pt x="74951" y="0"/>
                        </a:moveTo>
                        <a:cubicBezTo>
                          <a:pt x="79948" y="7495"/>
                          <a:pt x="89045" y="13522"/>
                          <a:pt x="89941" y="22485"/>
                        </a:cubicBezTo>
                        <a:cubicBezTo>
                          <a:pt x="92431" y="47383"/>
                          <a:pt x="71689" y="113745"/>
                          <a:pt x="67456" y="134911"/>
                        </a:cubicBezTo>
                        <a:cubicBezTo>
                          <a:pt x="63057" y="156908"/>
                          <a:pt x="61109" y="174705"/>
                          <a:pt x="52466" y="194872"/>
                        </a:cubicBezTo>
                        <a:cubicBezTo>
                          <a:pt x="48065" y="205142"/>
                          <a:pt x="41626" y="214478"/>
                          <a:pt x="37476" y="224852"/>
                        </a:cubicBezTo>
                        <a:cubicBezTo>
                          <a:pt x="31607" y="239523"/>
                          <a:pt x="27482" y="254833"/>
                          <a:pt x="22485" y="269823"/>
                        </a:cubicBezTo>
                        <a:lnTo>
                          <a:pt x="14990" y="292308"/>
                        </a:lnTo>
                        <a:cubicBezTo>
                          <a:pt x="12492" y="299803"/>
                          <a:pt x="9411" y="307128"/>
                          <a:pt x="7495" y="314793"/>
                        </a:cubicBezTo>
                        <a:lnTo>
                          <a:pt x="0" y="344774"/>
                        </a:lnTo>
                        <a:cubicBezTo>
                          <a:pt x="1612" y="352833"/>
                          <a:pt x="8076" y="393211"/>
                          <a:pt x="14990" y="404734"/>
                        </a:cubicBezTo>
                        <a:cubicBezTo>
                          <a:pt x="18626" y="410793"/>
                          <a:pt x="24984" y="414727"/>
                          <a:pt x="29981" y="419724"/>
                        </a:cubicBezTo>
                        <a:cubicBezTo>
                          <a:pt x="34978" y="434714"/>
                          <a:pt x="36206" y="451548"/>
                          <a:pt x="44971" y="464695"/>
                        </a:cubicBezTo>
                        <a:cubicBezTo>
                          <a:pt x="49968" y="472190"/>
                          <a:pt x="55933" y="479123"/>
                          <a:pt x="59961" y="487180"/>
                        </a:cubicBezTo>
                        <a:cubicBezTo>
                          <a:pt x="63494" y="494246"/>
                          <a:pt x="63619" y="502759"/>
                          <a:pt x="67456" y="509665"/>
                        </a:cubicBezTo>
                        <a:cubicBezTo>
                          <a:pt x="89870" y="550010"/>
                          <a:pt x="92607" y="549808"/>
                          <a:pt x="119922" y="577121"/>
                        </a:cubicBezTo>
                        <a:cubicBezTo>
                          <a:pt x="141281" y="641201"/>
                          <a:pt x="132952" y="606413"/>
                          <a:pt x="142407" y="682052"/>
                        </a:cubicBezTo>
                        <a:cubicBezTo>
                          <a:pt x="139947" y="711576"/>
                          <a:pt x="134153" y="796032"/>
                          <a:pt x="127417" y="831954"/>
                        </a:cubicBezTo>
                        <a:cubicBezTo>
                          <a:pt x="119351" y="874972"/>
                          <a:pt x="110691" y="897121"/>
                          <a:pt x="97436" y="936885"/>
                        </a:cubicBezTo>
                        <a:cubicBezTo>
                          <a:pt x="94938" y="944380"/>
                          <a:pt x="93474" y="952304"/>
                          <a:pt x="89941" y="959370"/>
                        </a:cubicBezTo>
                        <a:cubicBezTo>
                          <a:pt x="71418" y="996417"/>
                          <a:pt x="78484" y="978751"/>
                          <a:pt x="67456" y="1011836"/>
                        </a:cubicBezTo>
                        <a:cubicBezTo>
                          <a:pt x="69954" y="1051810"/>
                          <a:pt x="68705" y="1092195"/>
                          <a:pt x="74951" y="1131757"/>
                        </a:cubicBezTo>
                        <a:cubicBezTo>
                          <a:pt x="76356" y="1140655"/>
                          <a:pt x="85913" y="1146186"/>
                          <a:pt x="89941" y="1154243"/>
                        </a:cubicBezTo>
                        <a:cubicBezTo>
                          <a:pt x="93474" y="1161309"/>
                          <a:pt x="93903" y="1169662"/>
                          <a:pt x="97436" y="1176728"/>
                        </a:cubicBezTo>
                        <a:cubicBezTo>
                          <a:pt x="101464" y="1184785"/>
                          <a:pt x="108768" y="1190982"/>
                          <a:pt x="112426" y="1199213"/>
                        </a:cubicBezTo>
                        <a:cubicBezTo>
                          <a:pt x="118844" y="1213652"/>
                          <a:pt x="127417" y="1244184"/>
                          <a:pt x="127417" y="1244184"/>
                        </a:cubicBezTo>
                        <a:cubicBezTo>
                          <a:pt x="124919" y="1286656"/>
                          <a:pt x="125425" y="1329412"/>
                          <a:pt x="119922" y="1371600"/>
                        </a:cubicBezTo>
                        <a:cubicBezTo>
                          <a:pt x="117878" y="1387268"/>
                          <a:pt x="108763" y="1401241"/>
                          <a:pt x="104931" y="1416570"/>
                        </a:cubicBezTo>
                        <a:cubicBezTo>
                          <a:pt x="102433" y="1426564"/>
                          <a:pt x="99456" y="1436450"/>
                          <a:pt x="97436" y="1446551"/>
                        </a:cubicBezTo>
                        <a:cubicBezTo>
                          <a:pt x="94456" y="1461453"/>
                          <a:pt x="93238" y="1476686"/>
                          <a:pt x="89941" y="1491521"/>
                        </a:cubicBezTo>
                        <a:cubicBezTo>
                          <a:pt x="88227" y="1499233"/>
                          <a:pt x="84944" y="1506511"/>
                          <a:pt x="82446" y="1514006"/>
                        </a:cubicBezTo>
                        <a:cubicBezTo>
                          <a:pt x="77492" y="1548686"/>
                          <a:pt x="68355" y="1571068"/>
                          <a:pt x="82446" y="1603947"/>
                        </a:cubicBezTo>
                        <a:cubicBezTo>
                          <a:pt x="86719" y="1613917"/>
                          <a:pt x="113337" y="1629538"/>
                          <a:pt x="119922" y="1633928"/>
                        </a:cubicBezTo>
                        <a:cubicBezTo>
                          <a:pt x="122420" y="1641423"/>
                          <a:pt x="125247" y="1648817"/>
                          <a:pt x="127417" y="1656413"/>
                        </a:cubicBezTo>
                        <a:cubicBezTo>
                          <a:pt x="130247" y="1666318"/>
                          <a:pt x="131655" y="1676621"/>
                          <a:pt x="134912" y="1686393"/>
                        </a:cubicBezTo>
                        <a:cubicBezTo>
                          <a:pt x="136679" y="1691693"/>
                          <a:pt x="139909" y="1696387"/>
                          <a:pt x="142407" y="1701384"/>
                        </a:cubicBezTo>
                      </a:path>
                    </a:pathLst>
                  </a:cu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sp>
          <p:nvSpPr>
            <p:cNvPr id="225" name="Rechteck 224"/>
            <p:cNvSpPr/>
            <p:nvPr/>
          </p:nvSpPr>
          <p:spPr>
            <a:xfrm>
              <a:off x="5076056" y="1844824"/>
              <a:ext cx="1008112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/>
                <a:t>Kernel 1</a:t>
              </a:r>
              <a:endParaRPr lang="en-GB" sz="1600" dirty="0"/>
            </a:p>
          </p:txBody>
        </p:sp>
        <p:sp>
          <p:nvSpPr>
            <p:cNvPr id="227" name="Rechteck 226"/>
            <p:cNvSpPr/>
            <p:nvPr/>
          </p:nvSpPr>
          <p:spPr>
            <a:xfrm>
              <a:off x="5076056" y="3861048"/>
              <a:ext cx="1008112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/>
                <a:t>Kernel 2</a:t>
              </a:r>
              <a:endParaRPr lang="en-GB" sz="1600" dirty="0"/>
            </a:p>
          </p:txBody>
        </p:sp>
        <p:sp>
          <p:nvSpPr>
            <p:cNvPr id="231" name="Pfeil nach rechts 230"/>
            <p:cNvSpPr/>
            <p:nvPr/>
          </p:nvSpPr>
          <p:spPr>
            <a:xfrm>
              <a:off x="6084168" y="1916832"/>
              <a:ext cx="360040" cy="216024"/>
            </a:xfrm>
            <a:prstGeom prst="rightArrow">
              <a:avLst>
                <a:gd name="adj1" fmla="val 32363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Pfeil nach rechts 231"/>
            <p:cNvSpPr/>
            <p:nvPr/>
          </p:nvSpPr>
          <p:spPr>
            <a:xfrm>
              <a:off x="6084168" y="3933056"/>
              <a:ext cx="360040" cy="216024"/>
            </a:xfrm>
            <a:prstGeom prst="rightArrow">
              <a:avLst>
                <a:gd name="adj1" fmla="val 32363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4" name="Gerade Verbindung mit Pfeil 233"/>
            <p:cNvCxnSpPr/>
            <p:nvPr/>
          </p:nvCxnSpPr>
          <p:spPr>
            <a:xfrm>
              <a:off x="4716016" y="1196752"/>
              <a:ext cx="0" cy="532859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Textfeld 234"/>
            <p:cNvSpPr txBox="1"/>
            <p:nvPr/>
          </p:nvSpPr>
          <p:spPr>
            <a:xfrm rot="16200000">
              <a:off x="4005244" y="3299199"/>
              <a:ext cx="998207" cy="551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Time</a:t>
              </a:r>
              <a:endParaRPr lang="en-GB" sz="3200" dirty="0"/>
            </a:p>
          </p:txBody>
        </p:sp>
        <p:sp>
          <p:nvSpPr>
            <p:cNvPr id="236" name="Freeform 30"/>
            <p:cNvSpPr/>
            <p:nvPr/>
          </p:nvSpPr>
          <p:spPr>
            <a:xfrm>
              <a:off x="5508104" y="2420888"/>
              <a:ext cx="72008" cy="1132562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Freeform 30"/>
            <p:cNvSpPr/>
            <p:nvPr/>
          </p:nvSpPr>
          <p:spPr>
            <a:xfrm>
              <a:off x="5580112" y="4509120"/>
              <a:ext cx="72008" cy="1132562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2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9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612775" y="6356350"/>
            <a:ext cx="6016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593BCF-0367-4A40-9713-097967D14ADF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66903"/>
      </p:ext>
    </p:extLst>
  </p:cSld>
  <p:clrMapOvr>
    <a:masterClrMapping/>
  </p:clrMapOvr>
  <p:transition advTm="359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CUDA Threads </a:t>
            </a:r>
          </a:p>
        </p:txBody>
      </p:sp>
      <p:sp>
        <p:nvSpPr>
          <p:cNvPr id="30725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DC38B5-821F-4F3A-B31B-BEEDEAD80DDF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30726" name="Picture 2" descr="C:\Documents and Settings\pg2419\Desktop\Kirk\CH_03\GR13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546225"/>
            <a:ext cx="6958013" cy="4546600"/>
          </a:xfr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Private local memory</a:t>
            </a:r>
          </a:p>
          <a:p>
            <a:pPr lvl="1"/>
            <a:r>
              <a:rPr lang="en-GB" dirty="0" smtClean="0"/>
              <a:t>Per thread</a:t>
            </a:r>
          </a:p>
          <a:p>
            <a:pPr lvl="1"/>
            <a:r>
              <a:rPr lang="en-GB" dirty="0" smtClean="0"/>
              <a:t>Registers or in global memory</a:t>
            </a:r>
          </a:p>
          <a:p>
            <a:r>
              <a:rPr lang="en-GB" dirty="0" smtClean="0"/>
              <a:t>Shared memory</a:t>
            </a:r>
          </a:p>
          <a:p>
            <a:pPr lvl="1"/>
            <a:r>
              <a:rPr lang="en-GB" dirty="0" smtClean="0"/>
              <a:t>Shared by all threads within a block</a:t>
            </a:r>
          </a:p>
          <a:p>
            <a:pPr lvl="1"/>
            <a:r>
              <a:rPr lang="en-GB" dirty="0" smtClean="0"/>
              <a:t>On-Chip</a:t>
            </a:r>
          </a:p>
          <a:p>
            <a:r>
              <a:rPr lang="en-GB" dirty="0" smtClean="0"/>
              <a:t>Global memory</a:t>
            </a:r>
          </a:p>
          <a:p>
            <a:pPr lvl="1"/>
            <a:r>
              <a:rPr lang="en-GB" dirty="0" smtClean="0"/>
              <a:t>Accessible by all threads</a:t>
            </a:r>
          </a:p>
          <a:p>
            <a:pPr lvl="1"/>
            <a:r>
              <a:rPr lang="en-GB" dirty="0" smtClean="0"/>
              <a:t>Persistent across kernel calls</a:t>
            </a:r>
          </a:p>
          <a:p>
            <a:pPr lvl="1"/>
            <a:r>
              <a:rPr lang="en-GB" dirty="0" smtClean="0"/>
              <a:t>Special memory:</a:t>
            </a:r>
          </a:p>
          <a:p>
            <a:pPr lvl="2"/>
            <a:r>
              <a:rPr lang="en-GB" dirty="0" smtClean="0"/>
              <a:t>Constant memory (cached)</a:t>
            </a:r>
          </a:p>
          <a:p>
            <a:pPr lvl="2"/>
            <a:r>
              <a:rPr lang="en-GB" dirty="0" smtClean="0"/>
              <a:t>Texture memory (cached)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CUDA Programming Model</a:t>
            </a:r>
            <a:br>
              <a:rPr lang="de-DE" dirty="0" smtClean="0"/>
            </a:br>
            <a:r>
              <a:rPr lang="de-DE" sz="1800" dirty="0" smtClean="0"/>
              <a:t>Memory Model</a:t>
            </a:r>
            <a:endParaRPr lang="de-DE" dirty="0"/>
          </a:p>
        </p:txBody>
      </p:sp>
      <p:sp>
        <p:nvSpPr>
          <p:cNvPr id="5" name="Freeform 30"/>
          <p:cNvSpPr/>
          <p:nvPr/>
        </p:nvSpPr>
        <p:spPr>
          <a:xfrm>
            <a:off x="6120172" y="1340768"/>
            <a:ext cx="72008" cy="792088"/>
          </a:xfrm>
          <a:custGeom>
            <a:avLst/>
            <a:gdLst>
              <a:gd name="connsiteX0" fmla="*/ 74951 w 142407"/>
              <a:gd name="connsiteY0" fmla="*/ 0 h 1701384"/>
              <a:gd name="connsiteX1" fmla="*/ 89941 w 142407"/>
              <a:gd name="connsiteY1" fmla="*/ 22485 h 1701384"/>
              <a:gd name="connsiteX2" fmla="*/ 67456 w 142407"/>
              <a:gd name="connsiteY2" fmla="*/ 134911 h 1701384"/>
              <a:gd name="connsiteX3" fmla="*/ 52466 w 142407"/>
              <a:gd name="connsiteY3" fmla="*/ 194872 h 1701384"/>
              <a:gd name="connsiteX4" fmla="*/ 37476 w 142407"/>
              <a:gd name="connsiteY4" fmla="*/ 224852 h 1701384"/>
              <a:gd name="connsiteX5" fmla="*/ 22485 w 142407"/>
              <a:gd name="connsiteY5" fmla="*/ 269823 h 1701384"/>
              <a:gd name="connsiteX6" fmla="*/ 14990 w 142407"/>
              <a:gd name="connsiteY6" fmla="*/ 292308 h 1701384"/>
              <a:gd name="connsiteX7" fmla="*/ 7495 w 142407"/>
              <a:gd name="connsiteY7" fmla="*/ 314793 h 1701384"/>
              <a:gd name="connsiteX8" fmla="*/ 0 w 142407"/>
              <a:gd name="connsiteY8" fmla="*/ 344774 h 1701384"/>
              <a:gd name="connsiteX9" fmla="*/ 14990 w 142407"/>
              <a:gd name="connsiteY9" fmla="*/ 404734 h 1701384"/>
              <a:gd name="connsiteX10" fmla="*/ 29981 w 142407"/>
              <a:gd name="connsiteY10" fmla="*/ 419724 h 1701384"/>
              <a:gd name="connsiteX11" fmla="*/ 44971 w 142407"/>
              <a:gd name="connsiteY11" fmla="*/ 464695 h 1701384"/>
              <a:gd name="connsiteX12" fmla="*/ 59961 w 142407"/>
              <a:gd name="connsiteY12" fmla="*/ 487180 h 1701384"/>
              <a:gd name="connsiteX13" fmla="*/ 67456 w 142407"/>
              <a:gd name="connsiteY13" fmla="*/ 509665 h 1701384"/>
              <a:gd name="connsiteX14" fmla="*/ 119922 w 142407"/>
              <a:gd name="connsiteY14" fmla="*/ 577121 h 1701384"/>
              <a:gd name="connsiteX15" fmla="*/ 142407 w 142407"/>
              <a:gd name="connsiteY15" fmla="*/ 682052 h 1701384"/>
              <a:gd name="connsiteX16" fmla="*/ 127417 w 142407"/>
              <a:gd name="connsiteY16" fmla="*/ 831954 h 1701384"/>
              <a:gd name="connsiteX17" fmla="*/ 97436 w 142407"/>
              <a:gd name="connsiteY17" fmla="*/ 936885 h 1701384"/>
              <a:gd name="connsiteX18" fmla="*/ 89941 w 142407"/>
              <a:gd name="connsiteY18" fmla="*/ 959370 h 1701384"/>
              <a:gd name="connsiteX19" fmla="*/ 67456 w 142407"/>
              <a:gd name="connsiteY19" fmla="*/ 1011836 h 1701384"/>
              <a:gd name="connsiteX20" fmla="*/ 74951 w 142407"/>
              <a:gd name="connsiteY20" fmla="*/ 1131757 h 1701384"/>
              <a:gd name="connsiteX21" fmla="*/ 89941 w 142407"/>
              <a:gd name="connsiteY21" fmla="*/ 1154243 h 1701384"/>
              <a:gd name="connsiteX22" fmla="*/ 97436 w 142407"/>
              <a:gd name="connsiteY22" fmla="*/ 1176728 h 1701384"/>
              <a:gd name="connsiteX23" fmla="*/ 112426 w 142407"/>
              <a:gd name="connsiteY23" fmla="*/ 1199213 h 1701384"/>
              <a:gd name="connsiteX24" fmla="*/ 127417 w 142407"/>
              <a:gd name="connsiteY24" fmla="*/ 1244184 h 1701384"/>
              <a:gd name="connsiteX25" fmla="*/ 119922 w 142407"/>
              <a:gd name="connsiteY25" fmla="*/ 1371600 h 1701384"/>
              <a:gd name="connsiteX26" fmla="*/ 104931 w 142407"/>
              <a:gd name="connsiteY26" fmla="*/ 1416570 h 1701384"/>
              <a:gd name="connsiteX27" fmla="*/ 97436 w 142407"/>
              <a:gd name="connsiteY27" fmla="*/ 1446551 h 1701384"/>
              <a:gd name="connsiteX28" fmla="*/ 89941 w 142407"/>
              <a:gd name="connsiteY28" fmla="*/ 1491521 h 1701384"/>
              <a:gd name="connsiteX29" fmla="*/ 82446 w 142407"/>
              <a:gd name="connsiteY29" fmla="*/ 1514006 h 1701384"/>
              <a:gd name="connsiteX30" fmla="*/ 82446 w 142407"/>
              <a:gd name="connsiteY30" fmla="*/ 1603947 h 1701384"/>
              <a:gd name="connsiteX31" fmla="*/ 119922 w 142407"/>
              <a:gd name="connsiteY31" fmla="*/ 1633928 h 1701384"/>
              <a:gd name="connsiteX32" fmla="*/ 127417 w 142407"/>
              <a:gd name="connsiteY32" fmla="*/ 1656413 h 1701384"/>
              <a:gd name="connsiteX33" fmla="*/ 134912 w 142407"/>
              <a:gd name="connsiteY33" fmla="*/ 1686393 h 1701384"/>
              <a:gd name="connsiteX34" fmla="*/ 142407 w 142407"/>
              <a:gd name="connsiteY34" fmla="*/ 1701384 h 1701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2407" h="1701384">
                <a:moveTo>
                  <a:pt x="74951" y="0"/>
                </a:moveTo>
                <a:cubicBezTo>
                  <a:pt x="79948" y="7495"/>
                  <a:pt x="89045" y="13522"/>
                  <a:pt x="89941" y="22485"/>
                </a:cubicBezTo>
                <a:cubicBezTo>
                  <a:pt x="92431" y="47383"/>
                  <a:pt x="71689" y="113745"/>
                  <a:pt x="67456" y="134911"/>
                </a:cubicBezTo>
                <a:cubicBezTo>
                  <a:pt x="63057" y="156908"/>
                  <a:pt x="61109" y="174705"/>
                  <a:pt x="52466" y="194872"/>
                </a:cubicBezTo>
                <a:cubicBezTo>
                  <a:pt x="48065" y="205142"/>
                  <a:pt x="41626" y="214478"/>
                  <a:pt x="37476" y="224852"/>
                </a:cubicBezTo>
                <a:cubicBezTo>
                  <a:pt x="31607" y="239523"/>
                  <a:pt x="27482" y="254833"/>
                  <a:pt x="22485" y="269823"/>
                </a:cubicBezTo>
                <a:lnTo>
                  <a:pt x="14990" y="292308"/>
                </a:lnTo>
                <a:cubicBezTo>
                  <a:pt x="12492" y="299803"/>
                  <a:pt x="9411" y="307128"/>
                  <a:pt x="7495" y="314793"/>
                </a:cubicBezTo>
                <a:lnTo>
                  <a:pt x="0" y="344774"/>
                </a:lnTo>
                <a:cubicBezTo>
                  <a:pt x="1612" y="352833"/>
                  <a:pt x="8076" y="393211"/>
                  <a:pt x="14990" y="404734"/>
                </a:cubicBezTo>
                <a:cubicBezTo>
                  <a:pt x="18626" y="410793"/>
                  <a:pt x="24984" y="414727"/>
                  <a:pt x="29981" y="419724"/>
                </a:cubicBezTo>
                <a:cubicBezTo>
                  <a:pt x="34978" y="434714"/>
                  <a:pt x="36206" y="451548"/>
                  <a:pt x="44971" y="464695"/>
                </a:cubicBezTo>
                <a:cubicBezTo>
                  <a:pt x="49968" y="472190"/>
                  <a:pt x="55933" y="479123"/>
                  <a:pt x="59961" y="487180"/>
                </a:cubicBezTo>
                <a:cubicBezTo>
                  <a:pt x="63494" y="494246"/>
                  <a:pt x="63619" y="502759"/>
                  <a:pt x="67456" y="509665"/>
                </a:cubicBezTo>
                <a:cubicBezTo>
                  <a:pt x="89870" y="550010"/>
                  <a:pt x="92607" y="549808"/>
                  <a:pt x="119922" y="577121"/>
                </a:cubicBezTo>
                <a:cubicBezTo>
                  <a:pt x="141281" y="641201"/>
                  <a:pt x="132952" y="606413"/>
                  <a:pt x="142407" y="682052"/>
                </a:cubicBezTo>
                <a:cubicBezTo>
                  <a:pt x="139947" y="711576"/>
                  <a:pt x="134153" y="796032"/>
                  <a:pt x="127417" y="831954"/>
                </a:cubicBezTo>
                <a:cubicBezTo>
                  <a:pt x="119351" y="874972"/>
                  <a:pt x="110691" y="897121"/>
                  <a:pt x="97436" y="936885"/>
                </a:cubicBezTo>
                <a:cubicBezTo>
                  <a:pt x="94938" y="944380"/>
                  <a:pt x="93474" y="952304"/>
                  <a:pt x="89941" y="959370"/>
                </a:cubicBezTo>
                <a:cubicBezTo>
                  <a:pt x="71418" y="996417"/>
                  <a:pt x="78484" y="978751"/>
                  <a:pt x="67456" y="1011836"/>
                </a:cubicBezTo>
                <a:cubicBezTo>
                  <a:pt x="69954" y="1051810"/>
                  <a:pt x="68705" y="1092195"/>
                  <a:pt x="74951" y="1131757"/>
                </a:cubicBezTo>
                <a:cubicBezTo>
                  <a:pt x="76356" y="1140655"/>
                  <a:pt x="85913" y="1146186"/>
                  <a:pt x="89941" y="1154243"/>
                </a:cubicBezTo>
                <a:cubicBezTo>
                  <a:pt x="93474" y="1161309"/>
                  <a:pt x="93903" y="1169662"/>
                  <a:pt x="97436" y="1176728"/>
                </a:cubicBezTo>
                <a:cubicBezTo>
                  <a:pt x="101464" y="1184785"/>
                  <a:pt x="108768" y="1190982"/>
                  <a:pt x="112426" y="1199213"/>
                </a:cubicBezTo>
                <a:cubicBezTo>
                  <a:pt x="118844" y="1213652"/>
                  <a:pt x="127417" y="1244184"/>
                  <a:pt x="127417" y="1244184"/>
                </a:cubicBezTo>
                <a:cubicBezTo>
                  <a:pt x="124919" y="1286656"/>
                  <a:pt x="125425" y="1329412"/>
                  <a:pt x="119922" y="1371600"/>
                </a:cubicBezTo>
                <a:cubicBezTo>
                  <a:pt x="117878" y="1387268"/>
                  <a:pt x="108763" y="1401241"/>
                  <a:pt x="104931" y="1416570"/>
                </a:cubicBezTo>
                <a:cubicBezTo>
                  <a:pt x="102433" y="1426564"/>
                  <a:pt x="99456" y="1436450"/>
                  <a:pt x="97436" y="1446551"/>
                </a:cubicBezTo>
                <a:cubicBezTo>
                  <a:pt x="94456" y="1461453"/>
                  <a:pt x="93238" y="1476686"/>
                  <a:pt x="89941" y="1491521"/>
                </a:cubicBezTo>
                <a:cubicBezTo>
                  <a:pt x="88227" y="1499233"/>
                  <a:pt x="84944" y="1506511"/>
                  <a:pt x="82446" y="1514006"/>
                </a:cubicBezTo>
                <a:cubicBezTo>
                  <a:pt x="77492" y="1548686"/>
                  <a:pt x="68355" y="1571068"/>
                  <a:pt x="82446" y="1603947"/>
                </a:cubicBezTo>
                <a:cubicBezTo>
                  <a:pt x="86719" y="1613917"/>
                  <a:pt x="113337" y="1629538"/>
                  <a:pt x="119922" y="1633928"/>
                </a:cubicBezTo>
                <a:cubicBezTo>
                  <a:pt x="122420" y="1641423"/>
                  <a:pt x="125247" y="1648817"/>
                  <a:pt x="127417" y="1656413"/>
                </a:cubicBezTo>
                <a:cubicBezTo>
                  <a:pt x="130247" y="1666318"/>
                  <a:pt x="131655" y="1676621"/>
                  <a:pt x="134912" y="1686393"/>
                </a:cubicBezTo>
                <a:cubicBezTo>
                  <a:pt x="136679" y="1691693"/>
                  <a:pt x="139909" y="1696387"/>
                  <a:pt x="142407" y="170138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oup 179"/>
          <p:cNvGrpSpPr/>
          <p:nvPr/>
        </p:nvGrpSpPr>
        <p:grpSpPr>
          <a:xfrm>
            <a:off x="5580112" y="2276872"/>
            <a:ext cx="1152128" cy="1584176"/>
            <a:chOff x="4139952" y="2420888"/>
            <a:chExt cx="2160240" cy="2736304"/>
          </a:xfrm>
        </p:grpSpPr>
        <p:sp>
          <p:nvSpPr>
            <p:cNvPr id="7" name="Rectangle 28"/>
            <p:cNvSpPr/>
            <p:nvPr/>
          </p:nvSpPr>
          <p:spPr>
            <a:xfrm>
              <a:off x="4139952" y="2420888"/>
              <a:ext cx="2160240" cy="27363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600" dirty="0" smtClean="0"/>
                <a:t>Block</a:t>
              </a:r>
              <a:endParaRPr lang="de-DE" sz="1600" dirty="0"/>
            </a:p>
          </p:txBody>
        </p:sp>
        <p:grpSp>
          <p:nvGrpSpPr>
            <p:cNvPr id="8" name="Group 74"/>
            <p:cNvGrpSpPr/>
            <p:nvPr/>
          </p:nvGrpSpPr>
          <p:grpSpPr>
            <a:xfrm>
              <a:off x="4283968" y="2924944"/>
              <a:ext cx="1872208" cy="2077945"/>
              <a:chOff x="4283968" y="3429000"/>
              <a:chExt cx="1296144" cy="1573889"/>
            </a:xfrm>
          </p:grpSpPr>
          <p:grpSp>
            <p:nvGrpSpPr>
              <p:cNvPr id="9" name="Group 16"/>
              <p:cNvGrpSpPr/>
              <p:nvPr/>
            </p:nvGrpSpPr>
            <p:grpSpPr>
              <a:xfrm>
                <a:off x="4283968" y="4221088"/>
                <a:ext cx="432048" cy="781801"/>
                <a:chOff x="2627784" y="3573016"/>
                <a:chExt cx="720080" cy="1368152"/>
              </a:xfrm>
            </p:grpSpPr>
            <p:sp>
              <p:nvSpPr>
                <p:cNvPr id="25" name="Rectangle 57"/>
                <p:cNvSpPr/>
                <p:nvPr/>
              </p:nvSpPr>
              <p:spPr>
                <a:xfrm>
                  <a:off x="2627784" y="3573016"/>
                  <a:ext cx="720080" cy="1368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t" anchorCtr="0">
                  <a:normAutofit fontScale="55000" lnSpcReduction="20000"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6" name="Freeform 58"/>
                <p:cNvSpPr/>
                <p:nvPr/>
              </p:nvSpPr>
              <p:spPr>
                <a:xfrm>
                  <a:off x="2915816" y="3717032"/>
                  <a:ext cx="72008" cy="1132562"/>
                </a:xfrm>
                <a:custGeom>
                  <a:avLst/>
                  <a:gdLst>
                    <a:gd name="connsiteX0" fmla="*/ 74951 w 142407"/>
                    <a:gd name="connsiteY0" fmla="*/ 0 h 1701384"/>
                    <a:gd name="connsiteX1" fmla="*/ 89941 w 142407"/>
                    <a:gd name="connsiteY1" fmla="*/ 22485 h 1701384"/>
                    <a:gd name="connsiteX2" fmla="*/ 67456 w 142407"/>
                    <a:gd name="connsiteY2" fmla="*/ 134911 h 1701384"/>
                    <a:gd name="connsiteX3" fmla="*/ 52466 w 142407"/>
                    <a:gd name="connsiteY3" fmla="*/ 194872 h 1701384"/>
                    <a:gd name="connsiteX4" fmla="*/ 37476 w 142407"/>
                    <a:gd name="connsiteY4" fmla="*/ 224852 h 1701384"/>
                    <a:gd name="connsiteX5" fmla="*/ 22485 w 142407"/>
                    <a:gd name="connsiteY5" fmla="*/ 269823 h 1701384"/>
                    <a:gd name="connsiteX6" fmla="*/ 14990 w 142407"/>
                    <a:gd name="connsiteY6" fmla="*/ 292308 h 1701384"/>
                    <a:gd name="connsiteX7" fmla="*/ 7495 w 142407"/>
                    <a:gd name="connsiteY7" fmla="*/ 314793 h 1701384"/>
                    <a:gd name="connsiteX8" fmla="*/ 0 w 142407"/>
                    <a:gd name="connsiteY8" fmla="*/ 344774 h 1701384"/>
                    <a:gd name="connsiteX9" fmla="*/ 14990 w 142407"/>
                    <a:gd name="connsiteY9" fmla="*/ 404734 h 1701384"/>
                    <a:gd name="connsiteX10" fmla="*/ 29981 w 142407"/>
                    <a:gd name="connsiteY10" fmla="*/ 419724 h 1701384"/>
                    <a:gd name="connsiteX11" fmla="*/ 44971 w 142407"/>
                    <a:gd name="connsiteY11" fmla="*/ 464695 h 1701384"/>
                    <a:gd name="connsiteX12" fmla="*/ 59961 w 142407"/>
                    <a:gd name="connsiteY12" fmla="*/ 487180 h 1701384"/>
                    <a:gd name="connsiteX13" fmla="*/ 67456 w 142407"/>
                    <a:gd name="connsiteY13" fmla="*/ 509665 h 1701384"/>
                    <a:gd name="connsiteX14" fmla="*/ 119922 w 142407"/>
                    <a:gd name="connsiteY14" fmla="*/ 577121 h 1701384"/>
                    <a:gd name="connsiteX15" fmla="*/ 142407 w 142407"/>
                    <a:gd name="connsiteY15" fmla="*/ 682052 h 1701384"/>
                    <a:gd name="connsiteX16" fmla="*/ 127417 w 142407"/>
                    <a:gd name="connsiteY16" fmla="*/ 831954 h 1701384"/>
                    <a:gd name="connsiteX17" fmla="*/ 97436 w 142407"/>
                    <a:gd name="connsiteY17" fmla="*/ 936885 h 1701384"/>
                    <a:gd name="connsiteX18" fmla="*/ 89941 w 142407"/>
                    <a:gd name="connsiteY18" fmla="*/ 959370 h 1701384"/>
                    <a:gd name="connsiteX19" fmla="*/ 67456 w 142407"/>
                    <a:gd name="connsiteY19" fmla="*/ 1011836 h 1701384"/>
                    <a:gd name="connsiteX20" fmla="*/ 74951 w 142407"/>
                    <a:gd name="connsiteY20" fmla="*/ 1131757 h 1701384"/>
                    <a:gd name="connsiteX21" fmla="*/ 89941 w 142407"/>
                    <a:gd name="connsiteY21" fmla="*/ 1154243 h 1701384"/>
                    <a:gd name="connsiteX22" fmla="*/ 97436 w 142407"/>
                    <a:gd name="connsiteY22" fmla="*/ 1176728 h 1701384"/>
                    <a:gd name="connsiteX23" fmla="*/ 112426 w 142407"/>
                    <a:gd name="connsiteY23" fmla="*/ 1199213 h 1701384"/>
                    <a:gd name="connsiteX24" fmla="*/ 127417 w 142407"/>
                    <a:gd name="connsiteY24" fmla="*/ 1244184 h 1701384"/>
                    <a:gd name="connsiteX25" fmla="*/ 119922 w 142407"/>
                    <a:gd name="connsiteY25" fmla="*/ 1371600 h 1701384"/>
                    <a:gd name="connsiteX26" fmla="*/ 104931 w 142407"/>
                    <a:gd name="connsiteY26" fmla="*/ 1416570 h 1701384"/>
                    <a:gd name="connsiteX27" fmla="*/ 97436 w 142407"/>
                    <a:gd name="connsiteY27" fmla="*/ 1446551 h 1701384"/>
                    <a:gd name="connsiteX28" fmla="*/ 89941 w 142407"/>
                    <a:gd name="connsiteY28" fmla="*/ 1491521 h 1701384"/>
                    <a:gd name="connsiteX29" fmla="*/ 82446 w 142407"/>
                    <a:gd name="connsiteY29" fmla="*/ 1514006 h 1701384"/>
                    <a:gd name="connsiteX30" fmla="*/ 82446 w 142407"/>
                    <a:gd name="connsiteY30" fmla="*/ 1603947 h 1701384"/>
                    <a:gd name="connsiteX31" fmla="*/ 119922 w 142407"/>
                    <a:gd name="connsiteY31" fmla="*/ 1633928 h 1701384"/>
                    <a:gd name="connsiteX32" fmla="*/ 127417 w 142407"/>
                    <a:gd name="connsiteY32" fmla="*/ 1656413 h 1701384"/>
                    <a:gd name="connsiteX33" fmla="*/ 134912 w 142407"/>
                    <a:gd name="connsiteY33" fmla="*/ 1686393 h 1701384"/>
                    <a:gd name="connsiteX34" fmla="*/ 142407 w 142407"/>
                    <a:gd name="connsiteY34" fmla="*/ 1701384 h 170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2407" h="1701384">
                      <a:moveTo>
                        <a:pt x="74951" y="0"/>
                      </a:moveTo>
                      <a:cubicBezTo>
                        <a:pt x="79948" y="7495"/>
                        <a:pt x="89045" y="13522"/>
                        <a:pt x="89941" y="22485"/>
                      </a:cubicBezTo>
                      <a:cubicBezTo>
                        <a:pt x="92431" y="47383"/>
                        <a:pt x="71689" y="113745"/>
                        <a:pt x="67456" y="134911"/>
                      </a:cubicBezTo>
                      <a:cubicBezTo>
                        <a:pt x="63057" y="156908"/>
                        <a:pt x="61109" y="174705"/>
                        <a:pt x="52466" y="194872"/>
                      </a:cubicBezTo>
                      <a:cubicBezTo>
                        <a:pt x="48065" y="205142"/>
                        <a:pt x="41626" y="214478"/>
                        <a:pt x="37476" y="224852"/>
                      </a:cubicBezTo>
                      <a:cubicBezTo>
                        <a:pt x="31607" y="239523"/>
                        <a:pt x="27482" y="254833"/>
                        <a:pt x="22485" y="269823"/>
                      </a:cubicBezTo>
                      <a:lnTo>
                        <a:pt x="14990" y="292308"/>
                      </a:lnTo>
                      <a:cubicBezTo>
                        <a:pt x="12492" y="299803"/>
                        <a:pt x="9411" y="307128"/>
                        <a:pt x="7495" y="314793"/>
                      </a:cubicBezTo>
                      <a:lnTo>
                        <a:pt x="0" y="344774"/>
                      </a:lnTo>
                      <a:cubicBezTo>
                        <a:pt x="1612" y="352833"/>
                        <a:pt x="8076" y="393211"/>
                        <a:pt x="14990" y="404734"/>
                      </a:cubicBezTo>
                      <a:cubicBezTo>
                        <a:pt x="18626" y="410793"/>
                        <a:pt x="24984" y="414727"/>
                        <a:pt x="29981" y="419724"/>
                      </a:cubicBezTo>
                      <a:cubicBezTo>
                        <a:pt x="34978" y="434714"/>
                        <a:pt x="36206" y="451548"/>
                        <a:pt x="44971" y="464695"/>
                      </a:cubicBezTo>
                      <a:cubicBezTo>
                        <a:pt x="49968" y="472190"/>
                        <a:pt x="55933" y="479123"/>
                        <a:pt x="59961" y="487180"/>
                      </a:cubicBezTo>
                      <a:cubicBezTo>
                        <a:pt x="63494" y="494246"/>
                        <a:pt x="63619" y="502759"/>
                        <a:pt x="67456" y="509665"/>
                      </a:cubicBezTo>
                      <a:cubicBezTo>
                        <a:pt x="89870" y="550010"/>
                        <a:pt x="92607" y="549808"/>
                        <a:pt x="119922" y="577121"/>
                      </a:cubicBezTo>
                      <a:cubicBezTo>
                        <a:pt x="141281" y="641201"/>
                        <a:pt x="132952" y="606413"/>
                        <a:pt x="142407" y="682052"/>
                      </a:cubicBezTo>
                      <a:cubicBezTo>
                        <a:pt x="139947" y="711576"/>
                        <a:pt x="134153" y="796032"/>
                        <a:pt x="127417" y="831954"/>
                      </a:cubicBezTo>
                      <a:cubicBezTo>
                        <a:pt x="119351" y="874972"/>
                        <a:pt x="110691" y="897121"/>
                        <a:pt x="97436" y="936885"/>
                      </a:cubicBezTo>
                      <a:cubicBezTo>
                        <a:pt x="94938" y="944380"/>
                        <a:pt x="93474" y="952304"/>
                        <a:pt x="89941" y="959370"/>
                      </a:cubicBezTo>
                      <a:cubicBezTo>
                        <a:pt x="71418" y="996417"/>
                        <a:pt x="78484" y="978751"/>
                        <a:pt x="67456" y="1011836"/>
                      </a:cubicBezTo>
                      <a:cubicBezTo>
                        <a:pt x="69954" y="1051810"/>
                        <a:pt x="68705" y="1092195"/>
                        <a:pt x="74951" y="1131757"/>
                      </a:cubicBezTo>
                      <a:cubicBezTo>
                        <a:pt x="76356" y="1140655"/>
                        <a:pt x="85913" y="1146186"/>
                        <a:pt x="89941" y="1154243"/>
                      </a:cubicBezTo>
                      <a:cubicBezTo>
                        <a:pt x="93474" y="1161309"/>
                        <a:pt x="93903" y="1169662"/>
                        <a:pt x="97436" y="1176728"/>
                      </a:cubicBezTo>
                      <a:cubicBezTo>
                        <a:pt x="101464" y="1184785"/>
                        <a:pt x="108768" y="1190982"/>
                        <a:pt x="112426" y="1199213"/>
                      </a:cubicBezTo>
                      <a:cubicBezTo>
                        <a:pt x="118844" y="1213652"/>
                        <a:pt x="127417" y="1244184"/>
                        <a:pt x="127417" y="1244184"/>
                      </a:cubicBezTo>
                      <a:cubicBezTo>
                        <a:pt x="124919" y="1286656"/>
                        <a:pt x="125425" y="1329412"/>
                        <a:pt x="119922" y="1371600"/>
                      </a:cubicBezTo>
                      <a:cubicBezTo>
                        <a:pt x="117878" y="1387268"/>
                        <a:pt x="108763" y="1401241"/>
                        <a:pt x="104931" y="1416570"/>
                      </a:cubicBezTo>
                      <a:cubicBezTo>
                        <a:pt x="102433" y="1426564"/>
                        <a:pt x="99456" y="1436450"/>
                        <a:pt x="97436" y="1446551"/>
                      </a:cubicBezTo>
                      <a:cubicBezTo>
                        <a:pt x="94456" y="1461453"/>
                        <a:pt x="93238" y="1476686"/>
                        <a:pt x="89941" y="1491521"/>
                      </a:cubicBezTo>
                      <a:cubicBezTo>
                        <a:pt x="88227" y="1499233"/>
                        <a:pt x="84944" y="1506511"/>
                        <a:pt x="82446" y="1514006"/>
                      </a:cubicBezTo>
                      <a:cubicBezTo>
                        <a:pt x="77492" y="1548686"/>
                        <a:pt x="68355" y="1571068"/>
                        <a:pt x="82446" y="1603947"/>
                      </a:cubicBezTo>
                      <a:cubicBezTo>
                        <a:pt x="86719" y="1613917"/>
                        <a:pt x="113337" y="1629538"/>
                        <a:pt x="119922" y="1633928"/>
                      </a:cubicBezTo>
                      <a:cubicBezTo>
                        <a:pt x="122420" y="1641423"/>
                        <a:pt x="125247" y="1648817"/>
                        <a:pt x="127417" y="1656413"/>
                      </a:cubicBezTo>
                      <a:cubicBezTo>
                        <a:pt x="130247" y="1666318"/>
                        <a:pt x="131655" y="1676621"/>
                        <a:pt x="134912" y="1686393"/>
                      </a:cubicBezTo>
                      <a:cubicBezTo>
                        <a:pt x="136679" y="1691693"/>
                        <a:pt x="139909" y="1696387"/>
                        <a:pt x="142407" y="1701384"/>
                      </a:cubicBezTo>
                    </a:path>
                  </a:pathLst>
                </a:cu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" name="Group 16"/>
              <p:cNvGrpSpPr/>
              <p:nvPr/>
            </p:nvGrpSpPr>
            <p:grpSpPr>
              <a:xfrm>
                <a:off x="5148064" y="3429000"/>
                <a:ext cx="432048" cy="781801"/>
                <a:chOff x="2627784" y="3573016"/>
                <a:chExt cx="720080" cy="1368152"/>
              </a:xfrm>
            </p:grpSpPr>
            <p:sp>
              <p:nvSpPr>
                <p:cNvPr id="23" name="Rectangle 60"/>
                <p:cNvSpPr/>
                <p:nvPr/>
              </p:nvSpPr>
              <p:spPr>
                <a:xfrm>
                  <a:off x="2627784" y="3573016"/>
                  <a:ext cx="720080" cy="1368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t" anchorCtr="0">
                  <a:normAutofit fontScale="55000" lnSpcReduction="20000"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4" name="Freeform 61"/>
                <p:cNvSpPr/>
                <p:nvPr/>
              </p:nvSpPr>
              <p:spPr>
                <a:xfrm>
                  <a:off x="2915816" y="3717032"/>
                  <a:ext cx="72008" cy="1132562"/>
                </a:xfrm>
                <a:custGeom>
                  <a:avLst/>
                  <a:gdLst>
                    <a:gd name="connsiteX0" fmla="*/ 74951 w 142407"/>
                    <a:gd name="connsiteY0" fmla="*/ 0 h 1701384"/>
                    <a:gd name="connsiteX1" fmla="*/ 89941 w 142407"/>
                    <a:gd name="connsiteY1" fmla="*/ 22485 h 1701384"/>
                    <a:gd name="connsiteX2" fmla="*/ 67456 w 142407"/>
                    <a:gd name="connsiteY2" fmla="*/ 134911 h 1701384"/>
                    <a:gd name="connsiteX3" fmla="*/ 52466 w 142407"/>
                    <a:gd name="connsiteY3" fmla="*/ 194872 h 1701384"/>
                    <a:gd name="connsiteX4" fmla="*/ 37476 w 142407"/>
                    <a:gd name="connsiteY4" fmla="*/ 224852 h 1701384"/>
                    <a:gd name="connsiteX5" fmla="*/ 22485 w 142407"/>
                    <a:gd name="connsiteY5" fmla="*/ 269823 h 1701384"/>
                    <a:gd name="connsiteX6" fmla="*/ 14990 w 142407"/>
                    <a:gd name="connsiteY6" fmla="*/ 292308 h 1701384"/>
                    <a:gd name="connsiteX7" fmla="*/ 7495 w 142407"/>
                    <a:gd name="connsiteY7" fmla="*/ 314793 h 1701384"/>
                    <a:gd name="connsiteX8" fmla="*/ 0 w 142407"/>
                    <a:gd name="connsiteY8" fmla="*/ 344774 h 1701384"/>
                    <a:gd name="connsiteX9" fmla="*/ 14990 w 142407"/>
                    <a:gd name="connsiteY9" fmla="*/ 404734 h 1701384"/>
                    <a:gd name="connsiteX10" fmla="*/ 29981 w 142407"/>
                    <a:gd name="connsiteY10" fmla="*/ 419724 h 1701384"/>
                    <a:gd name="connsiteX11" fmla="*/ 44971 w 142407"/>
                    <a:gd name="connsiteY11" fmla="*/ 464695 h 1701384"/>
                    <a:gd name="connsiteX12" fmla="*/ 59961 w 142407"/>
                    <a:gd name="connsiteY12" fmla="*/ 487180 h 1701384"/>
                    <a:gd name="connsiteX13" fmla="*/ 67456 w 142407"/>
                    <a:gd name="connsiteY13" fmla="*/ 509665 h 1701384"/>
                    <a:gd name="connsiteX14" fmla="*/ 119922 w 142407"/>
                    <a:gd name="connsiteY14" fmla="*/ 577121 h 1701384"/>
                    <a:gd name="connsiteX15" fmla="*/ 142407 w 142407"/>
                    <a:gd name="connsiteY15" fmla="*/ 682052 h 1701384"/>
                    <a:gd name="connsiteX16" fmla="*/ 127417 w 142407"/>
                    <a:gd name="connsiteY16" fmla="*/ 831954 h 1701384"/>
                    <a:gd name="connsiteX17" fmla="*/ 97436 w 142407"/>
                    <a:gd name="connsiteY17" fmla="*/ 936885 h 1701384"/>
                    <a:gd name="connsiteX18" fmla="*/ 89941 w 142407"/>
                    <a:gd name="connsiteY18" fmla="*/ 959370 h 1701384"/>
                    <a:gd name="connsiteX19" fmla="*/ 67456 w 142407"/>
                    <a:gd name="connsiteY19" fmla="*/ 1011836 h 1701384"/>
                    <a:gd name="connsiteX20" fmla="*/ 74951 w 142407"/>
                    <a:gd name="connsiteY20" fmla="*/ 1131757 h 1701384"/>
                    <a:gd name="connsiteX21" fmla="*/ 89941 w 142407"/>
                    <a:gd name="connsiteY21" fmla="*/ 1154243 h 1701384"/>
                    <a:gd name="connsiteX22" fmla="*/ 97436 w 142407"/>
                    <a:gd name="connsiteY22" fmla="*/ 1176728 h 1701384"/>
                    <a:gd name="connsiteX23" fmla="*/ 112426 w 142407"/>
                    <a:gd name="connsiteY23" fmla="*/ 1199213 h 1701384"/>
                    <a:gd name="connsiteX24" fmla="*/ 127417 w 142407"/>
                    <a:gd name="connsiteY24" fmla="*/ 1244184 h 1701384"/>
                    <a:gd name="connsiteX25" fmla="*/ 119922 w 142407"/>
                    <a:gd name="connsiteY25" fmla="*/ 1371600 h 1701384"/>
                    <a:gd name="connsiteX26" fmla="*/ 104931 w 142407"/>
                    <a:gd name="connsiteY26" fmla="*/ 1416570 h 1701384"/>
                    <a:gd name="connsiteX27" fmla="*/ 97436 w 142407"/>
                    <a:gd name="connsiteY27" fmla="*/ 1446551 h 1701384"/>
                    <a:gd name="connsiteX28" fmla="*/ 89941 w 142407"/>
                    <a:gd name="connsiteY28" fmla="*/ 1491521 h 1701384"/>
                    <a:gd name="connsiteX29" fmla="*/ 82446 w 142407"/>
                    <a:gd name="connsiteY29" fmla="*/ 1514006 h 1701384"/>
                    <a:gd name="connsiteX30" fmla="*/ 82446 w 142407"/>
                    <a:gd name="connsiteY30" fmla="*/ 1603947 h 1701384"/>
                    <a:gd name="connsiteX31" fmla="*/ 119922 w 142407"/>
                    <a:gd name="connsiteY31" fmla="*/ 1633928 h 1701384"/>
                    <a:gd name="connsiteX32" fmla="*/ 127417 w 142407"/>
                    <a:gd name="connsiteY32" fmla="*/ 1656413 h 1701384"/>
                    <a:gd name="connsiteX33" fmla="*/ 134912 w 142407"/>
                    <a:gd name="connsiteY33" fmla="*/ 1686393 h 1701384"/>
                    <a:gd name="connsiteX34" fmla="*/ 142407 w 142407"/>
                    <a:gd name="connsiteY34" fmla="*/ 1701384 h 170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2407" h="1701384">
                      <a:moveTo>
                        <a:pt x="74951" y="0"/>
                      </a:moveTo>
                      <a:cubicBezTo>
                        <a:pt x="79948" y="7495"/>
                        <a:pt x="89045" y="13522"/>
                        <a:pt x="89941" y="22485"/>
                      </a:cubicBezTo>
                      <a:cubicBezTo>
                        <a:pt x="92431" y="47383"/>
                        <a:pt x="71689" y="113745"/>
                        <a:pt x="67456" y="134911"/>
                      </a:cubicBezTo>
                      <a:cubicBezTo>
                        <a:pt x="63057" y="156908"/>
                        <a:pt x="61109" y="174705"/>
                        <a:pt x="52466" y="194872"/>
                      </a:cubicBezTo>
                      <a:cubicBezTo>
                        <a:pt x="48065" y="205142"/>
                        <a:pt x="41626" y="214478"/>
                        <a:pt x="37476" y="224852"/>
                      </a:cubicBezTo>
                      <a:cubicBezTo>
                        <a:pt x="31607" y="239523"/>
                        <a:pt x="27482" y="254833"/>
                        <a:pt x="22485" y="269823"/>
                      </a:cubicBezTo>
                      <a:lnTo>
                        <a:pt x="14990" y="292308"/>
                      </a:lnTo>
                      <a:cubicBezTo>
                        <a:pt x="12492" y="299803"/>
                        <a:pt x="9411" y="307128"/>
                        <a:pt x="7495" y="314793"/>
                      </a:cubicBezTo>
                      <a:lnTo>
                        <a:pt x="0" y="344774"/>
                      </a:lnTo>
                      <a:cubicBezTo>
                        <a:pt x="1612" y="352833"/>
                        <a:pt x="8076" y="393211"/>
                        <a:pt x="14990" y="404734"/>
                      </a:cubicBezTo>
                      <a:cubicBezTo>
                        <a:pt x="18626" y="410793"/>
                        <a:pt x="24984" y="414727"/>
                        <a:pt x="29981" y="419724"/>
                      </a:cubicBezTo>
                      <a:cubicBezTo>
                        <a:pt x="34978" y="434714"/>
                        <a:pt x="36206" y="451548"/>
                        <a:pt x="44971" y="464695"/>
                      </a:cubicBezTo>
                      <a:cubicBezTo>
                        <a:pt x="49968" y="472190"/>
                        <a:pt x="55933" y="479123"/>
                        <a:pt x="59961" y="487180"/>
                      </a:cubicBezTo>
                      <a:cubicBezTo>
                        <a:pt x="63494" y="494246"/>
                        <a:pt x="63619" y="502759"/>
                        <a:pt x="67456" y="509665"/>
                      </a:cubicBezTo>
                      <a:cubicBezTo>
                        <a:pt x="89870" y="550010"/>
                        <a:pt x="92607" y="549808"/>
                        <a:pt x="119922" y="577121"/>
                      </a:cubicBezTo>
                      <a:cubicBezTo>
                        <a:pt x="141281" y="641201"/>
                        <a:pt x="132952" y="606413"/>
                        <a:pt x="142407" y="682052"/>
                      </a:cubicBezTo>
                      <a:cubicBezTo>
                        <a:pt x="139947" y="711576"/>
                        <a:pt x="134153" y="796032"/>
                        <a:pt x="127417" y="831954"/>
                      </a:cubicBezTo>
                      <a:cubicBezTo>
                        <a:pt x="119351" y="874972"/>
                        <a:pt x="110691" y="897121"/>
                        <a:pt x="97436" y="936885"/>
                      </a:cubicBezTo>
                      <a:cubicBezTo>
                        <a:pt x="94938" y="944380"/>
                        <a:pt x="93474" y="952304"/>
                        <a:pt x="89941" y="959370"/>
                      </a:cubicBezTo>
                      <a:cubicBezTo>
                        <a:pt x="71418" y="996417"/>
                        <a:pt x="78484" y="978751"/>
                        <a:pt x="67456" y="1011836"/>
                      </a:cubicBezTo>
                      <a:cubicBezTo>
                        <a:pt x="69954" y="1051810"/>
                        <a:pt x="68705" y="1092195"/>
                        <a:pt x="74951" y="1131757"/>
                      </a:cubicBezTo>
                      <a:cubicBezTo>
                        <a:pt x="76356" y="1140655"/>
                        <a:pt x="85913" y="1146186"/>
                        <a:pt x="89941" y="1154243"/>
                      </a:cubicBezTo>
                      <a:cubicBezTo>
                        <a:pt x="93474" y="1161309"/>
                        <a:pt x="93903" y="1169662"/>
                        <a:pt x="97436" y="1176728"/>
                      </a:cubicBezTo>
                      <a:cubicBezTo>
                        <a:pt x="101464" y="1184785"/>
                        <a:pt x="108768" y="1190982"/>
                        <a:pt x="112426" y="1199213"/>
                      </a:cubicBezTo>
                      <a:cubicBezTo>
                        <a:pt x="118844" y="1213652"/>
                        <a:pt x="127417" y="1244184"/>
                        <a:pt x="127417" y="1244184"/>
                      </a:cubicBezTo>
                      <a:cubicBezTo>
                        <a:pt x="124919" y="1286656"/>
                        <a:pt x="125425" y="1329412"/>
                        <a:pt x="119922" y="1371600"/>
                      </a:cubicBezTo>
                      <a:cubicBezTo>
                        <a:pt x="117878" y="1387268"/>
                        <a:pt x="108763" y="1401241"/>
                        <a:pt x="104931" y="1416570"/>
                      </a:cubicBezTo>
                      <a:cubicBezTo>
                        <a:pt x="102433" y="1426564"/>
                        <a:pt x="99456" y="1436450"/>
                        <a:pt x="97436" y="1446551"/>
                      </a:cubicBezTo>
                      <a:cubicBezTo>
                        <a:pt x="94456" y="1461453"/>
                        <a:pt x="93238" y="1476686"/>
                        <a:pt x="89941" y="1491521"/>
                      </a:cubicBezTo>
                      <a:cubicBezTo>
                        <a:pt x="88227" y="1499233"/>
                        <a:pt x="84944" y="1506511"/>
                        <a:pt x="82446" y="1514006"/>
                      </a:cubicBezTo>
                      <a:cubicBezTo>
                        <a:pt x="77492" y="1548686"/>
                        <a:pt x="68355" y="1571068"/>
                        <a:pt x="82446" y="1603947"/>
                      </a:cubicBezTo>
                      <a:cubicBezTo>
                        <a:pt x="86719" y="1613917"/>
                        <a:pt x="113337" y="1629538"/>
                        <a:pt x="119922" y="1633928"/>
                      </a:cubicBezTo>
                      <a:cubicBezTo>
                        <a:pt x="122420" y="1641423"/>
                        <a:pt x="125247" y="1648817"/>
                        <a:pt x="127417" y="1656413"/>
                      </a:cubicBezTo>
                      <a:cubicBezTo>
                        <a:pt x="130247" y="1666318"/>
                        <a:pt x="131655" y="1676621"/>
                        <a:pt x="134912" y="1686393"/>
                      </a:cubicBezTo>
                      <a:cubicBezTo>
                        <a:pt x="136679" y="1691693"/>
                        <a:pt x="139909" y="1696387"/>
                        <a:pt x="142407" y="1701384"/>
                      </a:cubicBezTo>
                    </a:path>
                  </a:pathLst>
                </a:cu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" name="Group 16"/>
              <p:cNvGrpSpPr/>
              <p:nvPr/>
            </p:nvGrpSpPr>
            <p:grpSpPr>
              <a:xfrm>
                <a:off x="4716016" y="3429000"/>
                <a:ext cx="432048" cy="781801"/>
                <a:chOff x="2627784" y="3573016"/>
                <a:chExt cx="720080" cy="1368152"/>
              </a:xfrm>
            </p:grpSpPr>
            <p:sp>
              <p:nvSpPr>
                <p:cNvPr id="21" name="Rectangle 63"/>
                <p:cNvSpPr/>
                <p:nvPr/>
              </p:nvSpPr>
              <p:spPr>
                <a:xfrm>
                  <a:off x="2627784" y="3573016"/>
                  <a:ext cx="720080" cy="1368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t" anchorCtr="0">
                  <a:normAutofit fontScale="55000" lnSpcReduction="20000"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2" name="Freeform 64"/>
                <p:cNvSpPr/>
                <p:nvPr/>
              </p:nvSpPr>
              <p:spPr>
                <a:xfrm>
                  <a:off x="2915816" y="3717032"/>
                  <a:ext cx="72008" cy="1132562"/>
                </a:xfrm>
                <a:custGeom>
                  <a:avLst/>
                  <a:gdLst>
                    <a:gd name="connsiteX0" fmla="*/ 74951 w 142407"/>
                    <a:gd name="connsiteY0" fmla="*/ 0 h 1701384"/>
                    <a:gd name="connsiteX1" fmla="*/ 89941 w 142407"/>
                    <a:gd name="connsiteY1" fmla="*/ 22485 h 1701384"/>
                    <a:gd name="connsiteX2" fmla="*/ 67456 w 142407"/>
                    <a:gd name="connsiteY2" fmla="*/ 134911 h 1701384"/>
                    <a:gd name="connsiteX3" fmla="*/ 52466 w 142407"/>
                    <a:gd name="connsiteY3" fmla="*/ 194872 h 1701384"/>
                    <a:gd name="connsiteX4" fmla="*/ 37476 w 142407"/>
                    <a:gd name="connsiteY4" fmla="*/ 224852 h 1701384"/>
                    <a:gd name="connsiteX5" fmla="*/ 22485 w 142407"/>
                    <a:gd name="connsiteY5" fmla="*/ 269823 h 1701384"/>
                    <a:gd name="connsiteX6" fmla="*/ 14990 w 142407"/>
                    <a:gd name="connsiteY6" fmla="*/ 292308 h 1701384"/>
                    <a:gd name="connsiteX7" fmla="*/ 7495 w 142407"/>
                    <a:gd name="connsiteY7" fmla="*/ 314793 h 1701384"/>
                    <a:gd name="connsiteX8" fmla="*/ 0 w 142407"/>
                    <a:gd name="connsiteY8" fmla="*/ 344774 h 1701384"/>
                    <a:gd name="connsiteX9" fmla="*/ 14990 w 142407"/>
                    <a:gd name="connsiteY9" fmla="*/ 404734 h 1701384"/>
                    <a:gd name="connsiteX10" fmla="*/ 29981 w 142407"/>
                    <a:gd name="connsiteY10" fmla="*/ 419724 h 1701384"/>
                    <a:gd name="connsiteX11" fmla="*/ 44971 w 142407"/>
                    <a:gd name="connsiteY11" fmla="*/ 464695 h 1701384"/>
                    <a:gd name="connsiteX12" fmla="*/ 59961 w 142407"/>
                    <a:gd name="connsiteY12" fmla="*/ 487180 h 1701384"/>
                    <a:gd name="connsiteX13" fmla="*/ 67456 w 142407"/>
                    <a:gd name="connsiteY13" fmla="*/ 509665 h 1701384"/>
                    <a:gd name="connsiteX14" fmla="*/ 119922 w 142407"/>
                    <a:gd name="connsiteY14" fmla="*/ 577121 h 1701384"/>
                    <a:gd name="connsiteX15" fmla="*/ 142407 w 142407"/>
                    <a:gd name="connsiteY15" fmla="*/ 682052 h 1701384"/>
                    <a:gd name="connsiteX16" fmla="*/ 127417 w 142407"/>
                    <a:gd name="connsiteY16" fmla="*/ 831954 h 1701384"/>
                    <a:gd name="connsiteX17" fmla="*/ 97436 w 142407"/>
                    <a:gd name="connsiteY17" fmla="*/ 936885 h 1701384"/>
                    <a:gd name="connsiteX18" fmla="*/ 89941 w 142407"/>
                    <a:gd name="connsiteY18" fmla="*/ 959370 h 1701384"/>
                    <a:gd name="connsiteX19" fmla="*/ 67456 w 142407"/>
                    <a:gd name="connsiteY19" fmla="*/ 1011836 h 1701384"/>
                    <a:gd name="connsiteX20" fmla="*/ 74951 w 142407"/>
                    <a:gd name="connsiteY20" fmla="*/ 1131757 h 1701384"/>
                    <a:gd name="connsiteX21" fmla="*/ 89941 w 142407"/>
                    <a:gd name="connsiteY21" fmla="*/ 1154243 h 1701384"/>
                    <a:gd name="connsiteX22" fmla="*/ 97436 w 142407"/>
                    <a:gd name="connsiteY22" fmla="*/ 1176728 h 1701384"/>
                    <a:gd name="connsiteX23" fmla="*/ 112426 w 142407"/>
                    <a:gd name="connsiteY23" fmla="*/ 1199213 h 1701384"/>
                    <a:gd name="connsiteX24" fmla="*/ 127417 w 142407"/>
                    <a:gd name="connsiteY24" fmla="*/ 1244184 h 1701384"/>
                    <a:gd name="connsiteX25" fmla="*/ 119922 w 142407"/>
                    <a:gd name="connsiteY25" fmla="*/ 1371600 h 1701384"/>
                    <a:gd name="connsiteX26" fmla="*/ 104931 w 142407"/>
                    <a:gd name="connsiteY26" fmla="*/ 1416570 h 1701384"/>
                    <a:gd name="connsiteX27" fmla="*/ 97436 w 142407"/>
                    <a:gd name="connsiteY27" fmla="*/ 1446551 h 1701384"/>
                    <a:gd name="connsiteX28" fmla="*/ 89941 w 142407"/>
                    <a:gd name="connsiteY28" fmla="*/ 1491521 h 1701384"/>
                    <a:gd name="connsiteX29" fmla="*/ 82446 w 142407"/>
                    <a:gd name="connsiteY29" fmla="*/ 1514006 h 1701384"/>
                    <a:gd name="connsiteX30" fmla="*/ 82446 w 142407"/>
                    <a:gd name="connsiteY30" fmla="*/ 1603947 h 1701384"/>
                    <a:gd name="connsiteX31" fmla="*/ 119922 w 142407"/>
                    <a:gd name="connsiteY31" fmla="*/ 1633928 h 1701384"/>
                    <a:gd name="connsiteX32" fmla="*/ 127417 w 142407"/>
                    <a:gd name="connsiteY32" fmla="*/ 1656413 h 1701384"/>
                    <a:gd name="connsiteX33" fmla="*/ 134912 w 142407"/>
                    <a:gd name="connsiteY33" fmla="*/ 1686393 h 1701384"/>
                    <a:gd name="connsiteX34" fmla="*/ 142407 w 142407"/>
                    <a:gd name="connsiteY34" fmla="*/ 1701384 h 170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2407" h="1701384">
                      <a:moveTo>
                        <a:pt x="74951" y="0"/>
                      </a:moveTo>
                      <a:cubicBezTo>
                        <a:pt x="79948" y="7495"/>
                        <a:pt x="89045" y="13522"/>
                        <a:pt x="89941" y="22485"/>
                      </a:cubicBezTo>
                      <a:cubicBezTo>
                        <a:pt x="92431" y="47383"/>
                        <a:pt x="71689" y="113745"/>
                        <a:pt x="67456" y="134911"/>
                      </a:cubicBezTo>
                      <a:cubicBezTo>
                        <a:pt x="63057" y="156908"/>
                        <a:pt x="61109" y="174705"/>
                        <a:pt x="52466" y="194872"/>
                      </a:cubicBezTo>
                      <a:cubicBezTo>
                        <a:pt x="48065" y="205142"/>
                        <a:pt x="41626" y="214478"/>
                        <a:pt x="37476" y="224852"/>
                      </a:cubicBezTo>
                      <a:cubicBezTo>
                        <a:pt x="31607" y="239523"/>
                        <a:pt x="27482" y="254833"/>
                        <a:pt x="22485" y="269823"/>
                      </a:cubicBezTo>
                      <a:lnTo>
                        <a:pt x="14990" y="292308"/>
                      </a:lnTo>
                      <a:cubicBezTo>
                        <a:pt x="12492" y="299803"/>
                        <a:pt x="9411" y="307128"/>
                        <a:pt x="7495" y="314793"/>
                      </a:cubicBezTo>
                      <a:lnTo>
                        <a:pt x="0" y="344774"/>
                      </a:lnTo>
                      <a:cubicBezTo>
                        <a:pt x="1612" y="352833"/>
                        <a:pt x="8076" y="393211"/>
                        <a:pt x="14990" y="404734"/>
                      </a:cubicBezTo>
                      <a:cubicBezTo>
                        <a:pt x="18626" y="410793"/>
                        <a:pt x="24984" y="414727"/>
                        <a:pt x="29981" y="419724"/>
                      </a:cubicBezTo>
                      <a:cubicBezTo>
                        <a:pt x="34978" y="434714"/>
                        <a:pt x="36206" y="451548"/>
                        <a:pt x="44971" y="464695"/>
                      </a:cubicBezTo>
                      <a:cubicBezTo>
                        <a:pt x="49968" y="472190"/>
                        <a:pt x="55933" y="479123"/>
                        <a:pt x="59961" y="487180"/>
                      </a:cubicBezTo>
                      <a:cubicBezTo>
                        <a:pt x="63494" y="494246"/>
                        <a:pt x="63619" y="502759"/>
                        <a:pt x="67456" y="509665"/>
                      </a:cubicBezTo>
                      <a:cubicBezTo>
                        <a:pt x="89870" y="550010"/>
                        <a:pt x="92607" y="549808"/>
                        <a:pt x="119922" y="577121"/>
                      </a:cubicBezTo>
                      <a:cubicBezTo>
                        <a:pt x="141281" y="641201"/>
                        <a:pt x="132952" y="606413"/>
                        <a:pt x="142407" y="682052"/>
                      </a:cubicBezTo>
                      <a:cubicBezTo>
                        <a:pt x="139947" y="711576"/>
                        <a:pt x="134153" y="796032"/>
                        <a:pt x="127417" y="831954"/>
                      </a:cubicBezTo>
                      <a:cubicBezTo>
                        <a:pt x="119351" y="874972"/>
                        <a:pt x="110691" y="897121"/>
                        <a:pt x="97436" y="936885"/>
                      </a:cubicBezTo>
                      <a:cubicBezTo>
                        <a:pt x="94938" y="944380"/>
                        <a:pt x="93474" y="952304"/>
                        <a:pt x="89941" y="959370"/>
                      </a:cubicBezTo>
                      <a:cubicBezTo>
                        <a:pt x="71418" y="996417"/>
                        <a:pt x="78484" y="978751"/>
                        <a:pt x="67456" y="1011836"/>
                      </a:cubicBezTo>
                      <a:cubicBezTo>
                        <a:pt x="69954" y="1051810"/>
                        <a:pt x="68705" y="1092195"/>
                        <a:pt x="74951" y="1131757"/>
                      </a:cubicBezTo>
                      <a:cubicBezTo>
                        <a:pt x="76356" y="1140655"/>
                        <a:pt x="85913" y="1146186"/>
                        <a:pt x="89941" y="1154243"/>
                      </a:cubicBezTo>
                      <a:cubicBezTo>
                        <a:pt x="93474" y="1161309"/>
                        <a:pt x="93903" y="1169662"/>
                        <a:pt x="97436" y="1176728"/>
                      </a:cubicBezTo>
                      <a:cubicBezTo>
                        <a:pt x="101464" y="1184785"/>
                        <a:pt x="108768" y="1190982"/>
                        <a:pt x="112426" y="1199213"/>
                      </a:cubicBezTo>
                      <a:cubicBezTo>
                        <a:pt x="118844" y="1213652"/>
                        <a:pt x="127417" y="1244184"/>
                        <a:pt x="127417" y="1244184"/>
                      </a:cubicBezTo>
                      <a:cubicBezTo>
                        <a:pt x="124919" y="1286656"/>
                        <a:pt x="125425" y="1329412"/>
                        <a:pt x="119922" y="1371600"/>
                      </a:cubicBezTo>
                      <a:cubicBezTo>
                        <a:pt x="117878" y="1387268"/>
                        <a:pt x="108763" y="1401241"/>
                        <a:pt x="104931" y="1416570"/>
                      </a:cubicBezTo>
                      <a:cubicBezTo>
                        <a:pt x="102433" y="1426564"/>
                        <a:pt x="99456" y="1436450"/>
                        <a:pt x="97436" y="1446551"/>
                      </a:cubicBezTo>
                      <a:cubicBezTo>
                        <a:pt x="94456" y="1461453"/>
                        <a:pt x="93238" y="1476686"/>
                        <a:pt x="89941" y="1491521"/>
                      </a:cubicBezTo>
                      <a:cubicBezTo>
                        <a:pt x="88227" y="1499233"/>
                        <a:pt x="84944" y="1506511"/>
                        <a:pt x="82446" y="1514006"/>
                      </a:cubicBezTo>
                      <a:cubicBezTo>
                        <a:pt x="77492" y="1548686"/>
                        <a:pt x="68355" y="1571068"/>
                        <a:pt x="82446" y="1603947"/>
                      </a:cubicBezTo>
                      <a:cubicBezTo>
                        <a:pt x="86719" y="1613917"/>
                        <a:pt x="113337" y="1629538"/>
                        <a:pt x="119922" y="1633928"/>
                      </a:cubicBezTo>
                      <a:cubicBezTo>
                        <a:pt x="122420" y="1641423"/>
                        <a:pt x="125247" y="1648817"/>
                        <a:pt x="127417" y="1656413"/>
                      </a:cubicBezTo>
                      <a:cubicBezTo>
                        <a:pt x="130247" y="1666318"/>
                        <a:pt x="131655" y="1676621"/>
                        <a:pt x="134912" y="1686393"/>
                      </a:cubicBezTo>
                      <a:cubicBezTo>
                        <a:pt x="136679" y="1691693"/>
                        <a:pt x="139909" y="1696387"/>
                        <a:pt x="142407" y="1701384"/>
                      </a:cubicBezTo>
                    </a:path>
                  </a:pathLst>
                </a:cu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2" name="Group 16"/>
              <p:cNvGrpSpPr/>
              <p:nvPr/>
            </p:nvGrpSpPr>
            <p:grpSpPr>
              <a:xfrm>
                <a:off x="4716016" y="4221088"/>
                <a:ext cx="432048" cy="781801"/>
                <a:chOff x="2627784" y="3573016"/>
                <a:chExt cx="720080" cy="1368152"/>
              </a:xfrm>
            </p:grpSpPr>
            <p:sp>
              <p:nvSpPr>
                <p:cNvPr id="19" name="Rectangle 66"/>
                <p:cNvSpPr/>
                <p:nvPr/>
              </p:nvSpPr>
              <p:spPr>
                <a:xfrm>
                  <a:off x="2627784" y="3573016"/>
                  <a:ext cx="720080" cy="1368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t" anchorCtr="0">
                  <a:normAutofit fontScale="55000" lnSpcReduction="20000"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Freeform 67"/>
                <p:cNvSpPr/>
                <p:nvPr/>
              </p:nvSpPr>
              <p:spPr>
                <a:xfrm>
                  <a:off x="2915816" y="3717032"/>
                  <a:ext cx="72008" cy="1132562"/>
                </a:xfrm>
                <a:custGeom>
                  <a:avLst/>
                  <a:gdLst>
                    <a:gd name="connsiteX0" fmla="*/ 74951 w 142407"/>
                    <a:gd name="connsiteY0" fmla="*/ 0 h 1701384"/>
                    <a:gd name="connsiteX1" fmla="*/ 89941 w 142407"/>
                    <a:gd name="connsiteY1" fmla="*/ 22485 h 1701384"/>
                    <a:gd name="connsiteX2" fmla="*/ 67456 w 142407"/>
                    <a:gd name="connsiteY2" fmla="*/ 134911 h 1701384"/>
                    <a:gd name="connsiteX3" fmla="*/ 52466 w 142407"/>
                    <a:gd name="connsiteY3" fmla="*/ 194872 h 1701384"/>
                    <a:gd name="connsiteX4" fmla="*/ 37476 w 142407"/>
                    <a:gd name="connsiteY4" fmla="*/ 224852 h 1701384"/>
                    <a:gd name="connsiteX5" fmla="*/ 22485 w 142407"/>
                    <a:gd name="connsiteY5" fmla="*/ 269823 h 1701384"/>
                    <a:gd name="connsiteX6" fmla="*/ 14990 w 142407"/>
                    <a:gd name="connsiteY6" fmla="*/ 292308 h 1701384"/>
                    <a:gd name="connsiteX7" fmla="*/ 7495 w 142407"/>
                    <a:gd name="connsiteY7" fmla="*/ 314793 h 1701384"/>
                    <a:gd name="connsiteX8" fmla="*/ 0 w 142407"/>
                    <a:gd name="connsiteY8" fmla="*/ 344774 h 1701384"/>
                    <a:gd name="connsiteX9" fmla="*/ 14990 w 142407"/>
                    <a:gd name="connsiteY9" fmla="*/ 404734 h 1701384"/>
                    <a:gd name="connsiteX10" fmla="*/ 29981 w 142407"/>
                    <a:gd name="connsiteY10" fmla="*/ 419724 h 1701384"/>
                    <a:gd name="connsiteX11" fmla="*/ 44971 w 142407"/>
                    <a:gd name="connsiteY11" fmla="*/ 464695 h 1701384"/>
                    <a:gd name="connsiteX12" fmla="*/ 59961 w 142407"/>
                    <a:gd name="connsiteY12" fmla="*/ 487180 h 1701384"/>
                    <a:gd name="connsiteX13" fmla="*/ 67456 w 142407"/>
                    <a:gd name="connsiteY13" fmla="*/ 509665 h 1701384"/>
                    <a:gd name="connsiteX14" fmla="*/ 119922 w 142407"/>
                    <a:gd name="connsiteY14" fmla="*/ 577121 h 1701384"/>
                    <a:gd name="connsiteX15" fmla="*/ 142407 w 142407"/>
                    <a:gd name="connsiteY15" fmla="*/ 682052 h 1701384"/>
                    <a:gd name="connsiteX16" fmla="*/ 127417 w 142407"/>
                    <a:gd name="connsiteY16" fmla="*/ 831954 h 1701384"/>
                    <a:gd name="connsiteX17" fmla="*/ 97436 w 142407"/>
                    <a:gd name="connsiteY17" fmla="*/ 936885 h 1701384"/>
                    <a:gd name="connsiteX18" fmla="*/ 89941 w 142407"/>
                    <a:gd name="connsiteY18" fmla="*/ 959370 h 1701384"/>
                    <a:gd name="connsiteX19" fmla="*/ 67456 w 142407"/>
                    <a:gd name="connsiteY19" fmla="*/ 1011836 h 1701384"/>
                    <a:gd name="connsiteX20" fmla="*/ 74951 w 142407"/>
                    <a:gd name="connsiteY20" fmla="*/ 1131757 h 1701384"/>
                    <a:gd name="connsiteX21" fmla="*/ 89941 w 142407"/>
                    <a:gd name="connsiteY21" fmla="*/ 1154243 h 1701384"/>
                    <a:gd name="connsiteX22" fmla="*/ 97436 w 142407"/>
                    <a:gd name="connsiteY22" fmla="*/ 1176728 h 1701384"/>
                    <a:gd name="connsiteX23" fmla="*/ 112426 w 142407"/>
                    <a:gd name="connsiteY23" fmla="*/ 1199213 h 1701384"/>
                    <a:gd name="connsiteX24" fmla="*/ 127417 w 142407"/>
                    <a:gd name="connsiteY24" fmla="*/ 1244184 h 1701384"/>
                    <a:gd name="connsiteX25" fmla="*/ 119922 w 142407"/>
                    <a:gd name="connsiteY25" fmla="*/ 1371600 h 1701384"/>
                    <a:gd name="connsiteX26" fmla="*/ 104931 w 142407"/>
                    <a:gd name="connsiteY26" fmla="*/ 1416570 h 1701384"/>
                    <a:gd name="connsiteX27" fmla="*/ 97436 w 142407"/>
                    <a:gd name="connsiteY27" fmla="*/ 1446551 h 1701384"/>
                    <a:gd name="connsiteX28" fmla="*/ 89941 w 142407"/>
                    <a:gd name="connsiteY28" fmla="*/ 1491521 h 1701384"/>
                    <a:gd name="connsiteX29" fmla="*/ 82446 w 142407"/>
                    <a:gd name="connsiteY29" fmla="*/ 1514006 h 1701384"/>
                    <a:gd name="connsiteX30" fmla="*/ 82446 w 142407"/>
                    <a:gd name="connsiteY30" fmla="*/ 1603947 h 1701384"/>
                    <a:gd name="connsiteX31" fmla="*/ 119922 w 142407"/>
                    <a:gd name="connsiteY31" fmla="*/ 1633928 h 1701384"/>
                    <a:gd name="connsiteX32" fmla="*/ 127417 w 142407"/>
                    <a:gd name="connsiteY32" fmla="*/ 1656413 h 1701384"/>
                    <a:gd name="connsiteX33" fmla="*/ 134912 w 142407"/>
                    <a:gd name="connsiteY33" fmla="*/ 1686393 h 1701384"/>
                    <a:gd name="connsiteX34" fmla="*/ 142407 w 142407"/>
                    <a:gd name="connsiteY34" fmla="*/ 1701384 h 170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2407" h="1701384">
                      <a:moveTo>
                        <a:pt x="74951" y="0"/>
                      </a:moveTo>
                      <a:cubicBezTo>
                        <a:pt x="79948" y="7495"/>
                        <a:pt x="89045" y="13522"/>
                        <a:pt x="89941" y="22485"/>
                      </a:cubicBezTo>
                      <a:cubicBezTo>
                        <a:pt x="92431" y="47383"/>
                        <a:pt x="71689" y="113745"/>
                        <a:pt x="67456" y="134911"/>
                      </a:cubicBezTo>
                      <a:cubicBezTo>
                        <a:pt x="63057" y="156908"/>
                        <a:pt x="61109" y="174705"/>
                        <a:pt x="52466" y="194872"/>
                      </a:cubicBezTo>
                      <a:cubicBezTo>
                        <a:pt x="48065" y="205142"/>
                        <a:pt x="41626" y="214478"/>
                        <a:pt x="37476" y="224852"/>
                      </a:cubicBezTo>
                      <a:cubicBezTo>
                        <a:pt x="31607" y="239523"/>
                        <a:pt x="27482" y="254833"/>
                        <a:pt x="22485" y="269823"/>
                      </a:cubicBezTo>
                      <a:lnTo>
                        <a:pt x="14990" y="292308"/>
                      </a:lnTo>
                      <a:cubicBezTo>
                        <a:pt x="12492" y="299803"/>
                        <a:pt x="9411" y="307128"/>
                        <a:pt x="7495" y="314793"/>
                      </a:cubicBezTo>
                      <a:lnTo>
                        <a:pt x="0" y="344774"/>
                      </a:lnTo>
                      <a:cubicBezTo>
                        <a:pt x="1612" y="352833"/>
                        <a:pt x="8076" y="393211"/>
                        <a:pt x="14990" y="404734"/>
                      </a:cubicBezTo>
                      <a:cubicBezTo>
                        <a:pt x="18626" y="410793"/>
                        <a:pt x="24984" y="414727"/>
                        <a:pt x="29981" y="419724"/>
                      </a:cubicBezTo>
                      <a:cubicBezTo>
                        <a:pt x="34978" y="434714"/>
                        <a:pt x="36206" y="451548"/>
                        <a:pt x="44971" y="464695"/>
                      </a:cubicBezTo>
                      <a:cubicBezTo>
                        <a:pt x="49968" y="472190"/>
                        <a:pt x="55933" y="479123"/>
                        <a:pt x="59961" y="487180"/>
                      </a:cubicBezTo>
                      <a:cubicBezTo>
                        <a:pt x="63494" y="494246"/>
                        <a:pt x="63619" y="502759"/>
                        <a:pt x="67456" y="509665"/>
                      </a:cubicBezTo>
                      <a:cubicBezTo>
                        <a:pt x="89870" y="550010"/>
                        <a:pt x="92607" y="549808"/>
                        <a:pt x="119922" y="577121"/>
                      </a:cubicBezTo>
                      <a:cubicBezTo>
                        <a:pt x="141281" y="641201"/>
                        <a:pt x="132952" y="606413"/>
                        <a:pt x="142407" y="682052"/>
                      </a:cubicBezTo>
                      <a:cubicBezTo>
                        <a:pt x="139947" y="711576"/>
                        <a:pt x="134153" y="796032"/>
                        <a:pt x="127417" y="831954"/>
                      </a:cubicBezTo>
                      <a:cubicBezTo>
                        <a:pt x="119351" y="874972"/>
                        <a:pt x="110691" y="897121"/>
                        <a:pt x="97436" y="936885"/>
                      </a:cubicBezTo>
                      <a:cubicBezTo>
                        <a:pt x="94938" y="944380"/>
                        <a:pt x="93474" y="952304"/>
                        <a:pt x="89941" y="959370"/>
                      </a:cubicBezTo>
                      <a:cubicBezTo>
                        <a:pt x="71418" y="996417"/>
                        <a:pt x="78484" y="978751"/>
                        <a:pt x="67456" y="1011836"/>
                      </a:cubicBezTo>
                      <a:cubicBezTo>
                        <a:pt x="69954" y="1051810"/>
                        <a:pt x="68705" y="1092195"/>
                        <a:pt x="74951" y="1131757"/>
                      </a:cubicBezTo>
                      <a:cubicBezTo>
                        <a:pt x="76356" y="1140655"/>
                        <a:pt x="85913" y="1146186"/>
                        <a:pt x="89941" y="1154243"/>
                      </a:cubicBezTo>
                      <a:cubicBezTo>
                        <a:pt x="93474" y="1161309"/>
                        <a:pt x="93903" y="1169662"/>
                        <a:pt x="97436" y="1176728"/>
                      </a:cubicBezTo>
                      <a:cubicBezTo>
                        <a:pt x="101464" y="1184785"/>
                        <a:pt x="108768" y="1190982"/>
                        <a:pt x="112426" y="1199213"/>
                      </a:cubicBezTo>
                      <a:cubicBezTo>
                        <a:pt x="118844" y="1213652"/>
                        <a:pt x="127417" y="1244184"/>
                        <a:pt x="127417" y="1244184"/>
                      </a:cubicBezTo>
                      <a:cubicBezTo>
                        <a:pt x="124919" y="1286656"/>
                        <a:pt x="125425" y="1329412"/>
                        <a:pt x="119922" y="1371600"/>
                      </a:cubicBezTo>
                      <a:cubicBezTo>
                        <a:pt x="117878" y="1387268"/>
                        <a:pt x="108763" y="1401241"/>
                        <a:pt x="104931" y="1416570"/>
                      </a:cubicBezTo>
                      <a:cubicBezTo>
                        <a:pt x="102433" y="1426564"/>
                        <a:pt x="99456" y="1436450"/>
                        <a:pt x="97436" y="1446551"/>
                      </a:cubicBezTo>
                      <a:cubicBezTo>
                        <a:pt x="94456" y="1461453"/>
                        <a:pt x="93238" y="1476686"/>
                        <a:pt x="89941" y="1491521"/>
                      </a:cubicBezTo>
                      <a:cubicBezTo>
                        <a:pt x="88227" y="1499233"/>
                        <a:pt x="84944" y="1506511"/>
                        <a:pt x="82446" y="1514006"/>
                      </a:cubicBezTo>
                      <a:cubicBezTo>
                        <a:pt x="77492" y="1548686"/>
                        <a:pt x="68355" y="1571068"/>
                        <a:pt x="82446" y="1603947"/>
                      </a:cubicBezTo>
                      <a:cubicBezTo>
                        <a:pt x="86719" y="1613917"/>
                        <a:pt x="113337" y="1629538"/>
                        <a:pt x="119922" y="1633928"/>
                      </a:cubicBezTo>
                      <a:cubicBezTo>
                        <a:pt x="122420" y="1641423"/>
                        <a:pt x="125247" y="1648817"/>
                        <a:pt x="127417" y="1656413"/>
                      </a:cubicBezTo>
                      <a:cubicBezTo>
                        <a:pt x="130247" y="1666318"/>
                        <a:pt x="131655" y="1676621"/>
                        <a:pt x="134912" y="1686393"/>
                      </a:cubicBezTo>
                      <a:cubicBezTo>
                        <a:pt x="136679" y="1691693"/>
                        <a:pt x="139909" y="1696387"/>
                        <a:pt x="142407" y="1701384"/>
                      </a:cubicBezTo>
                    </a:path>
                  </a:pathLst>
                </a:cu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" name="Group 16"/>
              <p:cNvGrpSpPr/>
              <p:nvPr/>
            </p:nvGrpSpPr>
            <p:grpSpPr>
              <a:xfrm>
                <a:off x="4283968" y="3429000"/>
                <a:ext cx="432048" cy="781801"/>
                <a:chOff x="2627784" y="3573016"/>
                <a:chExt cx="720080" cy="1368152"/>
              </a:xfrm>
            </p:grpSpPr>
            <p:sp>
              <p:nvSpPr>
                <p:cNvPr id="17" name="Rectangle 69"/>
                <p:cNvSpPr/>
                <p:nvPr/>
              </p:nvSpPr>
              <p:spPr>
                <a:xfrm>
                  <a:off x="2627784" y="3573016"/>
                  <a:ext cx="720080" cy="1368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t" anchorCtr="0">
                  <a:normAutofit fontScale="55000" lnSpcReduction="20000"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8" name="Freeform 70"/>
                <p:cNvSpPr/>
                <p:nvPr/>
              </p:nvSpPr>
              <p:spPr>
                <a:xfrm>
                  <a:off x="2915816" y="3717032"/>
                  <a:ext cx="72008" cy="1132562"/>
                </a:xfrm>
                <a:custGeom>
                  <a:avLst/>
                  <a:gdLst>
                    <a:gd name="connsiteX0" fmla="*/ 74951 w 142407"/>
                    <a:gd name="connsiteY0" fmla="*/ 0 h 1701384"/>
                    <a:gd name="connsiteX1" fmla="*/ 89941 w 142407"/>
                    <a:gd name="connsiteY1" fmla="*/ 22485 h 1701384"/>
                    <a:gd name="connsiteX2" fmla="*/ 67456 w 142407"/>
                    <a:gd name="connsiteY2" fmla="*/ 134911 h 1701384"/>
                    <a:gd name="connsiteX3" fmla="*/ 52466 w 142407"/>
                    <a:gd name="connsiteY3" fmla="*/ 194872 h 1701384"/>
                    <a:gd name="connsiteX4" fmla="*/ 37476 w 142407"/>
                    <a:gd name="connsiteY4" fmla="*/ 224852 h 1701384"/>
                    <a:gd name="connsiteX5" fmla="*/ 22485 w 142407"/>
                    <a:gd name="connsiteY5" fmla="*/ 269823 h 1701384"/>
                    <a:gd name="connsiteX6" fmla="*/ 14990 w 142407"/>
                    <a:gd name="connsiteY6" fmla="*/ 292308 h 1701384"/>
                    <a:gd name="connsiteX7" fmla="*/ 7495 w 142407"/>
                    <a:gd name="connsiteY7" fmla="*/ 314793 h 1701384"/>
                    <a:gd name="connsiteX8" fmla="*/ 0 w 142407"/>
                    <a:gd name="connsiteY8" fmla="*/ 344774 h 1701384"/>
                    <a:gd name="connsiteX9" fmla="*/ 14990 w 142407"/>
                    <a:gd name="connsiteY9" fmla="*/ 404734 h 1701384"/>
                    <a:gd name="connsiteX10" fmla="*/ 29981 w 142407"/>
                    <a:gd name="connsiteY10" fmla="*/ 419724 h 1701384"/>
                    <a:gd name="connsiteX11" fmla="*/ 44971 w 142407"/>
                    <a:gd name="connsiteY11" fmla="*/ 464695 h 1701384"/>
                    <a:gd name="connsiteX12" fmla="*/ 59961 w 142407"/>
                    <a:gd name="connsiteY12" fmla="*/ 487180 h 1701384"/>
                    <a:gd name="connsiteX13" fmla="*/ 67456 w 142407"/>
                    <a:gd name="connsiteY13" fmla="*/ 509665 h 1701384"/>
                    <a:gd name="connsiteX14" fmla="*/ 119922 w 142407"/>
                    <a:gd name="connsiteY14" fmla="*/ 577121 h 1701384"/>
                    <a:gd name="connsiteX15" fmla="*/ 142407 w 142407"/>
                    <a:gd name="connsiteY15" fmla="*/ 682052 h 1701384"/>
                    <a:gd name="connsiteX16" fmla="*/ 127417 w 142407"/>
                    <a:gd name="connsiteY16" fmla="*/ 831954 h 1701384"/>
                    <a:gd name="connsiteX17" fmla="*/ 97436 w 142407"/>
                    <a:gd name="connsiteY17" fmla="*/ 936885 h 1701384"/>
                    <a:gd name="connsiteX18" fmla="*/ 89941 w 142407"/>
                    <a:gd name="connsiteY18" fmla="*/ 959370 h 1701384"/>
                    <a:gd name="connsiteX19" fmla="*/ 67456 w 142407"/>
                    <a:gd name="connsiteY19" fmla="*/ 1011836 h 1701384"/>
                    <a:gd name="connsiteX20" fmla="*/ 74951 w 142407"/>
                    <a:gd name="connsiteY20" fmla="*/ 1131757 h 1701384"/>
                    <a:gd name="connsiteX21" fmla="*/ 89941 w 142407"/>
                    <a:gd name="connsiteY21" fmla="*/ 1154243 h 1701384"/>
                    <a:gd name="connsiteX22" fmla="*/ 97436 w 142407"/>
                    <a:gd name="connsiteY22" fmla="*/ 1176728 h 1701384"/>
                    <a:gd name="connsiteX23" fmla="*/ 112426 w 142407"/>
                    <a:gd name="connsiteY23" fmla="*/ 1199213 h 1701384"/>
                    <a:gd name="connsiteX24" fmla="*/ 127417 w 142407"/>
                    <a:gd name="connsiteY24" fmla="*/ 1244184 h 1701384"/>
                    <a:gd name="connsiteX25" fmla="*/ 119922 w 142407"/>
                    <a:gd name="connsiteY25" fmla="*/ 1371600 h 1701384"/>
                    <a:gd name="connsiteX26" fmla="*/ 104931 w 142407"/>
                    <a:gd name="connsiteY26" fmla="*/ 1416570 h 1701384"/>
                    <a:gd name="connsiteX27" fmla="*/ 97436 w 142407"/>
                    <a:gd name="connsiteY27" fmla="*/ 1446551 h 1701384"/>
                    <a:gd name="connsiteX28" fmla="*/ 89941 w 142407"/>
                    <a:gd name="connsiteY28" fmla="*/ 1491521 h 1701384"/>
                    <a:gd name="connsiteX29" fmla="*/ 82446 w 142407"/>
                    <a:gd name="connsiteY29" fmla="*/ 1514006 h 1701384"/>
                    <a:gd name="connsiteX30" fmla="*/ 82446 w 142407"/>
                    <a:gd name="connsiteY30" fmla="*/ 1603947 h 1701384"/>
                    <a:gd name="connsiteX31" fmla="*/ 119922 w 142407"/>
                    <a:gd name="connsiteY31" fmla="*/ 1633928 h 1701384"/>
                    <a:gd name="connsiteX32" fmla="*/ 127417 w 142407"/>
                    <a:gd name="connsiteY32" fmla="*/ 1656413 h 1701384"/>
                    <a:gd name="connsiteX33" fmla="*/ 134912 w 142407"/>
                    <a:gd name="connsiteY33" fmla="*/ 1686393 h 1701384"/>
                    <a:gd name="connsiteX34" fmla="*/ 142407 w 142407"/>
                    <a:gd name="connsiteY34" fmla="*/ 1701384 h 170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2407" h="1701384">
                      <a:moveTo>
                        <a:pt x="74951" y="0"/>
                      </a:moveTo>
                      <a:cubicBezTo>
                        <a:pt x="79948" y="7495"/>
                        <a:pt x="89045" y="13522"/>
                        <a:pt x="89941" y="22485"/>
                      </a:cubicBezTo>
                      <a:cubicBezTo>
                        <a:pt x="92431" y="47383"/>
                        <a:pt x="71689" y="113745"/>
                        <a:pt x="67456" y="134911"/>
                      </a:cubicBezTo>
                      <a:cubicBezTo>
                        <a:pt x="63057" y="156908"/>
                        <a:pt x="61109" y="174705"/>
                        <a:pt x="52466" y="194872"/>
                      </a:cubicBezTo>
                      <a:cubicBezTo>
                        <a:pt x="48065" y="205142"/>
                        <a:pt x="41626" y="214478"/>
                        <a:pt x="37476" y="224852"/>
                      </a:cubicBezTo>
                      <a:cubicBezTo>
                        <a:pt x="31607" y="239523"/>
                        <a:pt x="27482" y="254833"/>
                        <a:pt x="22485" y="269823"/>
                      </a:cubicBezTo>
                      <a:lnTo>
                        <a:pt x="14990" y="292308"/>
                      </a:lnTo>
                      <a:cubicBezTo>
                        <a:pt x="12492" y="299803"/>
                        <a:pt x="9411" y="307128"/>
                        <a:pt x="7495" y="314793"/>
                      </a:cubicBezTo>
                      <a:lnTo>
                        <a:pt x="0" y="344774"/>
                      </a:lnTo>
                      <a:cubicBezTo>
                        <a:pt x="1612" y="352833"/>
                        <a:pt x="8076" y="393211"/>
                        <a:pt x="14990" y="404734"/>
                      </a:cubicBezTo>
                      <a:cubicBezTo>
                        <a:pt x="18626" y="410793"/>
                        <a:pt x="24984" y="414727"/>
                        <a:pt x="29981" y="419724"/>
                      </a:cubicBezTo>
                      <a:cubicBezTo>
                        <a:pt x="34978" y="434714"/>
                        <a:pt x="36206" y="451548"/>
                        <a:pt x="44971" y="464695"/>
                      </a:cubicBezTo>
                      <a:cubicBezTo>
                        <a:pt x="49968" y="472190"/>
                        <a:pt x="55933" y="479123"/>
                        <a:pt x="59961" y="487180"/>
                      </a:cubicBezTo>
                      <a:cubicBezTo>
                        <a:pt x="63494" y="494246"/>
                        <a:pt x="63619" y="502759"/>
                        <a:pt x="67456" y="509665"/>
                      </a:cubicBezTo>
                      <a:cubicBezTo>
                        <a:pt x="89870" y="550010"/>
                        <a:pt x="92607" y="549808"/>
                        <a:pt x="119922" y="577121"/>
                      </a:cubicBezTo>
                      <a:cubicBezTo>
                        <a:pt x="141281" y="641201"/>
                        <a:pt x="132952" y="606413"/>
                        <a:pt x="142407" y="682052"/>
                      </a:cubicBezTo>
                      <a:cubicBezTo>
                        <a:pt x="139947" y="711576"/>
                        <a:pt x="134153" y="796032"/>
                        <a:pt x="127417" y="831954"/>
                      </a:cubicBezTo>
                      <a:cubicBezTo>
                        <a:pt x="119351" y="874972"/>
                        <a:pt x="110691" y="897121"/>
                        <a:pt x="97436" y="936885"/>
                      </a:cubicBezTo>
                      <a:cubicBezTo>
                        <a:pt x="94938" y="944380"/>
                        <a:pt x="93474" y="952304"/>
                        <a:pt x="89941" y="959370"/>
                      </a:cubicBezTo>
                      <a:cubicBezTo>
                        <a:pt x="71418" y="996417"/>
                        <a:pt x="78484" y="978751"/>
                        <a:pt x="67456" y="1011836"/>
                      </a:cubicBezTo>
                      <a:cubicBezTo>
                        <a:pt x="69954" y="1051810"/>
                        <a:pt x="68705" y="1092195"/>
                        <a:pt x="74951" y="1131757"/>
                      </a:cubicBezTo>
                      <a:cubicBezTo>
                        <a:pt x="76356" y="1140655"/>
                        <a:pt x="85913" y="1146186"/>
                        <a:pt x="89941" y="1154243"/>
                      </a:cubicBezTo>
                      <a:cubicBezTo>
                        <a:pt x="93474" y="1161309"/>
                        <a:pt x="93903" y="1169662"/>
                        <a:pt x="97436" y="1176728"/>
                      </a:cubicBezTo>
                      <a:cubicBezTo>
                        <a:pt x="101464" y="1184785"/>
                        <a:pt x="108768" y="1190982"/>
                        <a:pt x="112426" y="1199213"/>
                      </a:cubicBezTo>
                      <a:cubicBezTo>
                        <a:pt x="118844" y="1213652"/>
                        <a:pt x="127417" y="1244184"/>
                        <a:pt x="127417" y="1244184"/>
                      </a:cubicBezTo>
                      <a:cubicBezTo>
                        <a:pt x="124919" y="1286656"/>
                        <a:pt x="125425" y="1329412"/>
                        <a:pt x="119922" y="1371600"/>
                      </a:cubicBezTo>
                      <a:cubicBezTo>
                        <a:pt x="117878" y="1387268"/>
                        <a:pt x="108763" y="1401241"/>
                        <a:pt x="104931" y="1416570"/>
                      </a:cubicBezTo>
                      <a:cubicBezTo>
                        <a:pt x="102433" y="1426564"/>
                        <a:pt x="99456" y="1436450"/>
                        <a:pt x="97436" y="1446551"/>
                      </a:cubicBezTo>
                      <a:cubicBezTo>
                        <a:pt x="94456" y="1461453"/>
                        <a:pt x="93238" y="1476686"/>
                        <a:pt x="89941" y="1491521"/>
                      </a:cubicBezTo>
                      <a:cubicBezTo>
                        <a:pt x="88227" y="1499233"/>
                        <a:pt x="84944" y="1506511"/>
                        <a:pt x="82446" y="1514006"/>
                      </a:cubicBezTo>
                      <a:cubicBezTo>
                        <a:pt x="77492" y="1548686"/>
                        <a:pt x="68355" y="1571068"/>
                        <a:pt x="82446" y="1603947"/>
                      </a:cubicBezTo>
                      <a:cubicBezTo>
                        <a:pt x="86719" y="1613917"/>
                        <a:pt x="113337" y="1629538"/>
                        <a:pt x="119922" y="1633928"/>
                      </a:cubicBezTo>
                      <a:cubicBezTo>
                        <a:pt x="122420" y="1641423"/>
                        <a:pt x="125247" y="1648817"/>
                        <a:pt x="127417" y="1656413"/>
                      </a:cubicBezTo>
                      <a:cubicBezTo>
                        <a:pt x="130247" y="1666318"/>
                        <a:pt x="131655" y="1676621"/>
                        <a:pt x="134912" y="1686393"/>
                      </a:cubicBezTo>
                      <a:cubicBezTo>
                        <a:pt x="136679" y="1691693"/>
                        <a:pt x="139909" y="1696387"/>
                        <a:pt x="142407" y="1701384"/>
                      </a:cubicBezTo>
                    </a:path>
                  </a:pathLst>
                </a:cu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oup 16"/>
              <p:cNvGrpSpPr/>
              <p:nvPr/>
            </p:nvGrpSpPr>
            <p:grpSpPr>
              <a:xfrm>
                <a:off x="5148064" y="4221088"/>
                <a:ext cx="432048" cy="781801"/>
                <a:chOff x="2627784" y="3573016"/>
                <a:chExt cx="720080" cy="1368152"/>
              </a:xfrm>
            </p:grpSpPr>
            <p:sp>
              <p:nvSpPr>
                <p:cNvPr id="15" name="Rectangle 72"/>
                <p:cNvSpPr/>
                <p:nvPr/>
              </p:nvSpPr>
              <p:spPr>
                <a:xfrm>
                  <a:off x="2627784" y="3573016"/>
                  <a:ext cx="720080" cy="1368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t" anchorCtr="0">
                  <a:normAutofit fontScale="55000" lnSpcReduction="20000"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6" name="Freeform 73"/>
                <p:cNvSpPr/>
                <p:nvPr/>
              </p:nvSpPr>
              <p:spPr>
                <a:xfrm>
                  <a:off x="2915816" y="3717032"/>
                  <a:ext cx="72008" cy="1132562"/>
                </a:xfrm>
                <a:custGeom>
                  <a:avLst/>
                  <a:gdLst>
                    <a:gd name="connsiteX0" fmla="*/ 74951 w 142407"/>
                    <a:gd name="connsiteY0" fmla="*/ 0 h 1701384"/>
                    <a:gd name="connsiteX1" fmla="*/ 89941 w 142407"/>
                    <a:gd name="connsiteY1" fmla="*/ 22485 h 1701384"/>
                    <a:gd name="connsiteX2" fmla="*/ 67456 w 142407"/>
                    <a:gd name="connsiteY2" fmla="*/ 134911 h 1701384"/>
                    <a:gd name="connsiteX3" fmla="*/ 52466 w 142407"/>
                    <a:gd name="connsiteY3" fmla="*/ 194872 h 1701384"/>
                    <a:gd name="connsiteX4" fmla="*/ 37476 w 142407"/>
                    <a:gd name="connsiteY4" fmla="*/ 224852 h 1701384"/>
                    <a:gd name="connsiteX5" fmla="*/ 22485 w 142407"/>
                    <a:gd name="connsiteY5" fmla="*/ 269823 h 1701384"/>
                    <a:gd name="connsiteX6" fmla="*/ 14990 w 142407"/>
                    <a:gd name="connsiteY6" fmla="*/ 292308 h 1701384"/>
                    <a:gd name="connsiteX7" fmla="*/ 7495 w 142407"/>
                    <a:gd name="connsiteY7" fmla="*/ 314793 h 1701384"/>
                    <a:gd name="connsiteX8" fmla="*/ 0 w 142407"/>
                    <a:gd name="connsiteY8" fmla="*/ 344774 h 1701384"/>
                    <a:gd name="connsiteX9" fmla="*/ 14990 w 142407"/>
                    <a:gd name="connsiteY9" fmla="*/ 404734 h 1701384"/>
                    <a:gd name="connsiteX10" fmla="*/ 29981 w 142407"/>
                    <a:gd name="connsiteY10" fmla="*/ 419724 h 1701384"/>
                    <a:gd name="connsiteX11" fmla="*/ 44971 w 142407"/>
                    <a:gd name="connsiteY11" fmla="*/ 464695 h 1701384"/>
                    <a:gd name="connsiteX12" fmla="*/ 59961 w 142407"/>
                    <a:gd name="connsiteY12" fmla="*/ 487180 h 1701384"/>
                    <a:gd name="connsiteX13" fmla="*/ 67456 w 142407"/>
                    <a:gd name="connsiteY13" fmla="*/ 509665 h 1701384"/>
                    <a:gd name="connsiteX14" fmla="*/ 119922 w 142407"/>
                    <a:gd name="connsiteY14" fmla="*/ 577121 h 1701384"/>
                    <a:gd name="connsiteX15" fmla="*/ 142407 w 142407"/>
                    <a:gd name="connsiteY15" fmla="*/ 682052 h 1701384"/>
                    <a:gd name="connsiteX16" fmla="*/ 127417 w 142407"/>
                    <a:gd name="connsiteY16" fmla="*/ 831954 h 1701384"/>
                    <a:gd name="connsiteX17" fmla="*/ 97436 w 142407"/>
                    <a:gd name="connsiteY17" fmla="*/ 936885 h 1701384"/>
                    <a:gd name="connsiteX18" fmla="*/ 89941 w 142407"/>
                    <a:gd name="connsiteY18" fmla="*/ 959370 h 1701384"/>
                    <a:gd name="connsiteX19" fmla="*/ 67456 w 142407"/>
                    <a:gd name="connsiteY19" fmla="*/ 1011836 h 1701384"/>
                    <a:gd name="connsiteX20" fmla="*/ 74951 w 142407"/>
                    <a:gd name="connsiteY20" fmla="*/ 1131757 h 1701384"/>
                    <a:gd name="connsiteX21" fmla="*/ 89941 w 142407"/>
                    <a:gd name="connsiteY21" fmla="*/ 1154243 h 1701384"/>
                    <a:gd name="connsiteX22" fmla="*/ 97436 w 142407"/>
                    <a:gd name="connsiteY22" fmla="*/ 1176728 h 1701384"/>
                    <a:gd name="connsiteX23" fmla="*/ 112426 w 142407"/>
                    <a:gd name="connsiteY23" fmla="*/ 1199213 h 1701384"/>
                    <a:gd name="connsiteX24" fmla="*/ 127417 w 142407"/>
                    <a:gd name="connsiteY24" fmla="*/ 1244184 h 1701384"/>
                    <a:gd name="connsiteX25" fmla="*/ 119922 w 142407"/>
                    <a:gd name="connsiteY25" fmla="*/ 1371600 h 1701384"/>
                    <a:gd name="connsiteX26" fmla="*/ 104931 w 142407"/>
                    <a:gd name="connsiteY26" fmla="*/ 1416570 h 1701384"/>
                    <a:gd name="connsiteX27" fmla="*/ 97436 w 142407"/>
                    <a:gd name="connsiteY27" fmla="*/ 1446551 h 1701384"/>
                    <a:gd name="connsiteX28" fmla="*/ 89941 w 142407"/>
                    <a:gd name="connsiteY28" fmla="*/ 1491521 h 1701384"/>
                    <a:gd name="connsiteX29" fmla="*/ 82446 w 142407"/>
                    <a:gd name="connsiteY29" fmla="*/ 1514006 h 1701384"/>
                    <a:gd name="connsiteX30" fmla="*/ 82446 w 142407"/>
                    <a:gd name="connsiteY30" fmla="*/ 1603947 h 1701384"/>
                    <a:gd name="connsiteX31" fmla="*/ 119922 w 142407"/>
                    <a:gd name="connsiteY31" fmla="*/ 1633928 h 1701384"/>
                    <a:gd name="connsiteX32" fmla="*/ 127417 w 142407"/>
                    <a:gd name="connsiteY32" fmla="*/ 1656413 h 1701384"/>
                    <a:gd name="connsiteX33" fmla="*/ 134912 w 142407"/>
                    <a:gd name="connsiteY33" fmla="*/ 1686393 h 1701384"/>
                    <a:gd name="connsiteX34" fmla="*/ 142407 w 142407"/>
                    <a:gd name="connsiteY34" fmla="*/ 1701384 h 170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2407" h="1701384">
                      <a:moveTo>
                        <a:pt x="74951" y="0"/>
                      </a:moveTo>
                      <a:cubicBezTo>
                        <a:pt x="79948" y="7495"/>
                        <a:pt x="89045" y="13522"/>
                        <a:pt x="89941" y="22485"/>
                      </a:cubicBezTo>
                      <a:cubicBezTo>
                        <a:pt x="92431" y="47383"/>
                        <a:pt x="71689" y="113745"/>
                        <a:pt x="67456" y="134911"/>
                      </a:cubicBezTo>
                      <a:cubicBezTo>
                        <a:pt x="63057" y="156908"/>
                        <a:pt x="61109" y="174705"/>
                        <a:pt x="52466" y="194872"/>
                      </a:cubicBezTo>
                      <a:cubicBezTo>
                        <a:pt x="48065" y="205142"/>
                        <a:pt x="41626" y="214478"/>
                        <a:pt x="37476" y="224852"/>
                      </a:cubicBezTo>
                      <a:cubicBezTo>
                        <a:pt x="31607" y="239523"/>
                        <a:pt x="27482" y="254833"/>
                        <a:pt x="22485" y="269823"/>
                      </a:cubicBezTo>
                      <a:lnTo>
                        <a:pt x="14990" y="292308"/>
                      </a:lnTo>
                      <a:cubicBezTo>
                        <a:pt x="12492" y="299803"/>
                        <a:pt x="9411" y="307128"/>
                        <a:pt x="7495" y="314793"/>
                      </a:cubicBezTo>
                      <a:lnTo>
                        <a:pt x="0" y="344774"/>
                      </a:lnTo>
                      <a:cubicBezTo>
                        <a:pt x="1612" y="352833"/>
                        <a:pt x="8076" y="393211"/>
                        <a:pt x="14990" y="404734"/>
                      </a:cubicBezTo>
                      <a:cubicBezTo>
                        <a:pt x="18626" y="410793"/>
                        <a:pt x="24984" y="414727"/>
                        <a:pt x="29981" y="419724"/>
                      </a:cubicBezTo>
                      <a:cubicBezTo>
                        <a:pt x="34978" y="434714"/>
                        <a:pt x="36206" y="451548"/>
                        <a:pt x="44971" y="464695"/>
                      </a:cubicBezTo>
                      <a:cubicBezTo>
                        <a:pt x="49968" y="472190"/>
                        <a:pt x="55933" y="479123"/>
                        <a:pt x="59961" y="487180"/>
                      </a:cubicBezTo>
                      <a:cubicBezTo>
                        <a:pt x="63494" y="494246"/>
                        <a:pt x="63619" y="502759"/>
                        <a:pt x="67456" y="509665"/>
                      </a:cubicBezTo>
                      <a:cubicBezTo>
                        <a:pt x="89870" y="550010"/>
                        <a:pt x="92607" y="549808"/>
                        <a:pt x="119922" y="577121"/>
                      </a:cubicBezTo>
                      <a:cubicBezTo>
                        <a:pt x="141281" y="641201"/>
                        <a:pt x="132952" y="606413"/>
                        <a:pt x="142407" y="682052"/>
                      </a:cubicBezTo>
                      <a:cubicBezTo>
                        <a:pt x="139947" y="711576"/>
                        <a:pt x="134153" y="796032"/>
                        <a:pt x="127417" y="831954"/>
                      </a:cubicBezTo>
                      <a:cubicBezTo>
                        <a:pt x="119351" y="874972"/>
                        <a:pt x="110691" y="897121"/>
                        <a:pt x="97436" y="936885"/>
                      </a:cubicBezTo>
                      <a:cubicBezTo>
                        <a:pt x="94938" y="944380"/>
                        <a:pt x="93474" y="952304"/>
                        <a:pt x="89941" y="959370"/>
                      </a:cubicBezTo>
                      <a:cubicBezTo>
                        <a:pt x="71418" y="996417"/>
                        <a:pt x="78484" y="978751"/>
                        <a:pt x="67456" y="1011836"/>
                      </a:cubicBezTo>
                      <a:cubicBezTo>
                        <a:pt x="69954" y="1051810"/>
                        <a:pt x="68705" y="1092195"/>
                        <a:pt x="74951" y="1131757"/>
                      </a:cubicBezTo>
                      <a:cubicBezTo>
                        <a:pt x="76356" y="1140655"/>
                        <a:pt x="85913" y="1146186"/>
                        <a:pt x="89941" y="1154243"/>
                      </a:cubicBezTo>
                      <a:cubicBezTo>
                        <a:pt x="93474" y="1161309"/>
                        <a:pt x="93903" y="1169662"/>
                        <a:pt x="97436" y="1176728"/>
                      </a:cubicBezTo>
                      <a:cubicBezTo>
                        <a:pt x="101464" y="1184785"/>
                        <a:pt x="108768" y="1190982"/>
                        <a:pt x="112426" y="1199213"/>
                      </a:cubicBezTo>
                      <a:cubicBezTo>
                        <a:pt x="118844" y="1213652"/>
                        <a:pt x="127417" y="1244184"/>
                        <a:pt x="127417" y="1244184"/>
                      </a:cubicBezTo>
                      <a:cubicBezTo>
                        <a:pt x="124919" y="1286656"/>
                        <a:pt x="125425" y="1329412"/>
                        <a:pt x="119922" y="1371600"/>
                      </a:cubicBezTo>
                      <a:cubicBezTo>
                        <a:pt x="117878" y="1387268"/>
                        <a:pt x="108763" y="1401241"/>
                        <a:pt x="104931" y="1416570"/>
                      </a:cubicBezTo>
                      <a:cubicBezTo>
                        <a:pt x="102433" y="1426564"/>
                        <a:pt x="99456" y="1436450"/>
                        <a:pt x="97436" y="1446551"/>
                      </a:cubicBezTo>
                      <a:cubicBezTo>
                        <a:pt x="94456" y="1461453"/>
                        <a:pt x="93238" y="1476686"/>
                        <a:pt x="89941" y="1491521"/>
                      </a:cubicBezTo>
                      <a:cubicBezTo>
                        <a:pt x="88227" y="1499233"/>
                        <a:pt x="84944" y="1506511"/>
                        <a:pt x="82446" y="1514006"/>
                      </a:cubicBezTo>
                      <a:cubicBezTo>
                        <a:pt x="77492" y="1548686"/>
                        <a:pt x="68355" y="1571068"/>
                        <a:pt x="82446" y="1603947"/>
                      </a:cubicBezTo>
                      <a:cubicBezTo>
                        <a:pt x="86719" y="1613917"/>
                        <a:pt x="113337" y="1629538"/>
                        <a:pt x="119922" y="1633928"/>
                      </a:cubicBezTo>
                      <a:cubicBezTo>
                        <a:pt x="122420" y="1641423"/>
                        <a:pt x="125247" y="1648817"/>
                        <a:pt x="127417" y="1656413"/>
                      </a:cubicBezTo>
                      <a:cubicBezTo>
                        <a:pt x="130247" y="1666318"/>
                        <a:pt x="131655" y="1676621"/>
                        <a:pt x="134912" y="1686393"/>
                      </a:cubicBezTo>
                      <a:cubicBezTo>
                        <a:pt x="136679" y="1691693"/>
                        <a:pt x="139909" y="1696387"/>
                        <a:pt x="142407" y="1701384"/>
                      </a:cubicBezTo>
                    </a:path>
                  </a:pathLst>
                </a:cu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8" name="Gruppieren 137"/>
          <p:cNvGrpSpPr/>
          <p:nvPr/>
        </p:nvGrpSpPr>
        <p:grpSpPr>
          <a:xfrm>
            <a:off x="5292080" y="4005064"/>
            <a:ext cx="1728192" cy="1872208"/>
            <a:chOff x="6156176" y="3933056"/>
            <a:chExt cx="2016224" cy="2160240"/>
          </a:xfrm>
        </p:grpSpPr>
        <p:sp>
          <p:nvSpPr>
            <p:cNvPr id="137" name="Rectangle 75"/>
            <p:cNvSpPr/>
            <p:nvPr/>
          </p:nvSpPr>
          <p:spPr>
            <a:xfrm>
              <a:off x="6156176" y="3933056"/>
              <a:ext cx="2016224" cy="21602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600" dirty="0" err="1" smtClean="0"/>
                <a:t>Grid</a:t>
              </a:r>
              <a:endParaRPr lang="de-DE" sz="1600" dirty="0"/>
            </a:p>
          </p:txBody>
        </p:sp>
        <p:sp>
          <p:nvSpPr>
            <p:cNvPr id="85" name="Rectangle 117"/>
            <p:cNvSpPr/>
            <p:nvPr/>
          </p:nvSpPr>
          <p:spPr>
            <a:xfrm>
              <a:off x="6228184" y="4293096"/>
              <a:ext cx="936104" cy="8640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200" dirty="0"/>
            </a:p>
          </p:txBody>
        </p:sp>
        <p:sp>
          <p:nvSpPr>
            <p:cNvPr id="86" name="Rectangle 140"/>
            <p:cNvSpPr/>
            <p:nvPr/>
          </p:nvSpPr>
          <p:spPr>
            <a:xfrm>
              <a:off x="6300192" y="4727497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7" name="Freeform 141"/>
            <p:cNvSpPr/>
            <p:nvPr/>
          </p:nvSpPr>
          <p:spPr>
            <a:xfrm>
              <a:off x="6405804" y="4765148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tangle 142"/>
            <p:cNvSpPr/>
            <p:nvPr/>
          </p:nvSpPr>
          <p:spPr>
            <a:xfrm>
              <a:off x="6828251" y="4365104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9" name="Freeform 143"/>
            <p:cNvSpPr/>
            <p:nvPr/>
          </p:nvSpPr>
          <p:spPr>
            <a:xfrm>
              <a:off x="6933863" y="4402755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tangle 144"/>
            <p:cNvSpPr/>
            <p:nvPr/>
          </p:nvSpPr>
          <p:spPr>
            <a:xfrm>
              <a:off x="6564221" y="4365104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91" name="Freeform 145"/>
            <p:cNvSpPr/>
            <p:nvPr/>
          </p:nvSpPr>
          <p:spPr>
            <a:xfrm>
              <a:off x="6669833" y="4402755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tangle 146"/>
            <p:cNvSpPr/>
            <p:nvPr/>
          </p:nvSpPr>
          <p:spPr>
            <a:xfrm>
              <a:off x="6564221" y="4727497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93" name="Freeform 147"/>
            <p:cNvSpPr/>
            <p:nvPr/>
          </p:nvSpPr>
          <p:spPr>
            <a:xfrm>
              <a:off x="6669833" y="4765148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148"/>
            <p:cNvSpPr/>
            <p:nvPr/>
          </p:nvSpPr>
          <p:spPr>
            <a:xfrm>
              <a:off x="6300192" y="4365104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95" name="Freeform 149"/>
            <p:cNvSpPr/>
            <p:nvPr/>
          </p:nvSpPr>
          <p:spPr>
            <a:xfrm>
              <a:off x="6405804" y="4402755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tangle 150"/>
            <p:cNvSpPr/>
            <p:nvPr/>
          </p:nvSpPr>
          <p:spPr>
            <a:xfrm>
              <a:off x="6828251" y="4727497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97" name="Freeform 151"/>
            <p:cNvSpPr/>
            <p:nvPr/>
          </p:nvSpPr>
          <p:spPr>
            <a:xfrm>
              <a:off x="6933863" y="4765148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tangle 117"/>
            <p:cNvSpPr/>
            <p:nvPr/>
          </p:nvSpPr>
          <p:spPr>
            <a:xfrm>
              <a:off x="7164288" y="4293096"/>
              <a:ext cx="936104" cy="8640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200" dirty="0"/>
            </a:p>
          </p:txBody>
        </p:sp>
        <p:sp>
          <p:nvSpPr>
            <p:cNvPr id="99" name="Rectangle 140"/>
            <p:cNvSpPr/>
            <p:nvPr/>
          </p:nvSpPr>
          <p:spPr>
            <a:xfrm>
              <a:off x="7236296" y="4727497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00" name="Freeform 141"/>
            <p:cNvSpPr/>
            <p:nvPr/>
          </p:nvSpPr>
          <p:spPr>
            <a:xfrm>
              <a:off x="7341908" y="4765148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tangle 142"/>
            <p:cNvSpPr/>
            <p:nvPr/>
          </p:nvSpPr>
          <p:spPr>
            <a:xfrm>
              <a:off x="7764355" y="4365104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02" name="Freeform 143"/>
            <p:cNvSpPr/>
            <p:nvPr/>
          </p:nvSpPr>
          <p:spPr>
            <a:xfrm>
              <a:off x="7869967" y="4402755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tangle 144"/>
            <p:cNvSpPr/>
            <p:nvPr/>
          </p:nvSpPr>
          <p:spPr>
            <a:xfrm>
              <a:off x="7500325" y="4365104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04" name="Freeform 145"/>
            <p:cNvSpPr/>
            <p:nvPr/>
          </p:nvSpPr>
          <p:spPr>
            <a:xfrm>
              <a:off x="7605937" y="4402755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tangle 146"/>
            <p:cNvSpPr/>
            <p:nvPr/>
          </p:nvSpPr>
          <p:spPr>
            <a:xfrm>
              <a:off x="7500325" y="4727497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06" name="Freeform 147"/>
            <p:cNvSpPr/>
            <p:nvPr/>
          </p:nvSpPr>
          <p:spPr>
            <a:xfrm>
              <a:off x="7605937" y="4765148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tangle 148"/>
            <p:cNvSpPr/>
            <p:nvPr/>
          </p:nvSpPr>
          <p:spPr>
            <a:xfrm>
              <a:off x="7236296" y="4365104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08" name="Freeform 149"/>
            <p:cNvSpPr/>
            <p:nvPr/>
          </p:nvSpPr>
          <p:spPr>
            <a:xfrm>
              <a:off x="7341908" y="4402755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tangle 150"/>
            <p:cNvSpPr/>
            <p:nvPr/>
          </p:nvSpPr>
          <p:spPr>
            <a:xfrm>
              <a:off x="7764355" y="4727497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10" name="Freeform 151"/>
            <p:cNvSpPr/>
            <p:nvPr/>
          </p:nvSpPr>
          <p:spPr>
            <a:xfrm>
              <a:off x="7869967" y="4765148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tangle 117"/>
            <p:cNvSpPr/>
            <p:nvPr/>
          </p:nvSpPr>
          <p:spPr>
            <a:xfrm>
              <a:off x="6228184" y="5157192"/>
              <a:ext cx="936104" cy="8640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200" dirty="0"/>
            </a:p>
          </p:txBody>
        </p:sp>
        <p:sp>
          <p:nvSpPr>
            <p:cNvPr id="112" name="Rectangle 140"/>
            <p:cNvSpPr/>
            <p:nvPr/>
          </p:nvSpPr>
          <p:spPr>
            <a:xfrm>
              <a:off x="6300192" y="5591593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13" name="Freeform 141"/>
            <p:cNvSpPr/>
            <p:nvPr/>
          </p:nvSpPr>
          <p:spPr>
            <a:xfrm>
              <a:off x="6405804" y="5629244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tangle 142"/>
            <p:cNvSpPr/>
            <p:nvPr/>
          </p:nvSpPr>
          <p:spPr>
            <a:xfrm>
              <a:off x="6828251" y="5229200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15" name="Freeform 143"/>
            <p:cNvSpPr/>
            <p:nvPr/>
          </p:nvSpPr>
          <p:spPr>
            <a:xfrm>
              <a:off x="6933863" y="5266851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Rectangle 144"/>
            <p:cNvSpPr/>
            <p:nvPr/>
          </p:nvSpPr>
          <p:spPr>
            <a:xfrm>
              <a:off x="6564221" y="5229200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17" name="Freeform 145"/>
            <p:cNvSpPr/>
            <p:nvPr/>
          </p:nvSpPr>
          <p:spPr>
            <a:xfrm>
              <a:off x="6669833" y="5266851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tangle 146"/>
            <p:cNvSpPr/>
            <p:nvPr/>
          </p:nvSpPr>
          <p:spPr>
            <a:xfrm>
              <a:off x="6564221" y="5591593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19" name="Freeform 147"/>
            <p:cNvSpPr/>
            <p:nvPr/>
          </p:nvSpPr>
          <p:spPr>
            <a:xfrm>
              <a:off x="6669833" y="5629244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tangle 148"/>
            <p:cNvSpPr/>
            <p:nvPr/>
          </p:nvSpPr>
          <p:spPr>
            <a:xfrm>
              <a:off x="6300192" y="5229200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21" name="Freeform 149"/>
            <p:cNvSpPr/>
            <p:nvPr/>
          </p:nvSpPr>
          <p:spPr>
            <a:xfrm>
              <a:off x="6405804" y="5266851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tangle 150"/>
            <p:cNvSpPr/>
            <p:nvPr/>
          </p:nvSpPr>
          <p:spPr>
            <a:xfrm>
              <a:off x="6828251" y="5591593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23" name="Freeform 151"/>
            <p:cNvSpPr/>
            <p:nvPr/>
          </p:nvSpPr>
          <p:spPr>
            <a:xfrm>
              <a:off x="6933863" y="5629244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Rectangle 117"/>
            <p:cNvSpPr/>
            <p:nvPr/>
          </p:nvSpPr>
          <p:spPr>
            <a:xfrm>
              <a:off x="7164288" y="5157192"/>
              <a:ext cx="936104" cy="8640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200" dirty="0"/>
            </a:p>
          </p:txBody>
        </p:sp>
        <p:sp>
          <p:nvSpPr>
            <p:cNvPr id="125" name="Rectangle 140"/>
            <p:cNvSpPr/>
            <p:nvPr/>
          </p:nvSpPr>
          <p:spPr>
            <a:xfrm>
              <a:off x="7236296" y="5591593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26" name="Freeform 141"/>
            <p:cNvSpPr/>
            <p:nvPr/>
          </p:nvSpPr>
          <p:spPr>
            <a:xfrm>
              <a:off x="7341908" y="5629244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tangle 142"/>
            <p:cNvSpPr/>
            <p:nvPr/>
          </p:nvSpPr>
          <p:spPr>
            <a:xfrm>
              <a:off x="7764355" y="5229200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28" name="Freeform 143"/>
            <p:cNvSpPr/>
            <p:nvPr/>
          </p:nvSpPr>
          <p:spPr>
            <a:xfrm>
              <a:off x="7869967" y="5266851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Rectangle 144"/>
            <p:cNvSpPr/>
            <p:nvPr/>
          </p:nvSpPr>
          <p:spPr>
            <a:xfrm>
              <a:off x="7500325" y="5229200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30" name="Freeform 145"/>
            <p:cNvSpPr/>
            <p:nvPr/>
          </p:nvSpPr>
          <p:spPr>
            <a:xfrm>
              <a:off x="7605937" y="5266851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Rectangle 146"/>
            <p:cNvSpPr/>
            <p:nvPr/>
          </p:nvSpPr>
          <p:spPr>
            <a:xfrm>
              <a:off x="7500325" y="5591593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32" name="Freeform 147"/>
            <p:cNvSpPr/>
            <p:nvPr/>
          </p:nvSpPr>
          <p:spPr>
            <a:xfrm>
              <a:off x="7605937" y="5629244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Rectangle 148"/>
            <p:cNvSpPr/>
            <p:nvPr/>
          </p:nvSpPr>
          <p:spPr>
            <a:xfrm>
              <a:off x="7236296" y="5229200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34" name="Freeform 149"/>
            <p:cNvSpPr/>
            <p:nvPr/>
          </p:nvSpPr>
          <p:spPr>
            <a:xfrm>
              <a:off x="7341908" y="5266851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Rectangle 150"/>
            <p:cNvSpPr/>
            <p:nvPr/>
          </p:nvSpPr>
          <p:spPr>
            <a:xfrm>
              <a:off x="7764355" y="5591593"/>
              <a:ext cx="264029" cy="35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rmAutofit fontScale="25000" lnSpcReduction="20000"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36" name="Freeform 151"/>
            <p:cNvSpPr/>
            <p:nvPr/>
          </p:nvSpPr>
          <p:spPr>
            <a:xfrm>
              <a:off x="7869967" y="5629244"/>
              <a:ext cx="26403" cy="296095"/>
            </a:xfrm>
            <a:custGeom>
              <a:avLst/>
              <a:gdLst>
                <a:gd name="connsiteX0" fmla="*/ 74951 w 142407"/>
                <a:gd name="connsiteY0" fmla="*/ 0 h 1701384"/>
                <a:gd name="connsiteX1" fmla="*/ 89941 w 142407"/>
                <a:gd name="connsiteY1" fmla="*/ 22485 h 1701384"/>
                <a:gd name="connsiteX2" fmla="*/ 67456 w 142407"/>
                <a:gd name="connsiteY2" fmla="*/ 134911 h 1701384"/>
                <a:gd name="connsiteX3" fmla="*/ 52466 w 142407"/>
                <a:gd name="connsiteY3" fmla="*/ 194872 h 1701384"/>
                <a:gd name="connsiteX4" fmla="*/ 37476 w 142407"/>
                <a:gd name="connsiteY4" fmla="*/ 224852 h 1701384"/>
                <a:gd name="connsiteX5" fmla="*/ 22485 w 142407"/>
                <a:gd name="connsiteY5" fmla="*/ 269823 h 1701384"/>
                <a:gd name="connsiteX6" fmla="*/ 14990 w 142407"/>
                <a:gd name="connsiteY6" fmla="*/ 292308 h 1701384"/>
                <a:gd name="connsiteX7" fmla="*/ 7495 w 142407"/>
                <a:gd name="connsiteY7" fmla="*/ 314793 h 1701384"/>
                <a:gd name="connsiteX8" fmla="*/ 0 w 142407"/>
                <a:gd name="connsiteY8" fmla="*/ 344774 h 1701384"/>
                <a:gd name="connsiteX9" fmla="*/ 14990 w 142407"/>
                <a:gd name="connsiteY9" fmla="*/ 404734 h 1701384"/>
                <a:gd name="connsiteX10" fmla="*/ 29981 w 142407"/>
                <a:gd name="connsiteY10" fmla="*/ 419724 h 1701384"/>
                <a:gd name="connsiteX11" fmla="*/ 44971 w 142407"/>
                <a:gd name="connsiteY11" fmla="*/ 464695 h 1701384"/>
                <a:gd name="connsiteX12" fmla="*/ 59961 w 142407"/>
                <a:gd name="connsiteY12" fmla="*/ 487180 h 1701384"/>
                <a:gd name="connsiteX13" fmla="*/ 67456 w 142407"/>
                <a:gd name="connsiteY13" fmla="*/ 509665 h 1701384"/>
                <a:gd name="connsiteX14" fmla="*/ 119922 w 142407"/>
                <a:gd name="connsiteY14" fmla="*/ 577121 h 1701384"/>
                <a:gd name="connsiteX15" fmla="*/ 142407 w 142407"/>
                <a:gd name="connsiteY15" fmla="*/ 682052 h 1701384"/>
                <a:gd name="connsiteX16" fmla="*/ 127417 w 142407"/>
                <a:gd name="connsiteY16" fmla="*/ 831954 h 1701384"/>
                <a:gd name="connsiteX17" fmla="*/ 97436 w 142407"/>
                <a:gd name="connsiteY17" fmla="*/ 936885 h 1701384"/>
                <a:gd name="connsiteX18" fmla="*/ 89941 w 142407"/>
                <a:gd name="connsiteY18" fmla="*/ 959370 h 1701384"/>
                <a:gd name="connsiteX19" fmla="*/ 67456 w 142407"/>
                <a:gd name="connsiteY19" fmla="*/ 1011836 h 1701384"/>
                <a:gd name="connsiteX20" fmla="*/ 74951 w 142407"/>
                <a:gd name="connsiteY20" fmla="*/ 1131757 h 1701384"/>
                <a:gd name="connsiteX21" fmla="*/ 89941 w 142407"/>
                <a:gd name="connsiteY21" fmla="*/ 1154243 h 1701384"/>
                <a:gd name="connsiteX22" fmla="*/ 97436 w 142407"/>
                <a:gd name="connsiteY22" fmla="*/ 1176728 h 1701384"/>
                <a:gd name="connsiteX23" fmla="*/ 112426 w 142407"/>
                <a:gd name="connsiteY23" fmla="*/ 1199213 h 1701384"/>
                <a:gd name="connsiteX24" fmla="*/ 127417 w 142407"/>
                <a:gd name="connsiteY24" fmla="*/ 1244184 h 1701384"/>
                <a:gd name="connsiteX25" fmla="*/ 119922 w 142407"/>
                <a:gd name="connsiteY25" fmla="*/ 1371600 h 1701384"/>
                <a:gd name="connsiteX26" fmla="*/ 104931 w 142407"/>
                <a:gd name="connsiteY26" fmla="*/ 1416570 h 1701384"/>
                <a:gd name="connsiteX27" fmla="*/ 97436 w 142407"/>
                <a:gd name="connsiteY27" fmla="*/ 1446551 h 1701384"/>
                <a:gd name="connsiteX28" fmla="*/ 89941 w 142407"/>
                <a:gd name="connsiteY28" fmla="*/ 1491521 h 1701384"/>
                <a:gd name="connsiteX29" fmla="*/ 82446 w 142407"/>
                <a:gd name="connsiteY29" fmla="*/ 1514006 h 1701384"/>
                <a:gd name="connsiteX30" fmla="*/ 82446 w 142407"/>
                <a:gd name="connsiteY30" fmla="*/ 1603947 h 1701384"/>
                <a:gd name="connsiteX31" fmla="*/ 119922 w 142407"/>
                <a:gd name="connsiteY31" fmla="*/ 1633928 h 1701384"/>
                <a:gd name="connsiteX32" fmla="*/ 127417 w 142407"/>
                <a:gd name="connsiteY32" fmla="*/ 1656413 h 1701384"/>
                <a:gd name="connsiteX33" fmla="*/ 134912 w 142407"/>
                <a:gd name="connsiteY33" fmla="*/ 1686393 h 1701384"/>
                <a:gd name="connsiteX34" fmla="*/ 142407 w 142407"/>
                <a:gd name="connsiteY34" fmla="*/ 1701384 h 17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407" h="1701384">
                  <a:moveTo>
                    <a:pt x="74951" y="0"/>
                  </a:moveTo>
                  <a:cubicBezTo>
                    <a:pt x="79948" y="7495"/>
                    <a:pt x="89045" y="13522"/>
                    <a:pt x="89941" y="22485"/>
                  </a:cubicBezTo>
                  <a:cubicBezTo>
                    <a:pt x="92431" y="47383"/>
                    <a:pt x="71689" y="113745"/>
                    <a:pt x="67456" y="134911"/>
                  </a:cubicBezTo>
                  <a:cubicBezTo>
                    <a:pt x="63057" y="156908"/>
                    <a:pt x="61109" y="174705"/>
                    <a:pt x="52466" y="194872"/>
                  </a:cubicBezTo>
                  <a:cubicBezTo>
                    <a:pt x="48065" y="205142"/>
                    <a:pt x="41626" y="214478"/>
                    <a:pt x="37476" y="224852"/>
                  </a:cubicBezTo>
                  <a:cubicBezTo>
                    <a:pt x="31607" y="239523"/>
                    <a:pt x="27482" y="254833"/>
                    <a:pt x="22485" y="269823"/>
                  </a:cubicBezTo>
                  <a:lnTo>
                    <a:pt x="14990" y="292308"/>
                  </a:lnTo>
                  <a:cubicBezTo>
                    <a:pt x="12492" y="299803"/>
                    <a:pt x="9411" y="307128"/>
                    <a:pt x="7495" y="314793"/>
                  </a:cubicBezTo>
                  <a:lnTo>
                    <a:pt x="0" y="344774"/>
                  </a:lnTo>
                  <a:cubicBezTo>
                    <a:pt x="1612" y="352833"/>
                    <a:pt x="8076" y="393211"/>
                    <a:pt x="14990" y="404734"/>
                  </a:cubicBezTo>
                  <a:cubicBezTo>
                    <a:pt x="18626" y="410793"/>
                    <a:pt x="24984" y="414727"/>
                    <a:pt x="29981" y="419724"/>
                  </a:cubicBezTo>
                  <a:cubicBezTo>
                    <a:pt x="34978" y="434714"/>
                    <a:pt x="36206" y="451548"/>
                    <a:pt x="44971" y="464695"/>
                  </a:cubicBezTo>
                  <a:cubicBezTo>
                    <a:pt x="49968" y="472190"/>
                    <a:pt x="55933" y="479123"/>
                    <a:pt x="59961" y="487180"/>
                  </a:cubicBezTo>
                  <a:cubicBezTo>
                    <a:pt x="63494" y="494246"/>
                    <a:pt x="63619" y="502759"/>
                    <a:pt x="67456" y="509665"/>
                  </a:cubicBezTo>
                  <a:cubicBezTo>
                    <a:pt x="89870" y="550010"/>
                    <a:pt x="92607" y="549808"/>
                    <a:pt x="119922" y="577121"/>
                  </a:cubicBezTo>
                  <a:cubicBezTo>
                    <a:pt x="141281" y="641201"/>
                    <a:pt x="132952" y="606413"/>
                    <a:pt x="142407" y="682052"/>
                  </a:cubicBezTo>
                  <a:cubicBezTo>
                    <a:pt x="139947" y="711576"/>
                    <a:pt x="134153" y="796032"/>
                    <a:pt x="127417" y="831954"/>
                  </a:cubicBezTo>
                  <a:cubicBezTo>
                    <a:pt x="119351" y="874972"/>
                    <a:pt x="110691" y="897121"/>
                    <a:pt x="97436" y="936885"/>
                  </a:cubicBezTo>
                  <a:cubicBezTo>
                    <a:pt x="94938" y="944380"/>
                    <a:pt x="93474" y="952304"/>
                    <a:pt x="89941" y="959370"/>
                  </a:cubicBezTo>
                  <a:cubicBezTo>
                    <a:pt x="71418" y="996417"/>
                    <a:pt x="78484" y="978751"/>
                    <a:pt x="67456" y="1011836"/>
                  </a:cubicBezTo>
                  <a:cubicBezTo>
                    <a:pt x="69954" y="1051810"/>
                    <a:pt x="68705" y="1092195"/>
                    <a:pt x="74951" y="1131757"/>
                  </a:cubicBezTo>
                  <a:cubicBezTo>
                    <a:pt x="76356" y="1140655"/>
                    <a:pt x="85913" y="1146186"/>
                    <a:pt x="89941" y="1154243"/>
                  </a:cubicBezTo>
                  <a:cubicBezTo>
                    <a:pt x="93474" y="1161309"/>
                    <a:pt x="93903" y="1169662"/>
                    <a:pt x="97436" y="1176728"/>
                  </a:cubicBezTo>
                  <a:cubicBezTo>
                    <a:pt x="101464" y="1184785"/>
                    <a:pt x="108768" y="1190982"/>
                    <a:pt x="112426" y="1199213"/>
                  </a:cubicBezTo>
                  <a:cubicBezTo>
                    <a:pt x="118844" y="1213652"/>
                    <a:pt x="127417" y="1244184"/>
                    <a:pt x="127417" y="1244184"/>
                  </a:cubicBezTo>
                  <a:cubicBezTo>
                    <a:pt x="124919" y="1286656"/>
                    <a:pt x="125425" y="1329412"/>
                    <a:pt x="119922" y="1371600"/>
                  </a:cubicBezTo>
                  <a:cubicBezTo>
                    <a:pt x="117878" y="1387268"/>
                    <a:pt x="108763" y="1401241"/>
                    <a:pt x="104931" y="1416570"/>
                  </a:cubicBezTo>
                  <a:cubicBezTo>
                    <a:pt x="102433" y="1426564"/>
                    <a:pt x="99456" y="1436450"/>
                    <a:pt x="97436" y="1446551"/>
                  </a:cubicBezTo>
                  <a:cubicBezTo>
                    <a:pt x="94456" y="1461453"/>
                    <a:pt x="93238" y="1476686"/>
                    <a:pt x="89941" y="1491521"/>
                  </a:cubicBezTo>
                  <a:cubicBezTo>
                    <a:pt x="88227" y="1499233"/>
                    <a:pt x="84944" y="1506511"/>
                    <a:pt x="82446" y="1514006"/>
                  </a:cubicBezTo>
                  <a:cubicBezTo>
                    <a:pt x="77492" y="1548686"/>
                    <a:pt x="68355" y="1571068"/>
                    <a:pt x="82446" y="1603947"/>
                  </a:cubicBezTo>
                  <a:cubicBezTo>
                    <a:pt x="86719" y="1613917"/>
                    <a:pt x="113337" y="1629538"/>
                    <a:pt x="119922" y="1633928"/>
                  </a:cubicBezTo>
                  <a:cubicBezTo>
                    <a:pt x="122420" y="1641423"/>
                    <a:pt x="125247" y="1648817"/>
                    <a:pt x="127417" y="1656413"/>
                  </a:cubicBezTo>
                  <a:cubicBezTo>
                    <a:pt x="130247" y="1666318"/>
                    <a:pt x="131655" y="1676621"/>
                    <a:pt x="134912" y="1686393"/>
                  </a:cubicBezTo>
                  <a:cubicBezTo>
                    <a:pt x="136679" y="1691693"/>
                    <a:pt x="139909" y="1696387"/>
                    <a:pt x="142407" y="170138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3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612775" y="6356350"/>
            <a:ext cx="6016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593BCF-0367-4A40-9713-097967D14ADF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626012"/>
      </p:ext>
    </p:extLst>
  </p:cSld>
  <p:clrMapOvr>
    <a:masterClrMapping/>
  </p:clrMapOvr>
  <p:transition advTm="10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Übersicht</a:t>
            </a:r>
          </a:p>
        </p:txBody>
      </p:sp>
      <p:sp>
        <p:nvSpPr>
          <p:cNvPr id="15363" name="Datumsplatzhalt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364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5365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593BCF-0367-4A40-9713-097967D14ADF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366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Hintergrund und Entwicklung von GPGPU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Programmierumgebungen &amp; Werkzeuge (CUDA)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Programmierbeispiel (Matrix-Matrix Multiplikation)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Einsatz von GPUs im Hochleistungsrechnen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Referenzen</a:t>
            </a:r>
          </a:p>
        </p:txBody>
      </p:sp>
      <p:sp>
        <p:nvSpPr>
          <p:cNvPr id="15367" name="Rechteck 6"/>
          <p:cNvSpPr>
            <a:spLocks noChangeArrowheads="1"/>
          </p:cNvSpPr>
          <p:nvPr/>
        </p:nvSpPr>
        <p:spPr bwMode="auto">
          <a:xfrm>
            <a:off x="4498711" y="5733256"/>
            <a:ext cx="4249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de-DE" sz="1400" dirty="0" smtClean="0">
                <a:latin typeface="Gill Sans MT" pitchFamily="34" charset="0"/>
              </a:rPr>
              <a:t>Foliensatz basiert auf einer Vorlage von Prof. Dr. Ludwig,</a:t>
            </a:r>
            <a:br>
              <a:rPr lang="de-DE" sz="1400" dirty="0" smtClean="0">
                <a:latin typeface="Gill Sans MT" pitchFamily="34" charset="0"/>
              </a:rPr>
            </a:br>
            <a:r>
              <a:rPr lang="de-DE" sz="1400" dirty="0" smtClean="0">
                <a:latin typeface="Gill Sans MT" pitchFamily="34" charset="0"/>
              </a:rPr>
              <a:t>viele </a:t>
            </a:r>
            <a:r>
              <a:rPr lang="de-DE" sz="1400" dirty="0">
                <a:latin typeface="Gill Sans MT" pitchFamily="34" charset="0"/>
              </a:rPr>
              <a:t>Beispiele und Graphiken aus [4] entnommen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5860"/>
            <a:ext cx="5842992" cy="4714909"/>
          </a:xfrm>
        </p:spPr>
        <p:txBody>
          <a:bodyPr/>
          <a:lstStyle/>
          <a:p>
            <a:r>
              <a:rPr lang="en-GB" dirty="0" smtClean="0"/>
              <a:t>Threads are organised into warps</a:t>
            </a:r>
          </a:p>
          <a:p>
            <a:r>
              <a:rPr lang="en-GB" dirty="0" smtClean="0"/>
              <a:t>Warp consists of 32 Threads (on current hardware)</a:t>
            </a:r>
          </a:p>
          <a:p>
            <a:r>
              <a:rPr lang="en-GB" dirty="0" smtClean="0"/>
              <a:t>Divergent threads only occur within warps</a:t>
            </a:r>
          </a:p>
          <a:p>
            <a:r>
              <a:rPr lang="en-GB" dirty="0" smtClean="0"/>
              <a:t>Switching between warps comes at no cost, because all threads have their own set of registers</a:t>
            </a:r>
          </a:p>
          <a:p>
            <a:r>
              <a:rPr lang="en-GB" dirty="0" smtClean="0"/>
              <a:t>Care needs to be taken when accessing shared or global memory by threads of a warp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CUDA Hardware Architecture</a:t>
            </a:r>
            <a:br>
              <a:rPr lang="en-GB" dirty="0" smtClean="0"/>
            </a:br>
            <a:r>
              <a:rPr lang="en-GB" sz="1800" dirty="0" smtClean="0"/>
              <a:t>Warps</a:t>
            </a:r>
            <a:endParaRPr lang="en-GB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6004310" y="1628800"/>
          <a:ext cx="2960178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Visio" r:id="rId3" imgW="1748582" imgH="1923541" progId="Visio.Drawing.11">
                  <p:embed/>
                </p:oleObj>
              </mc:Choice>
              <mc:Fallback>
                <p:oleObj name="Visio" r:id="rId3" imgW="1748582" imgH="19235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310" y="1628800"/>
                        <a:ext cx="2960178" cy="3240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6660232" y="4581128"/>
            <a:ext cx="1756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Taken from NVIDIA</a:t>
            </a:r>
            <a:endParaRPr lang="en-GB" sz="1600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0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612775" y="6356350"/>
            <a:ext cx="6016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593BCF-0367-4A40-9713-097967D14ADF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38577"/>
      </p:ext>
    </p:extLst>
  </p:cSld>
  <p:clrMapOvr>
    <a:masterClrMapping/>
  </p:clrMapOvr>
  <p:transition advTm="24326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Requires specific problem type:</a:t>
            </a:r>
          </a:p>
          <a:p>
            <a:pPr lvl="1"/>
            <a:r>
              <a:rPr lang="en-GB" dirty="0" smtClean="0"/>
              <a:t>Enough data parallelism</a:t>
            </a:r>
          </a:p>
          <a:p>
            <a:pPr lvl="1"/>
            <a:r>
              <a:rPr lang="en-GB" dirty="0" smtClean="0"/>
              <a:t>Enough data to work on</a:t>
            </a:r>
          </a:p>
          <a:p>
            <a:pPr lvl="1"/>
            <a:r>
              <a:rPr lang="en-GB" dirty="0" smtClean="0"/>
              <a:t>Enough computation per data element</a:t>
            </a:r>
          </a:p>
          <a:p>
            <a:r>
              <a:rPr lang="en-GB" dirty="0" smtClean="0"/>
              <a:t>Often data transfer between host and device DRAM is limiting factor</a:t>
            </a:r>
          </a:p>
          <a:p>
            <a:pPr lvl="1"/>
            <a:r>
              <a:rPr lang="en-GB" dirty="0" smtClean="0"/>
              <a:t>Keep data on GPU</a:t>
            </a:r>
          </a:p>
          <a:p>
            <a:r>
              <a:rPr lang="en-GB" dirty="0" smtClean="0"/>
              <a:t>Fine tuning is done on a very low programming level</a:t>
            </a:r>
          </a:p>
          <a:p>
            <a:pPr lvl="1"/>
            <a:r>
              <a:rPr lang="en-GB" dirty="0" smtClean="0"/>
              <a:t>Need to understand hardware</a:t>
            </a:r>
          </a:p>
          <a:p>
            <a:pPr lvl="1"/>
            <a:r>
              <a:rPr lang="en-GB" dirty="0" smtClean="0"/>
              <a:t>GPU hardware is simpler than CPU</a:t>
            </a:r>
          </a:p>
          <a:p>
            <a:pPr lvl="1"/>
            <a:r>
              <a:rPr lang="en-GB" dirty="0" smtClean="0"/>
              <a:t>Hard to maintain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 of CUDA</a:t>
            </a:r>
            <a:endParaRPr lang="en-GB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7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612775" y="6356350"/>
            <a:ext cx="6016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593BCF-0367-4A40-9713-097967D14ADF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89127"/>
      </p:ext>
    </p:extLst>
  </p:cSld>
  <p:clrMapOvr>
    <a:masterClrMapping/>
  </p:clrMapOvr>
  <p:transition advTm="29518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Beispiel: Matrix-Matrix Multiplikation</a:t>
            </a:r>
          </a:p>
        </p:txBody>
      </p:sp>
      <p:sp>
        <p:nvSpPr>
          <p:cNvPr id="32773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9C2548-94F5-4004-B6F3-AD34D7D4C817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32774" name="Picture 7" descr="C:\Documents and Settings\pg2419\Desktop\Kirk\CH_03\GR01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1850" y="1341438"/>
            <a:ext cx="4773613" cy="4773612"/>
          </a:xfrm>
        </p:spPr>
      </p:pic>
      <p:sp>
        <p:nvSpPr>
          <p:cNvPr id="32775" name="Textfeld 7"/>
          <p:cNvSpPr txBox="1">
            <a:spLocks noChangeArrowheads="1"/>
          </p:cNvSpPr>
          <p:nvPr/>
        </p:nvSpPr>
        <p:spPr bwMode="auto">
          <a:xfrm>
            <a:off x="900113" y="2276475"/>
            <a:ext cx="2646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de-DE"/>
              <a:t>2 quadratische Matrizen</a:t>
            </a:r>
          </a:p>
          <a:p>
            <a:r>
              <a:rPr lang="de-DE"/>
              <a:t>der Größe „Width“</a:t>
            </a: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Main Function</a:t>
            </a:r>
          </a:p>
        </p:txBody>
      </p:sp>
      <p:sp>
        <p:nvSpPr>
          <p:cNvPr id="33797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A2998C-931B-4FD9-A2DF-4896C95DCF6C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33798" name="Picture 2" descr="C:\Documents and Settings\pg2419\Desktop\Kirk\CH_03\GR03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8838" y="2074863"/>
            <a:ext cx="4886325" cy="3082925"/>
          </a:xfr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Matrix-Matrix Multiplikation</a:t>
            </a:r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CCF8B4-6510-4A3F-8F47-85BAC4276BD5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34822" name="Picture 2" descr="C:\Documents and Settings\pg2419\Desktop\Kirk\CH_03\GR04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013" y="1412875"/>
            <a:ext cx="7673975" cy="4824413"/>
          </a:xfr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CUDA Implementierung</a:t>
            </a:r>
          </a:p>
        </p:txBody>
      </p:sp>
      <p:sp>
        <p:nvSpPr>
          <p:cNvPr id="35845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35E937-8A71-4299-BCB1-2BEAA4AE1204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35846" name="Picture 2" descr="C:\Documents and Settings\pg2419\Desktop\Kirk\CH_03\GR06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6688" y="2276475"/>
            <a:ext cx="6270625" cy="2938463"/>
          </a:xfr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Exkurs: CUDA Device Memory Model</a:t>
            </a:r>
          </a:p>
        </p:txBody>
      </p:sp>
      <p:sp>
        <p:nvSpPr>
          <p:cNvPr id="36869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E8FD5C-19E5-44D2-83C1-76C5BFFDDA11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36870" name="Picture 2" descr="C:\Documents and Settings\pg2419\Desktop\Kirk\CH_03\GR07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7100" y="1844675"/>
            <a:ext cx="7289800" cy="3871913"/>
          </a:xfr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Exkurs: Speicher Management</a:t>
            </a:r>
          </a:p>
        </p:txBody>
      </p:sp>
      <p:sp>
        <p:nvSpPr>
          <p:cNvPr id="37893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F072F1-827D-44C9-A92D-D844104E4BE4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37894" name="Picture 2" descr="C:\Documents and Settings\pg2419\Desktop\Kirk\CH_03\GR08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750" y="1916113"/>
            <a:ext cx="7556500" cy="3762375"/>
          </a:xfr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Exkurs: Datentransfer Host – Device</a:t>
            </a:r>
          </a:p>
        </p:txBody>
      </p:sp>
      <p:sp>
        <p:nvSpPr>
          <p:cNvPr id="38917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DDC9C1-C5F8-4C1F-9EAC-D14082112804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38918" name="Picture 2" descr="C:\Documents and Settings\pg2419\Desktop\Kirk\CH_03\GR09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3650" y="1844675"/>
            <a:ext cx="6616700" cy="3870325"/>
          </a:xfr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CUDA Implementierung</a:t>
            </a:r>
          </a:p>
        </p:txBody>
      </p:sp>
      <p:sp>
        <p:nvSpPr>
          <p:cNvPr id="39941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A86DB7-3C53-485B-92B0-69F75C19FCDD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39942" name="Picture 2" descr="Y:\Production\Artfinal\0000000038\KIRK_HWU\978-0-12-381472-2\0001131916\GR10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2375" y="1412875"/>
            <a:ext cx="6699250" cy="4752975"/>
          </a:xfr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5519" y="214313"/>
            <a:ext cx="7192962" cy="777875"/>
          </a:xfrm>
        </p:spPr>
        <p:txBody>
          <a:bodyPr/>
          <a:lstStyle/>
          <a:p>
            <a:pPr eaLnBrk="1" hangingPunct="1"/>
            <a:r>
              <a:rPr lang="de-DE" smtClean="0">
                <a:ea typeface="Calibri" pitchFamily="34" charset="0"/>
              </a:rPr>
              <a:t>Was ist Rendering</a:t>
            </a:r>
            <a:endParaRPr lang="de-DE" dirty="0" smtClean="0">
              <a:ea typeface="Calibri" pitchFamily="34" charset="0"/>
            </a:endParaRPr>
          </a:p>
        </p:txBody>
      </p:sp>
      <p:sp>
        <p:nvSpPr>
          <p:cNvPr id="129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chemeClr val="tx2"/>
                </a:solidFill>
              </a:rPr>
              <a:t>Michael Vetter</a:t>
            </a:r>
            <a:br>
              <a:rPr lang="de-DE" sz="1300" smtClean="0">
                <a:solidFill>
                  <a:schemeClr val="tx2"/>
                </a:solidFill>
              </a:rPr>
            </a:br>
            <a:r>
              <a:rPr lang="de-DE" sz="90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490155" y="1414751"/>
            <a:ext cx="8067071" cy="4538073"/>
            <a:chOff x="381000" y="1250950"/>
            <a:chExt cx="8799513" cy="5195888"/>
          </a:xfrm>
        </p:grpSpPr>
        <p:sp>
          <p:nvSpPr>
            <p:cNvPr id="20483" name="Line 3"/>
            <p:cNvSpPr>
              <a:spLocks noChangeShapeType="1"/>
            </p:cNvSpPr>
            <p:nvPr/>
          </p:nvSpPr>
          <p:spPr bwMode="auto">
            <a:xfrm>
              <a:off x="6149975" y="4545013"/>
              <a:ext cx="687388" cy="0"/>
            </a:xfrm>
            <a:prstGeom prst="lin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20484" name="AutoShape 4"/>
            <p:cNvSpPr>
              <a:spLocks noChangeArrowheads="1"/>
            </p:cNvSpPr>
            <p:nvPr/>
          </p:nvSpPr>
          <p:spPr bwMode="auto">
            <a:xfrm>
              <a:off x="5949950" y="1250950"/>
              <a:ext cx="2257425" cy="2454275"/>
            </a:xfrm>
            <a:prstGeom prst="wedgeRoundRectCallout">
              <a:avLst>
                <a:gd name="adj1" fmla="val -23296"/>
                <a:gd name="adj2" fmla="val 66667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77777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DE" sz="1600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3262313" y="4614863"/>
              <a:ext cx="687387" cy="0"/>
            </a:xfrm>
            <a:prstGeom prst="lin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20486" name="AutoShape 6"/>
            <p:cNvSpPr>
              <a:spLocks noChangeArrowheads="1"/>
            </p:cNvSpPr>
            <p:nvPr/>
          </p:nvSpPr>
          <p:spPr bwMode="auto">
            <a:xfrm>
              <a:off x="3062288" y="1250950"/>
              <a:ext cx="2257425" cy="2454275"/>
            </a:xfrm>
            <a:prstGeom prst="wedgeRoundRectCallout">
              <a:avLst>
                <a:gd name="adj1" fmla="val -23296"/>
                <a:gd name="adj2" fmla="val 66667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77777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DE" sz="1600"/>
            </a:p>
          </p:txBody>
        </p:sp>
        <p:sp>
          <p:nvSpPr>
            <p:cNvPr id="20487" name="AutoShape 7"/>
            <p:cNvSpPr>
              <a:spLocks noChangeArrowheads="1"/>
            </p:cNvSpPr>
            <p:nvPr/>
          </p:nvSpPr>
          <p:spPr bwMode="auto">
            <a:xfrm>
              <a:off x="3956050" y="3863975"/>
              <a:ext cx="2292350" cy="1431925"/>
            </a:xfrm>
            <a:prstGeom prst="cube">
              <a:avLst>
                <a:gd name="adj" fmla="val 61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DE" sz="1600"/>
            </a:p>
          </p:txBody>
        </p:sp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381000" y="1250950"/>
              <a:ext cx="2257425" cy="2454275"/>
            </a:xfrm>
            <a:prstGeom prst="wedgeRoundRectCallout">
              <a:avLst>
                <a:gd name="adj1" fmla="val -23296"/>
                <a:gd name="adj2" fmla="val 66667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77777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DE" sz="1600"/>
            </a:p>
          </p:txBody>
        </p:sp>
        <p:sp>
          <p:nvSpPr>
            <p:cNvPr id="20489" name="AutoShape 9"/>
            <p:cNvSpPr>
              <a:spLocks noChangeArrowheads="1"/>
            </p:cNvSpPr>
            <p:nvPr/>
          </p:nvSpPr>
          <p:spPr bwMode="auto">
            <a:xfrm>
              <a:off x="1412875" y="3863975"/>
              <a:ext cx="1844675" cy="1431925"/>
            </a:xfrm>
            <a:prstGeom prst="cube">
              <a:avLst>
                <a:gd name="adj" fmla="val 61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DE" sz="1600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1510819" y="4144962"/>
              <a:ext cx="1578937" cy="8112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000" b="1">
                  <a:latin typeface="Trebuchet MS" pitchFamily="34" charset="0"/>
                </a:rPr>
                <a:t>Geometry</a:t>
              </a:r>
            </a:p>
            <a:p>
              <a:pPr algn="ctr" eaLnBrk="0" hangingPunct="0"/>
              <a:r>
                <a:rPr lang="en-US" sz="2000" b="1">
                  <a:latin typeface="Trebuchet MS" pitchFamily="34" charset="0"/>
                </a:rPr>
                <a:t>Processing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962400" y="4375150"/>
              <a:ext cx="1932144" cy="458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latin typeface="Trebuchet MS" pitchFamily="34" charset="0"/>
                </a:rPr>
                <a:t>Rasterization</a:t>
              </a: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3482103" y="1431925"/>
              <a:ext cx="1449544" cy="987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b="1">
                  <a:latin typeface="Trebuchet MS" pitchFamily="34" charset="0"/>
                </a:rPr>
                <a:t>Screen</a:t>
              </a:r>
            </a:p>
            <a:p>
              <a:pPr algn="ctr" eaLnBrk="0" hangingPunct="0"/>
              <a:r>
                <a:rPr lang="en-US" sz="1600" b="1">
                  <a:latin typeface="Trebuchet MS" pitchFamily="34" charset="0"/>
                </a:rPr>
                <a:t>Coordinates</a:t>
              </a:r>
            </a:p>
            <a:p>
              <a:pPr algn="ctr" eaLnBrk="0" hangingPunct="0"/>
              <a:r>
                <a:rPr lang="en-US" sz="1600" b="1">
                  <a:latin typeface="Trebuchet MS" pitchFamily="34" charset="0"/>
                </a:rPr>
                <a:t>(integer)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602655" y="1431925"/>
              <a:ext cx="1874441" cy="987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b="1" dirty="0">
                  <a:latin typeface="Trebuchet MS" pitchFamily="34" charset="0"/>
                </a:rPr>
                <a:t>User-Specified</a:t>
              </a:r>
            </a:p>
            <a:p>
              <a:pPr algn="ctr" eaLnBrk="0" hangingPunct="0"/>
              <a:r>
                <a:rPr lang="en-US" sz="1600" b="1" dirty="0">
                  <a:latin typeface="Trebuchet MS" pitchFamily="34" charset="0"/>
                </a:rPr>
                <a:t>3-D Coordinates</a:t>
              </a:r>
            </a:p>
            <a:p>
              <a:pPr algn="ctr" eaLnBrk="0" hangingPunct="0"/>
              <a:r>
                <a:rPr lang="en-US" sz="1600" b="1" dirty="0">
                  <a:latin typeface="Trebuchet MS" pitchFamily="34" charset="0"/>
                </a:rPr>
                <a:t>(floating pt.)</a:t>
              </a: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381000" y="3349625"/>
              <a:ext cx="1234473" cy="3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100" b="1">
                  <a:latin typeface="Trebuchet MS" pitchFamily="34" charset="0"/>
                </a:rPr>
                <a:t>(3.5, 0.4, 6.1)</a:t>
              </a:r>
            </a:p>
          </p:txBody>
        </p:sp>
        <p:grpSp>
          <p:nvGrpSpPr>
            <p:cNvPr id="20495" name="Group 15"/>
            <p:cNvGrpSpPr>
              <a:grpSpLocks/>
            </p:cNvGrpSpPr>
            <p:nvPr/>
          </p:nvGrpSpPr>
          <p:grpSpPr bwMode="auto">
            <a:xfrm>
              <a:off x="887413" y="2586038"/>
              <a:ext cx="1063625" cy="715962"/>
              <a:chOff x="478" y="1944"/>
              <a:chExt cx="742" cy="500"/>
            </a:xfrm>
          </p:grpSpPr>
          <p:sp>
            <p:nvSpPr>
              <p:cNvPr id="20604" name="Freeform 16"/>
              <p:cNvSpPr>
                <a:spLocks/>
              </p:cNvSpPr>
              <p:nvPr/>
            </p:nvSpPr>
            <p:spPr bwMode="auto">
              <a:xfrm>
                <a:off x="520" y="1981"/>
                <a:ext cx="664" cy="423"/>
              </a:xfrm>
              <a:custGeom>
                <a:avLst/>
                <a:gdLst>
                  <a:gd name="T0" fmla="*/ 221 w 664"/>
                  <a:gd name="T1" fmla="*/ 0 h 423"/>
                  <a:gd name="T2" fmla="*/ 0 w 664"/>
                  <a:gd name="T3" fmla="*/ 422 h 423"/>
                  <a:gd name="T4" fmla="*/ 663 w 664"/>
                  <a:gd name="T5" fmla="*/ 351 h 423"/>
                  <a:gd name="T6" fmla="*/ 221 w 664"/>
                  <a:gd name="T7" fmla="*/ 0 h 4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4"/>
                  <a:gd name="T13" fmla="*/ 0 h 423"/>
                  <a:gd name="T14" fmla="*/ 664 w 664"/>
                  <a:gd name="T15" fmla="*/ 423 h 4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4" h="423">
                    <a:moveTo>
                      <a:pt x="221" y="0"/>
                    </a:moveTo>
                    <a:lnTo>
                      <a:pt x="0" y="422"/>
                    </a:lnTo>
                    <a:lnTo>
                      <a:pt x="663" y="351"/>
                    </a:lnTo>
                    <a:lnTo>
                      <a:pt x="221" y="0"/>
                    </a:lnTo>
                  </a:path>
                </a:pathLst>
              </a:custGeom>
              <a:noFill/>
              <a:ln w="25400" cap="rnd" cmpd="sng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1600"/>
              </a:p>
            </p:txBody>
          </p:sp>
          <p:sp>
            <p:nvSpPr>
              <p:cNvPr id="20605" name="Oval 17"/>
              <p:cNvSpPr>
                <a:spLocks noChangeArrowheads="1"/>
              </p:cNvSpPr>
              <p:nvPr/>
            </p:nvSpPr>
            <p:spPr bwMode="auto">
              <a:xfrm>
                <a:off x="478" y="2369"/>
                <a:ext cx="79" cy="75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606" name="Oval 18"/>
              <p:cNvSpPr>
                <a:spLocks noChangeArrowheads="1"/>
              </p:cNvSpPr>
              <p:nvPr/>
            </p:nvSpPr>
            <p:spPr bwMode="auto">
              <a:xfrm>
                <a:off x="1141" y="2297"/>
                <a:ext cx="79" cy="75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607" name="Oval 19"/>
              <p:cNvSpPr>
                <a:spLocks noChangeArrowheads="1"/>
              </p:cNvSpPr>
              <p:nvPr/>
            </p:nvSpPr>
            <p:spPr bwMode="auto">
              <a:xfrm>
                <a:off x="699" y="1944"/>
                <a:ext cx="79" cy="75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 sz="1600"/>
              </a:p>
            </p:txBody>
          </p:sp>
        </p:grpSp>
        <p:sp>
          <p:nvSpPr>
            <p:cNvPr id="20496" name="Rectangle 20"/>
            <p:cNvSpPr>
              <a:spLocks noChangeArrowheads="1"/>
            </p:cNvSpPr>
            <p:nvPr/>
          </p:nvSpPr>
          <p:spPr bwMode="auto">
            <a:xfrm>
              <a:off x="1447800" y="3163888"/>
              <a:ext cx="1234473" cy="3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100" b="1">
                  <a:latin typeface="Trebuchet MS" pitchFamily="34" charset="0"/>
                </a:rPr>
                <a:t>(4.1, 0.5, 2.7)</a:t>
              </a:r>
            </a:p>
          </p:txBody>
        </p:sp>
        <p:sp>
          <p:nvSpPr>
            <p:cNvPr id="20497" name="Rectangle 21"/>
            <p:cNvSpPr>
              <a:spLocks noChangeArrowheads="1"/>
            </p:cNvSpPr>
            <p:nvPr/>
          </p:nvSpPr>
          <p:spPr bwMode="auto">
            <a:xfrm>
              <a:off x="1414463" y="2444750"/>
              <a:ext cx="1234473" cy="3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100" b="1">
                  <a:latin typeface="Trebuchet MS" pitchFamily="34" charset="0"/>
                </a:rPr>
                <a:t>(3.7, 0.9, 8.3)</a:t>
              </a:r>
            </a:p>
          </p:txBody>
        </p:sp>
        <p:sp>
          <p:nvSpPr>
            <p:cNvPr id="20498" name="Rectangle 22"/>
            <p:cNvSpPr>
              <a:spLocks noChangeArrowheads="1"/>
            </p:cNvSpPr>
            <p:nvPr/>
          </p:nvSpPr>
          <p:spPr bwMode="auto">
            <a:xfrm>
              <a:off x="6248400" y="1403350"/>
              <a:ext cx="1673225" cy="670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b="1">
                  <a:latin typeface="Trebuchet MS" pitchFamily="34" charset="0"/>
                </a:rPr>
                <a:t>Pixels with correct color</a:t>
              </a:r>
            </a:p>
          </p:txBody>
        </p:sp>
        <p:sp>
          <p:nvSpPr>
            <p:cNvPr id="20499" name="Rectangle 23"/>
            <p:cNvSpPr>
              <a:spLocks noChangeArrowheads="1"/>
            </p:cNvSpPr>
            <p:nvPr/>
          </p:nvSpPr>
          <p:spPr bwMode="auto">
            <a:xfrm>
              <a:off x="3165475" y="3133725"/>
              <a:ext cx="963449" cy="3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100" b="1">
                  <a:latin typeface="Trebuchet MS" pitchFamily="34" charset="0"/>
                </a:rPr>
                <a:t>(240, 390)</a:t>
              </a:r>
            </a:p>
          </p:txBody>
        </p:sp>
        <p:sp>
          <p:nvSpPr>
            <p:cNvPr id="20500" name="Rectangle 24"/>
            <p:cNvSpPr>
              <a:spLocks noChangeArrowheads="1"/>
            </p:cNvSpPr>
            <p:nvPr/>
          </p:nvSpPr>
          <p:spPr bwMode="auto">
            <a:xfrm>
              <a:off x="4262438" y="3070224"/>
              <a:ext cx="963449" cy="3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100" b="1">
                  <a:latin typeface="Trebuchet MS" pitchFamily="34" charset="0"/>
                </a:rPr>
                <a:t>(298, 396)</a:t>
              </a:r>
            </a:p>
          </p:txBody>
        </p:sp>
        <p:sp>
          <p:nvSpPr>
            <p:cNvPr id="20501" name="Rectangle 25"/>
            <p:cNvSpPr>
              <a:spLocks noChangeArrowheads="1"/>
            </p:cNvSpPr>
            <p:nvPr/>
          </p:nvSpPr>
          <p:spPr bwMode="auto">
            <a:xfrm>
              <a:off x="4194175" y="2420938"/>
              <a:ext cx="963449" cy="3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100" b="1">
                  <a:latin typeface="Trebuchet MS" pitchFamily="34" charset="0"/>
                </a:rPr>
                <a:t>(273, 407)</a:t>
              </a:r>
            </a:p>
          </p:txBody>
        </p:sp>
        <p:sp>
          <p:nvSpPr>
            <p:cNvPr id="20502" name="Line 26"/>
            <p:cNvSpPr>
              <a:spLocks noChangeShapeType="1"/>
            </p:cNvSpPr>
            <p:nvPr/>
          </p:nvSpPr>
          <p:spPr bwMode="auto">
            <a:xfrm>
              <a:off x="650875" y="4614863"/>
              <a:ext cx="755650" cy="0"/>
            </a:xfrm>
            <a:prstGeom prst="lin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20503" name="Freeform 27"/>
            <p:cNvSpPr>
              <a:spLocks/>
            </p:cNvSpPr>
            <p:nvPr/>
          </p:nvSpPr>
          <p:spPr bwMode="auto">
            <a:xfrm>
              <a:off x="3538538" y="2551113"/>
              <a:ext cx="1104900" cy="552450"/>
            </a:xfrm>
            <a:custGeom>
              <a:avLst/>
              <a:gdLst>
                <a:gd name="T0" fmla="*/ 2147483647 w 772"/>
                <a:gd name="T1" fmla="*/ 0 h 385"/>
                <a:gd name="T2" fmla="*/ 0 w 772"/>
                <a:gd name="T3" fmla="*/ 2147483647 h 385"/>
                <a:gd name="T4" fmla="*/ 2147483647 w 772"/>
                <a:gd name="T5" fmla="*/ 2147483647 h 385"/>
                <a:gd name="T6" fmla="*/ 2147483647 w 772"/>
                <a:gd name="T7" fmla="*/ 0 h 3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2"/>
                <a:gd name="T13" fmla="*/ 0 h 385"/>
                <a:gd name="T14" fmla="*/ 772 w 772"/>
                <a:gd name="T15" fmla="*/ 385 h 3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2" h="385">
                  <a:moveTo>
                    <a:pt x="306" y="0"/>
                  </a:moveTo>
                  <a:lnTo>
                    <a:pt x="0" y="384"/>
                  </a:lnTo>
                  <a:lnTo>
                    <a:pt x="771" y="257"/>
                  </a:lnTo>
                  <a:lnTo>
                    <a:pt x="306" y="0"/>
                  </a:lnTo>
                </a:path>
              </a:pathLst>
            </a:custGeom>
            <a:noFill/>
            <a:ln w="25400" cap="rnd" cmpd="sng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1600"/>
            </a:p>
          </p:txBody>
        </p:sp>
        <p:grpSp>
          <p:nvGrpSpPr>
            <p:cNvPr id="20504" name="Group 28"/>
            <p:cNvGrpSpPr>
              <a:grpSpLocks/>
            </p:cNvGrpSpPr>
            <p:nvPr/>
          </p:nvGrpSpPr>
          <p:grpSpPr bwMode="auto">
            <a:xfrm>
              <a:off x="6562725" y="2551113"/>
              <a:ext cx="1100138" cy="550862"/>
              <a:chOff x="4440" y="1920"/>
              <a:chExt cx="768" cy="384"/>
            </a:xfrm>
          </p:grpSpPr>
          <p:grpSp>
            <p:nvGrpSpPr>
              <p:cNvPr id="20516" name="Group 29"/>
              <p:cNvGrpSpPr>
                <a:grpSpLocks/>
              </p:cNvGrpSpPr>
              <p:nvPr/>
            </p:nvGrpSpPr>
            <p:grpSpPr bwMode="auto">
              <a:xfrm>
                <a:off x="4440" y="1920"/>
                <a:ext cx="768" cy="384"/>
                <a:chOff x="4440" y="1920"/>
                <a:chExt cx="768" cy="384"/>
              </a:xfrm>
            </p:grpSpPr>
            <p:grpSp>
              <p:nvGrpSpPr>
                <p:cNvPr id="20577" name="Group 30"/>
                <p:cNvGrpSpPr>
                  <a:grpSpLocks/>
                </p:cNvGrpSpPr>
                <p:nvPr/>
              </p:nvGrpSpPr>
              <p:grpSpPr bwMode="auto">
                <a:xfrm>
                  <a:off x="4440" y="1920"/>
                  <a:ext cx="768" cy="384"/>
                  <a:chOff x="4440" y="1920"/>
                  <a:chExt cx="768" cy="384"/>
                </a:xfrm>
              </p:grpSpPr>
              <p:sp>
                <p:nvSpPr>
                  <p:cNvPr id="2059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440" y="1920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9393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DE" sz="1600"/>
                  </a:p>
                </p:txBody>
              </p:sp>
              <p:sp>
                <p:nvSpPr>
                  <p:cNvPr id="2059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440" y="1968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9393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DE" sz="1600"/>
                  </a:p>
                </p:txBody>
              </p:sp>
              <p:sp>
                <p:nvSpPr>
                  <p:cNvPr id="2059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440" y="2016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9393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DE" sz="1600"/>
                  </a:p>
                </p:txBody>
              </p:sp>
              <p:sp>
                <p:nvSpPr>
                  <p:cNvPr id="2059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440" y="2064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9393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DE" sz="1600"/>
                  </a:p>
                </p:txBody>
              </p:sp>
              <p:sp>
                <p:nvSpPr>
                  <p:cNvPr id="2059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440" y="2112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9393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DE" sz="1600"/>
                  </a:p>
                </p:txBody>
              </p:sp>
              <p:sp>
                <p:nvSpPr>
                  <p:cNvPr id="2060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440" y="2160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9393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DE" sz="1600"/>
                  </a:p>
                </p:txBody>
              </p:sp>
              <p:sp>
                <p:nvSpPr>
                  <p:cNvPr id="2060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440" y="2208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9393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DE" sz="1600"/>
                  </a:p>
                </p:txBody>
              </p:sp>
              <p:sp>
                <p:nvSpPr>
                  <p:cNvPr id="2060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440" y="2256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9393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DE" sz="1600"/>
                  </a:p>
                </p:txBody>
              </p:sp>
              <p:sp>
                <p:nvSpPr>
                  <p:cNvPr id="2060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440" y="2304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9393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DE" sz="1600"/>
                  </a:p>
                </p:txBody>
              </p:sp>
            </p:grpSp>
            <p:sp>
              <p:nvSpPr>
                <p:cNvPr id="20578" name="Line 40"/>
                <p:cNvSpPr>
                  <a:spLocks noChangeShapeType="1"/>
                </p:cNvSpPr>
                <p:nvPr/>
              </p:nvSpPr>
              <p:spPr bwMode="auto">
                <a:xfrm>
                  <a:off x="4440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79" name="Line 41"/>
                <p:cNvSpPr>
                  <a:spLocks noChangeShapeType="1"/>
                </p:cNvSpPr>
                <p:nvPr/>
              </p:nvSpPr>
              <p:spPr bwMode="auto">
                <a:xfrm>
                  <a:off x="4488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80" name="Line 42"/>
                <p:cNvSpPr>
                  <a:spLocks noChangeShapeType="1"/>
                </p:cNvSpPr>
                <p:nvPr/>
              </p:nvSpPr>
              <p:spPr bwMode="auto">
                <a:xfrm>
                  <a:off x="4536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81" name="Line 43"/>
                <p:cNvSpPr>
                  <a:spLocks noChangeShapeType="1"/>
                </p:cNvSpPr>
                <p:nvPr/>
              </p:nvSpPr>
              <p:spPr bwMode="auto">
                <a:xfrm>
                  <a:off x="4584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82" name="Line 44"/>
                <p:cNvSpPr>
                  <a:spLocks noChangeShapeType="1"/>
                </p:cNvSpPr>
                <p:nvPr/>
              </p:nvSpPr>
              <p:spPr bwMode="auto">
                <a:xfrm>
                  <a:off x="4632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83" name="Line 45"/>
                <p:cNvSpPr>
                  <a:spLocks noChangeShapeType="1"/>
                </p:cNvSpPr>
                <p:nvPr/>
              </p:nvSpPr>
              <p:spPr bwMode="auto">
                <a:xfrm>
                  <a:off x="4680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84" name="Line 46"/>
                <p:cNvSpPr>
                  <a:spLocks noChangeShapeType="1"/>
                </p:cNvSpPr>
                <p:nvPr/>
              </p:nvSpPr>
              <p:spPr bwMode="auto">
                <a:xfrm>
                  <a:off x="4728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85" name="Line 47"/>
                <p:cNvSpPr>
                  <a:spLocks noChangeShapeType="1"/>
                </p:cNvSpPr>
                <p:nvPr/>
              </p:nvSpPr>
              <p:spPr bwMode="auto">
                <a:xfrm>
                  <a:off x="4776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86" name="Line 48"/>
                <p:cNvSpPr>
                  <a:spLocks noChangeShapeType="1"/>
                </p:cNvSpPr>
                <p:nvPr/>
              </p:nvSpPr>
              <p:spPr bwMode="auto">
                <a:xfrm>
                  <a:off x="4824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87" name="Line 49"/>
                <p:cNvSpPr>
                  <a:spLocks noChangeShapeType="1"/>
                </p:cNvSpPr>
                <p:nvPr/>
              </p:nvSpPr>
              <p:spPr bwMode="auto">
                <a:xfrm>
                  <a:off x="4872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88" name="Line 50"/>
                <p:cNvSpPr>
                  <a:spLocks noChangeShapeType="1"/>
                </p:cNvSpPr>
                <p:nvPr/>
              </p:nvSpPr>
              <p:spPr bwMode="auto">
                <a:xfrm>
                  <a:off x="4920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89" name="Line 51"/>
                <p:cNvSpPr>
                  <a:spLocks noChangeShapeType="1"/>
                </p:cNvSpPr>
                <p:nvPr/>
              </p:nvSpPr>
              <p:spPr bwMode="auto">
                <a:xfrm>
                  <a:off x="4968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90" name="Line 52"/>
                <p:cNvSpPr>
                  <a:spLocks noChangeShapeType="1"/>
                </p:cNvSpPr>
                <p:nvPr/>
              </p:nvSpPr>
              <p:spPr bwMode="auto">
                <a:xfrm>
                  <a:off x="5016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91" name="Line 53"/>
                <p:cNvSpPr>
                  <a:spLocks noChangeShapeType="1"/>
                </p:cNvSpPr>
                <p:nvPr/>
              </p:nvSpPr>
              <p:spPr bwMode="auto">
                <a:xfrm>
                  <a:off x="5064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92" name="Line 54"/>
                <p:cNvSpPr>
                  <a:spLocks noChangeShapeType="1"/>
                </p:cNvSpPr>
                <p:nvPr/>
              </p:nvSpPr>
              <p:spPr bwMode="auto">
                <a:xfrm>
                  <a:off x="5112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93" name="Line 55"/>
                <p:cNvSpPr>
                  <a:spLocks noChangeShapeType="1"/>
                </p:cNvSpPr>
                <p:nvPr/>
              </p:nvSpPr>
              <p:spPr bwMode="auto">
                <a:xfrm>
                  <a:off x="5160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  <p:sp>
              <p:nvSpPr>
                <p:cNvPr id="20594" name="Line 56"/>
                <p:cNvSpPr>
                  <a:spLocks noChangeShapeType="1"/>
                </p:cNvSpPr>
                <p:nvPr/>
              </p:nvSpPr>
              <p:spPr bwMode="auto">
                <a:xfrm>
                  <a:off x="5208" y="192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rgbClr val="39393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 sz="1600"/>
                </a:p>
              </p:txBody>
            </p:sp>
          </p:grpSp>
          <p:sp>
            <p:nvSpPr>
              <p:cNvPr id="20517" name="Oval 57"/>
              <p:cNvSpPr>
                <a:spLocks noChangeArrowheads="1"/>
              </p:cNvSpPr>
              <p:nvPr/>
            </p:nvSpPr>
            <p:spPr bwMode="auto">
              <a:xfrm>
                <a:off x="4732" y="192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18" name="Oval 58"/>
              <p:cNvSpPr>
                <a:spLocks noChangeArrowheads="1"/>
              </p:cNvSpPr>
              <p:nvPr/>
            </p:nvSpPr>
            <p:spPr bwMode="auto">
              <a:xfrm>
                <a:off x="4684" y="1972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19" name="Oval 59"/>
              <p:cNvSpPr>
                <a:spLocks noChangeArrowheads="1"/>
              </p:cNvSpPr>
              <p:nvPr/>
            </p:nvSpPr>
            <p:spPr bwMode="auto">
              <a:xfrm>
                <a:off x="4732" y="1972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20" name="Oval 60"/>
              <p:cNvSpPr>
                <a:spLocks noChangeArrowheads="1"/>
              </p:cNvSpPr>
              <p:nvPr/>
            </p:nvSpPr>
            <p:spPr bwMode="auto">
              <a:xfrm>
                <a:off x="4780" y="1972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21" name="Oval 61"/>
              <p:cNvSpPr>
                <a:spLocks noChangeArrowheads="1"/>
              </p:cNvSpPr>
              <p:nvPr/>
            </p:nvSpPr>
            <p:spPr bwMode="auto">
              <a:xfrm>
                <a:off x="4636" y="2020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22" name="Oval 62"/>
              <p:cNvSpPr>
                <a:spLocks noChangeArrowheads="1"/>
              </p:cNvSpPr>
              <p:nvPr/>
            </p:nvSpPr>
            <p:spPr bwMode="auto">
              <a:xfrm>
                <a:off x="4684" y="2020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23" name="Oval 63"/>
              <p:cNvSpPr>
                <a:spLocks noChangeArrowheads="1"/>
              </p:cNvSpPr>
              <p:nvPr/>
            </p:nvSpPr>
            <p:spPr bwMode="auto">
              <a:xfrm>
                <a:off x="4732" y="2020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24" name="Oval 64"/>
              <p:cNvSpPr>
                <a:spLocks noChangeArrowheads="1"/>
              </p:cNvSpPr>
              <p:nvPr/>
            </p:nvSpPr>
            <p:spPr bwMode="auto">
              <a:xfrm>
                <a:off x="4780" y="2020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25" name="Oval 65"/>
              <p:cNvSpPr>
                <a:spLocks noChangeArrowheads="1"/>
              </p:cNvSpPr>
              <p:nvPr/>
            </p:nvSpPr>
            <p:spPr bwMode="auto">
              <a:xfrm>
                <a:off x="4828" y="2020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26" name="Oval 66"/>
              <p:cNvSpPr>
                <a:spLocks noChangeArrowheads="1"/>
              </p:cNvSpPr>
              <p:nvPr/>
            </p:nvSpPr>
            <p:spPr bwMode="auto">
              <a:xfrm>
                <a:off x="4876" y="2020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27" name="Oval 67"/>
              <p:cNvSpPr>
                <a:spLocks noChangeArrowheads="1"/>
              </p:cNvSpPr>
              <p:nvPr/>
            </p:nvSpPr>
            <p:spPr bwMode="auto">
              <a:xfrm>
                <a:off x="4828" y="1972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28" name="Oval 68"/>
              <p:cNvSpPr>
                <a:spLocks noChangeArrowheads="1"/>
              </p:cNvSpPr>
              <p:nvPr/>
            </p:nvSpPr>
            <p:spPr bwMode="auto">
              <a:xfrm>
                <a:off x="4588" y="2068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29" name="Oval 69"/>
              <p:cNvSpPr>
                <a:spLocks noChangeArrowheads="1"/>
              </p:cNvSpPr>
              <p:nvPr/>
            </p:nvSpPr>
            <p:spPr bwMode="auto">
              <a:xfrm>
                <a:off x="4636" y="2068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30" name="Oval 70"/>
              <p:cNvSpPr>
                <a:spLocks noChangeArrowheads="1"/>
              </p:cNvSpPr>
              <p:nvPr/>
            </p:nvSpPr>
            <p:spPr bwMode="auto">
              <a:xfrm>
                <a:off x="4684" y="2068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31" name="Oval 71"/>
              <p:cNvSpPr>
                <a:spLocks noChangeArrowheads="1"/>
              </p:cNvSpPr>
              <p:nvPr/>
            </p:nvSpPr>
            <p:spPr bwMode="auto">
              <a:xfrm>
                <a:off x="4732" y="2068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32" name="Oval 72"/>
              <p:cNvSpPr>
                <a:spLocks noChangeArrowheads="1"/>
              </p:cNvSpPr>
              <p:nvPr/>
            </p:nvSpPr>
            <p:spPr bwMode="auto">
              <a:xfrm>
                <a:off x="4780" y="2068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33" name="Oval 73"/>
              <p:cNvSpPr>
                <a:spLocks noChangeArrowheads="1"/>
              </p:cNvSpPr>
              <p:nvPr/>
            </p:nvSpPr>
            <p:spPr bwMode="auto">
              <a:xfrm>
                <a:off x="4828" y="2068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34" name="Oval 74"/>
              <p:cNvSpPr>
                <a:spLocks noChangeArrowheads="1"/>
              </p:cNvSpPr>
              <p:nvPr/>
            </p:nvSpPr>
            <p:spPr bwMode="auto">
              <a:xfrm>
                <a:off x="4876" y="2068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35" name="Oval 75"/>
              <p:cNvSpPr>
                <a:spLocks noChangeArrowheads="1"/>
              </p:cNvSpPr>
              <p:nvPr/>
            </p:nvSpPr>
            <p:spPr bwMode="auto">
              <a:xfrm>
                <a:off x="4924" y="2068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36" name="Oval 76"/>
              <p:cNvSpPr>
                <a:spLocks noChangeArrowheads="1"/>
              </p:cNvSpPr>
              <p:nvPr/>
            </p:nvSpPr>
            <p:spPr bwMode="auto">
              <a:xfrm>
                <a:off x="4972" y="2068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37" name="Oval 77"/>
              <p:cNvSpPr>
                <a:spLocks noChangeArrowheads="1"/>
              </p:cNvSpPr>
              <p:nvPr/>
            </p:nvSpPr>
            <p:spPr bwMode="auto">
              <a:xfrm>
                <a:off x="4588" y="2116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38" name="Oval 78"/>
              <p:cNvSpPr>
                <a:spLocks noChangeArrowheads="1"/>
              </p:cNvSpPr>
              <p:nvPr/>
            </p:nvSpPr>
            <p:spPr bwMode="auto">
              <a:xfrm>
                <a:off x="4636" y="2116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39" name="Oval 79"/>
              <p:cNvSpPr>
                <a:spLocks noChangeArrowheads="1"/>
              </p:cNvSpPr>
              <p:nvPr/>
            </p:nvSpPr>
            <p:spPr bwMode="auto">
              <a:xfrm>
                <a:off x="4684" y="2116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40" name="Oval 80"/>
              <p:cNvSpPr>
                <a:spLocks noChangeArrowheads="1"/>
              </p:cNvSpPr>
              <p:nvPr/>
            </p:nvSpPr>
            <p:spPr bwMode="auto">
              <a:xfrm>
                <a:off x="4732" y="2116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41" name="Oval 81"/>
              <p:cNvSpPr>
                <a:spLocks noChangeArrowheads="1"/>
              </p:cNvSpPr>
              <p:nvPr/>
            </p:nvSpPr>
            <p:spPr bwMode="auto">
              <a:xfrm>
                <a:off x="4780" y="2116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42" name="Oval 82"/>
              <p:cNvSpPr>
                <a:spLocks noChangeArrowheads="1"/>
              </p:cNvSpPr>
              <p:nvPr/>
            </p:nvSpPr>
            <p:spPr bwMode="auto">
              <a:xfrm>
                <a:off x="4828" y="2116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43" name="Oval 83"/>
              <p:cNvSpPr>
                <a:spLocks noChangeArrowheads="1"/>
              </p:cNvSpPr>
              <p:nvPr/>
            </p:nvSpPr>
            <p:spPr bwMode="auto">
              <a:xfrm>
                <a:off x="4876" y="2116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44" name="Oval 84"/>
              <p:cNvSpPr>
                <a:spLocks noChangeArrowheads="1"/>
              </p:cNvSpPr>
              <p:nvPr/>
            </p:nvSpPr>
            <p:spPr bwMode="auto">
              <a:xfrm>
                <a:off x="4924" y="2116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45" name="Oval 85"/>
              <p:cNvSpPr>
                <a:spLocks noChangeArrowheads="1"/>
              </p:cNvSpPr>
              <p:nvPr/>
            </p:nvSpPr>
            <p:spPr bwMode="auto">
              <a:xfrm>
                <a:off x="4972" y="2116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46" name="Oval 86"/>
              <p:cNvSpPr>
                <a:spLocks noChangeArrowheads="1"/>
              </p:cNvSpPr>
              <p:nvPr/>
            </p:nvSpPr>
            <p:spPr bwMode="auto">
              <a:xfrm>
                <a:off x="5020" y="2116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47" name="Oval 87"/>
              <p:cNvSpPr>
                <a:spLocks noChangeArrowheads="1"/>
              </p:cNvSpPr>
              <p:nvPr/>
            </p:nvSpPr>
            <p:spPr bwMode="auto">
              <a:xfrm>
                <a:off x="5068" y="2116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48" name="Oval 88"/>
              <p:cNvSpPr>
                <a:spLocks noChangeArrowheads="1"/>
              </p:cNvSpPr>
              <p:nvPr/>
            </p:nvSpPr>
            <p:spPr bwMode="auto">
              <a:xfrm>
                <a:off x="5116" y="2116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49" name="Oval 89"/>
              <p:cNvSpPr>
                <a:spLocks noChangeArrowheads="1"/>
              </p:cNvSpPr>
              <p:nvPr/>
            </p:nvSpPr>
            <p:spPr bwMode="auto">
              <a:xfrm>
                <a:off x="5020" y="2068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50" name="Oval 90"/>
              <p:cNvSpPr>
                <a:spLocks noChangeArrowheads="1"/>
              </p:cNvSpPr>
              <p:nvPr/>
            </p:nvSpPr>
            <p:spPr bwMode="auto">
              <a:xfrm>
                <a:off x="4924" y="2020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51" name="Oval 91"/>
              <p:cNvSpPr>
                <a:spLocks noChangeArrowheads="1"/>
              </p:cNvSpPr>
              <p:nvPr/>
            </p:nvSpPr>
            <p:spPr bwMode="auto">
              <a:xfrm>
                <a:off x="4540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52" name="Oval 92"/>
              <p:cNvSpPr>
                <a:spLocks noChangeArrowheads="1"/>
              </p:cNvSpPr>
              <p:nvPr/>
            </p:nvSpPr>
            <p:spPr bwMode="auto">
              <a:xfrm>
                <a:off x="4588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53" name="Oval 93"/>
              <p:cNvSpPr>
                <a:spLocks noChangeArrowheads="1"/>
              </p:cNvSpPr>
              <p:nvPr/>
            </p:nvSpPr>
            <p:spPr bwMode="auto">
              <a:xfrm>
                <a:off x="4636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54" name="Oval 94"/>
              <p:cNvSpPr>
                <a:spLocks noChangeArrowheads="1"/>
              </p:cNvSpPr>
              <p:nvPr/>
            </p:nvSpPr>
            <p:spPr bwMode="auto">
              <a:xfrm>
                <a:off x="4684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55" name="Oval 95"/>
              <p:cNvSpPr>
                <a:spLocks noChangeArrowheads="1"/>
              </p:cNvSpPr>
              <p:nvPr/>
            </p:nvSpPr>
            <p:spPr bwMode="auto">
              <a:xfrm>
                <a:off x="4732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56" name="Oval 96"/>
              <p:cNvSpPr>
                <a:spLocks noChangeArrowheads="1"/>
              </p:cNvSpPr>
              <p:nvPr/>
            </p:nvSpPr>
            <p:spPr bwMode="auto">
              <a:xfrm>
                <a:off x="4780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57" name="Oval 97"/>
              <p:cNvSpPr>
                <a:spLocks noChangeArrowheads="1"/>
              </p:cNvSpPr>
              <p:nvPr/>
            </p:nvSpPr>
            <p:spPr bwMode="auto">
              <a:xfrm>
                <a:off x="4828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58" name="Oval 98"/>
              <p:cNvSpPr>
                <a:spLocks noChangeArrowheads="1"/>
              </p:cNvSpPr>
              <p:nvPr/>
            </p:nvSpPr>
            <p:spPr bwMode="auto">
              <a:xfrm>
                <a:off x="4876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59" name="Oval 99"/>
              <p:cNvSpPr>
                <a:spLocks noChangeArrowheads="1"/>
              </p:cNvSpPr>
              <p:nvPr/>
            </p:nvSpPr>
            <p:spPr bwMode="auto">
              <a:xfrm>
                <a:off x="4924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60" name="Oval 100"/>
              <p:cNvSpPr>
                <a:spLocks noChangeArrowheads="1"/>
              </p:cNvSpPr>
              <p:nvPr/>
            </p:nvSpPr>
            <p:spPr bwMode="auto">
              <a:xfrm>
                <a:off x="4972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61" name="Oval 101"/>
              <p:cNvSpPr>
                <a:spLocks noChangeArrowheads="1"/>
              </p:cNvSpPr>
              <p:nvPr/>
            </p:nvSpPr>
            <p:spPr bwMode="auto">
              <a:xfrm>
                <a:off x="5020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62" name="Oval 102"/>
              <p:cNvSpPr>
                <a:spLocks noChangeArrowheads="1"/>
              </p:cNvSpPr>
              <p:nvPr/>
            </p:nvSpPr>
            <p:spPr bwMode="auto">
              <a:xfrm>
                <a:off x="5068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63" name="Oval 103"/>
              <p:cNvSpPr>
                <a:spLocks noChangeArrowheads="1"/>
              </p:cNvSpPr>
              <p:nvPr/>
            </p:nvSpPr>
            <p:spPr bwMode="auto">
              <a:xfrm>
                <a:off x="5116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64" name="Oval 104"/>
              <p:cNvSpPr>
                <a:spLocks noChangeArrowheads="1"/>
              </p:cNvSpPr>
              <p:nvPr/>
            </p:nvSpPr>
            <p:spPr bwMode="auto">
              <a:xfrm>
                <a:off x="5164" y="2164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65" name="Oval 105"/>
              <p:cNvSpPr>
                <a:spLocks noChangeArrowheads="1"/>
              </p:cNvSpPr>
              <p:nvPr/>
            </p:nvSpPr>
            <p:spPr bwMode="auto">
              <a:xfrm>
                <a:off x="4492" y="2212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66" name="Oval 106"/>
              <p:cNvSpPr>
                <a:spLocks noChangeArrowheads="1"/>
              </p:cNvSpPr>
              <p:nvPr/>
            </p:nvSpPr>
            <p:spPr bwMode="auto">
              <a:xfrm>
                <a:off x="4540" y="2212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67" name="Oval 107"/>
              <p:cNvSpPr>
                <a:spLocks noChangeArrowheads="1"/>
              </p:cNvSpPr>
              <p:nvPr/>
            </p:nvSpPr>
            <p:spPr bwMode="auto">
              <a:xfrm>
                <a:off x="4588" y="2212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68" name="Oval 108"/>
              <p:cNvSpPr>
                <a:spLocks noChangeArrowheads="1"/>
              </p:cNvSpPr>
              <p:nvPr/>
            </p:nvSpPr>
            <p:spPr bwMode="auto">
              <a:xfrm>
                <a:off x="4636" y="2212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69" name="Oval 109"/>
              <p:cNvSpPr>
                <a:spLocks noChangeArrowheads="1"/>
              </p:cNvSpPr>
              <p:nvPr/>
            </p:nvSpPr>
            <p:spPr bwMode="auto">
              <a:xfrm>
                <a:off x="4684" y="2212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70" name="Oval 110"/>
              <p:cNvSpPr>
                <a:spLocks noChangeArrowheads="1"/>
              </p:cNvSpPr>
              <p:nvPr/>
            </p:nvSpPr>
            <p:spPr bwMode="auto">
              <a:xfrm>
                <a:off x="4732" y="2212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71" name="Oval 111"/>
              <p:cNvSpPr>
                <a:spLocks noChangeArrowheads="1"/>
              </p:cNvSpPr>
              <p:nvPr/>
            </p:nvSpPr>
            <p:spPr bwMode="auto">
              <a:xfrm>
                <a:off x="4780" y="2212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72" name="Oval 112"/>
              <p:cNvSpPr>
                <a:spLocks noChangeArrowheads="1"/>
              </p:cNvSpPr>
              <p:nvPr/>
            </p:nvSpPr>
            <p:spPr bwMode="auto">
              <a:xfrm>
                <a:off x="4828" y="2212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73" name="Oval 113"/>
              <p:cNvSpPr>
                <a:spLocks noChangeArrowheads="1"/>
              </p:cNvSpPr>
              <p:nvPr/>
            </p:nvSpPr>
            <p:spPr bwMode="auto">
              <a:xfrm>
                <a:off x="4444" y="2260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74" name="Oval 114"/>
              <p:cNvSpPr>
                <a:spLocks noChangeArrowheads="1"/>
              </p:cNvSpPr>
              <p:nvPr/>
            </p:nvSpPr>
            <p:spPr bwMode="auto">
              <a:xfrm>
                <a:off x="4492" y="2260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75" name="Oval 115"/>
              <p:cNvSpPr>
                <a:spLocks noChangeArrowheads="1"/>
              </p:cNvSpPr>
              <p:nvPr/>
            </p:nvSpPr>
            <p:spPr bwMode="auto">
              <a:xfrm>
                <a:off x="4540" y="2260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  <p:sp>
            <p:nvSpPr>
              <p:cNvPr id="20576" name="Oval 116"/>
              <p:cNvSpPr>
                <a:spLocks noChangeArrowheads="1"/>
              </p:cNvSpPr>
              <p:nvPr/>
            </p:nvSpPr>
            <p:spPr bwMode="auto">
              <a:xfrm>
                <a:off x="4588" y="2260"/>
                <a:ext cx="40" cy="4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/>
              </a:p>
            </p:txBody>
          </p:sp>
        </p:grpSp>
        <p:sp>
          <p:nvSpPr>
            <p:cNvPr id="20505" name="Oval 117"/>
            <p:cNvSpPr>
              <a:spLocks noChangeArrowheads="1"/>
            </p:cNvSpPr>
            <p:nvPr/>
          </p:nvSpPr>
          <p:spPr bwMode="auto">
            <a:xfrm>
              <a:off x="3486150" y="3019425"/>
              <a:ext cx="123825" cy="1111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DE" sz="1600"/>
            </a:p>
          </p:txBody>
        </p:sp>
        <p:sp>
          <p:nvSpPr>
            <p:cNvPr id="20506" name="Oval 118"/>
            <p:cNvSpPr>
              <a:spLocks noChangeArrowheads="1"/>
            </p:cNvSpPr>
            <p:nvPr/>
          </p:nvSpPr>
          <p:spPr bwMode="auto">
            <a:xfrm>
              <a:off x="3927475" y="2505075"/>
              <a:ext cx="123825" cy="1111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DE" sz="1600"/>
            </a:p>
          </p:txBody>
        </p:sp>
        <p:sp>
          <p:nvSpPr>
            <p:cNvPr id="20507" name="Oval 119"/>
            <p:cNvSpPr>
              <a:spLocks noChangeArrowheads="1"/>
            </p:cNvSpPr>
            <p:nvPr/>
          </p:nvSpPr>
          <p:spPr bwMode="auto">
            <a:xfrm>
              <a:off x="4554538" y="2863850"/>
              <a:ext cx="123825" cy="1095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DE" sz="1600"/>
            </a:p>
          </p:txBody>
        </p:sp>
        <p:pic>
          <p:nvPicPr>
            <p:cNvPr id="20508" name="Picture 1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3840163"/>
              <a:ext cx="1925637" cy="144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9" name="Text Box 122"/>
            <p:cNvSpPr txBox="1">
              <a:spLocks noChangeArrowheads="1"/>
            </p:cNvSpPr>
            <p:nvPr/>
          </p:nvSpPr>
          <p:spPr bwMode="auto">
            <a:xfrm>
              <a:off x="6780213" y="5734050"/>
              <a:ext cx="2400300" cy="299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sz="1100">
                  <a:latin typeface="Trebuchet MS" pitchFamily="34" charset="0"/>
                </a:rPr>
                <a:t>Quelle (mod.): A. Lastra (UNC)</a:t>
              </a:r>
            </a:p>
          </p:txBody>
        </p:sp>
        <p:grpSp>
          <p:nvGrpSpPr>
            <p:cNvPr id="6" name="Group 127"/>
            <p:cNvGrpSpPr>
              <a:grpSpLocks/>
            </p:cNvGrpSpPr>
            <p:nvPr/>
          </p:nvGrpSpPr>
          <p:grpSpPr bwMode="auto">
            <a:xfrm>
              <a:off x="1763713" y="5013325"/>
              <a:ext cx="1878013" cy="1433513"/>
              <a:chOff x="1111" y="3158"/>
              <a:chExt cx="1183" cy="903"/>
            </a:xfrm>
          </p:grpSpPr>
          <p:sp>
            <p:nvSpPr>
              <p:cNvPr id="20514" name="Line 123"/>
              <p:cNvSpPr>
                <a:spLocks noChangeShapeType="1"/>
              </p:cNvSpPr>
              <p:nvPr/>
            </p:nvSpPr>
            <p:spPr bwMode="auto">
              <a:xfrm>
                <a:off x="1247" y="3158"/>
                <a:ext cx="318" cy="4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 sz="1600"/>
              </a:p>
            </p:txBody>
          </p:sp>
          <p:sp>
            <p:nvSpPr>
              <p:cNvPr id="20515" name="Text Box 124"/>
              <p:cNvSpPr txBox="1">
                <a:spLocks noChangeArrowheads="1"/>
              </p:cNvSpPr>
              <p:nvPr/>
            </p:nvSpPr>
            <p:spPr bwMode="auto">
              <a:xfrm>
                <a:off x="1111" y="3639"/>
                <a:ext cx="1183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de-DE" sz="1600"/>
                  <a:t>Transformation</a:t>
                </a:r>
              </a:p>
              <a:p>
                <a:pPr eaLnBrk="1" hangingPunct="1"/>
                <a:r>
                  <a:rPr lang="de-DE" sz="1600"/>
                  <a:t>und Beleuchtung</a:t>
                </a:r>
              </a:p>
            </p:txBody>
          </p:sp>
        </p:grpSp>
        <p:grpSp>
          <p:nvGrpSpPr>
            <p:cNvPr id="7" name="Group 128"/>
            <p:cNvGrpSpPr>
              <a:grpSpLocks/>
            </p:cNvGrpSpPr>
            <p:nvPr/>
          </p:nvGrpSpPr>
          <p:grpSpPr bwMode="auto">
            <a:xfrm>
              <a:off x="4284664" y="5013325"/>
              <a:ext cx="1863725" cy="1433513"/>
              <a:chOff x="2699" y="3158"/>
              <a:chExt cx="1174" cy="903"/>
            </a:xfrm>
          </p:grpSpPr>
          <p:sp>
            <p:nvSpPr>
              <p:cNvPr id="20512" name="Line 125"/>
              <p:cNvSpPr>
                <a:spLocks noChangeShapeType="1"/>
              </p:cNvSpPr>
              <p:nvPr/>
            </p:nvSpPr>
            <p:spPr bwMode="auto">
              <a:xfrm>
                <a:off x="2835" y="3158"/>
                <a:ext cx="318" cy="4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 sz="1600"/>
              </a:p>
            </p:txBody>
          </p:sp>
          <p:sp>
            <p:nvSpPr>
              <p:cNvPr id="20513" name="Text Box 126"/>
              <p:cNvSpPr txBox="1">
                <a:spLocks noChangeArrowheads="1"/>
              </p:cNvSpPr>
              <p:nvPr/>
            </p:nvSpPr>
            <p:spPr bwMode="auto">
              <a:xfrm>
                <a:off x="2699" y="3639"/>
                <a:ext cx="1174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de-DE" sz="1600"/>
                  <a:t>Flächenfüllung</a:t>
                </a:r>
              </a:p>
              <a:p>
                <a:pPr eaLnBrk="1" hangingPunct="1"/>
                <a:r>
                  <a:rPr lang="de-DE" sz="1600"/>
                  <a:t>und Texturierung</a:t>
                </a:r>
              </a:p>
            </p:txBody>
          </p:sp>
        </p:grpSp>
      </p:grpSp>
      <p:sp>
        <p:nvSpPr>
          <p:cNvPr id="133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4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612775" y="6356350"/>
            <a:ext cx="6016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593BCF-0367-4A40-9713-097967D14ADF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7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CUDA Kernel</a:t>
            </a:r>
          </a:p>
        </p:txBody>
      </p:sp>
      <p:sp>
        <p:nvSpPr>
          <p:cNvPr id="40965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9AA68B-07CC-48DA-ACCA-97B472A83955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0966" name="Picture 2" descr="C:\Documents and Settings\pg2419\Desktop\Kirk\CH_03\GR11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1628775"/>
            <a:ext cx="7086600" cy="4202113"/>
          </a:xfr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Aufruf des Kernels</a:t>
            </a:r>
          </a:p>
        </p:txBody>
      </p:sp>
      <p:sp>
        <p:nvSpPr>
          <p:cNvPr id="41989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67B830-238B-4AE8-AAFB-71E6BF591A96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1990" name="Picture 2" descr="Y:\Production\Artfinal\0000000038\KIRK_HWU\978-0-12-381472-2\0001131916\GR14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2563" y="2205038"/>
            <a:ext cx="6238875" cy="1341437"/>
          </a:xfr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Optimierung</a:t>
            </a:r>
          </a:p>
        </p:txBody>
      </p:sp>
      <p:sp>
        <p:nvSpPr>
          <p:cNvPr id="43013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36F520-D01E-46D3-89B8-C0829417B017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3014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r>
              <a:rPr lang="de-DE" b="1" smtClean="0"/>
              <a:t>Optimierung ist enorm wichtig!</a:t>
            </a:r>
          </a:p>
          <a:p>
            <a:r>
              <a:rPr lang="de-DE" smtClean="0"/>
              <a:t>Maximierung der Auslastung (Occupancy):</a:t>
            </a:r>
          </a:p>
          <a:p>
            <a:pPr lvl="1"/>
            <a:r>
              <a:rPr lang="de-DE" smtClean="0"/>
              <a:t>Speicherdurchsatz (Bandbreite)</a:t>
            </a:r>
          </a:p>
          <a:p>
            <a:pPr lvl="1"/>
            <a:r>
              <a:rPr lang="de-DE" smtClean="0"/>
              <a:t>Anweisungsdurchsatz</a:t>
            </a:r>
          </a:p>
          <a:p>
            <a:pPr lvl="1"/>
            <a:r>
              <a:rPr lang="de-DE" smtClean="0"/>
              <a:t>Auslastung</a:t>
            </a:r>
          </a:p>
          <a:p>
            <a:endParaRPr lang="de-DE" sz="1400" smtClean="0"/>
          </a:p>
          <a:p>
            <a:r>
              <a:rPr lang="en-US" smtClean="0"/>
              <a:t>Beispiel: Speicher Optimierung</a:t>
            </a:r>
            <a:endParaRPr lang="de-DE" smtClean="0"/>
          </a:p>
          <a:p>
            <a:pPr lvl="1"/>
            <a:r>
              <a:rPr lang="en-US" smtClean="0"/>
              <a:t>Transfer zwischen Host – Device</a:t>
            </a:r>
          </a:p>
          <a:p>
            <a:pPr lvl="1"/>
            <a:r>
              <a:rPr lang="de-DE" smtClean="0"/>
              <a:t>Speichertypen (global, shared, constant)</a:t>
            </a:r>
          </a:p>
          <a:p>
            <a:pPr lvl="1"/>
            <a:r>
              <a:rPr lang="de-DE" smtClean="0"/>
              <a:t>Coalesced vs. non-coalesced Zugriff</a:t>
            </a:r>
            <a:endParaRPr lang="de-DE" sz="1400" smtClean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OpenCL</a:t>
            </a:r>
          </a:p>
        </p:txBody>
      </p:sp>
      <p:sp>
        <p:nvSpPr>
          <p:cNvPr id="44037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44A77B-2531-48D4-8627-1F4C6201AAF6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4038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r>
              <a:rPr lang="de-DE" smtClean="0"/>
              <a:t>Compute Language für CPUs und GPUs</a:t>
            </a:r>
          </a:p>
          <a:p>
            <a:r>
              <a:rPr lang="de-DE" smtClean="0"/>
              <a:t>Offener Standard für heterogene Umgebungen</a:t>
            </a:r>
          </a:p>
          <a:p>
            <a:pPr lvl="1"/>
            <a:r>
              <a:rPr lang="de-DE" smtClean="0"/>
              <a:t>Khronos Group (Apple)</a:t>
            </a:r>
          </a:p>
          <a:p>
            <a:pPr lvl="1"/>
            <a:r>
              <a:rPr lang="de-DE" smtClean="0"/>
              <a:t>OpenCL 1.0 (8.12.2008)</a:t>
            </a:r>
          </a:p>
          <a:p>
            <a:pPr lvl="1"/>
            <a:endParaRPr lang="de-DE" sz="1400" smtClean="0"/>
          </a:p>
          <a:p>
            <a:r>
              <a:rPr lang="de-DE" smtClean="0"/>
              <a:t>OpenGL and OpenCL share Resources</a:t>
            </a:r>
          </a:p>
          <a:p>
            <a:pPr lvl="1"/>
            <a:r>
              <a:rPr lang="en-US" smtClean="0"/>
              <a:t>OpenCL is designed to efficiently share with OpenGL</a:t>
            </a:r>
          </a:p>
          <a:p>
            <a:pPr lvl="1"/>
            <a:r>
              <a:rPr lang="en-US" smtClean="0"/>
              <a:t>Textures, Buffer Objects and Renderbuffers</a:t>
            </a:r>
          </a:p>
          <a:p>
            <a:pPr lvl="1"/>
            <a:r>
              <a:rPr lang="en-US" smtClean="0"/>
              <a:t>Data is shared, not copied</a:t>
            </a:r>
            <a:endParaRPr lang="de-DE" smtClean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OpenCL Context</a:t>
            </a:r>
          </a:p>
        </p:txBody>
      </p:sp>
      <p:sp>
        <p:nvSpPr>
          <p:cNvPr id="45061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EC956B-E3D9-4A6B-BB07-EC53A17FC9C6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5062" name="Picture 2" descr="C:\Documents and Settings\pg2419\Desktop\Kirk\CH_11\GR07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844675"/>
            <a:ext cx="6553200" cy="3567113"/>
          </a:xfr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OpenCL Beispiel</a:t>
            </a:r>
          </a:p>
        </p:txBody>
      </p:sp>
      <p:sp>
        <p:nvSpPr>
          <p:cNvPr id="46085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DD2DD3-9F22-4072-9A13-5E8DEED9BEB7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OpenCL Objects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cl_device_id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device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cl_context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cl_command_queue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cl_program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cl_kernel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cl_mem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de-DE" sz="8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Setup OpenCL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clGetDeviceIDs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(NULL, CL_DEVICE_TYPE_DEFAULT, 1, &amp;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device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NULL);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clCreateContext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(NULL, 1, &amp;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device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NULL, NULL, NULL);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queue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clCreateCommandQueue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device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, 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cl_command_queue_properties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)0, NULL);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Setup </a:t>
            </a:r>
            <a:r>
              <a:rPr lang="de-DE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Buffer</a:t>
            </a:r>
            <a:endParaRPr lang="de-DE" sz="16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clCreateBuffer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CL_MEM_COPY_HOST_PTR,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)*10240,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NULL);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OpenCL Beispiel cont.</a:t>
            </a:r>
          </a:p>
        </p:txBody>
      </p:sp>
      <p:sp>
        <p:nvSpPr>
          <p:cNvPr id="47109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D76759-2BA4-4C6D-9656-CD1F399F41B1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Build</a:t>
            </a: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endParaRPr lang="de-DE" sz="16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clCreateProgramWithSource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1, (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**)&amp;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NULL, NULL);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clBuildProgram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0, NULL, NULL, NULL, NULL);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clCreateKernel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calcSin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", NULL);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Execute </a:t>
            </a:r>
            <a:r>
              <a:rPr lang="de-DE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endParaRPr lang="de-DE" sz="16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clSetKernelArg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0,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), &amp;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global_dimensions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[] = {LENGTH,0,0};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clEnqueueNDRangeKernel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1, NULL,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global_dimensions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NULL, 0, NULL, NULL);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Read back </a:t>
            </a:r>
            <a:r>
              <a:rPr lang="de-DE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results</a:t>
            </a:r>
            <a:endParaRPr lang="de-DE" sz="16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clEnqueueReadBuffer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CL_TRUE, 0,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)*LENGTH,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0, NULL, NULL);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de-DE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Clean </a:t>
            </a:r>
            <a:r>
              <a:rPr lang="de-DE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Einsatz von GPUs im HPC</a:t>
            </a:r>
          </a:p>
        </p:txBody>
      </p:sp>
      <p:sp>
        <p:nvSpPr>
          <p:cNvPr id="48133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C42C25-0715-43F0-B1A3-DF2C2F54038D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8134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r>
              <a:rPr lang="de-DE" dirty="0" smtClean="0"/>
              <a:t>Top100 (11/2012)</a:t>
            </a:r>
          </a:p>
          <a:p>
            <a:pPr lvl="1"/>
            <a:r>
              <a:rPr lang="de-DE" dirty="0" smtClean="0"/>
              <a:t>50 Systeme mit Nvidia/Tesla </a:t>
            </a:r>
          </a:p>
          <a:p>
            <a:pPr lvl="1"/>
            <a:r>
              <a:rPr lang="de-DE" dirty="0" smtClean="0"/>
              <a:t>3 System mit ATI (22)</a:t>
            </a:r>
          </a:p>
          <a:p>
            <a:pPr lvl="1"/>
            <a:endParaRPr lang="de-DE" sz="1400" dirty="0" smtClean="0"/>
          </a:p>
          <a:p>
            <a:endParaRPr lang="de-DE" dirty="0" smtClean="0"/>
          </a:p>
          <a:p>
            <a:r>
              <a:rPr lang="de-DE" dirty="0" smtClean="0"/>
              <a:t>Einsatzgebiete:</a:t>
            </a:r>
          </a:p>
          <a:p>
            <a:pPr lvl="1"/>
            <a:r>
              <a:rPr lang="de-DE" dirty="0" smtClean="0"/>
              <a:t>Astronomie und Astrophysik</a:t>
            </a:r>
          </a:p>
          <a:p>
            <a:pPr lvl="1"/>
            <a:r>
              <a:rPr lang="de-DE" dirty="0" smtClean="0"/>
              <a:t>Biologie, Chemie</a:t>
            </a:r>
          </a:p>
          <a:p>
            <a:pPr lvl="1"/>
            <a:r>
              <a:rPr lang="de-DE" dirty="0" smtClean="0"/>
              <a:t>Finanzwirtschaft</a:t>
            </a:r>
          </a:p>
          <a:p>
            <a:endParaRPr lang="de-DE" dirty="0" smtClean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21" y="1340768"/>
            <a:ext cx="4176713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-584" r="1902" b="584"/>
          <a:stretch/>
        </p:blipFill>
        <p:spPr bwMode="auto">
          <a:xfrm>
            <a:off x="395287" y="1340769"/>
            <a:ext cx="4092253" cy="271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dirty="0" smtClean="0"/>
              <a:t>GPU Cluster in der Top100 (11/2012)</a:t>
            </a:r>
          </a:p>
        </p:txBody>
      </p:sp>
      <p:sp>
        <p:nvSpPr>
          <p:cNvPr id="49159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D7A584-4192-4574-870B-D20EB27C8F80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9160" name="Textfeld 7"/>
          <p:cNvSpPr txBox="1">
            <a:spLocks noChangeArrowheads="1"/>
          </p:cNvSpPr>
          <p:nvPr/>
        </p:nvSpPr>
        <p:spPr bwMode="auto">
          <a:xfrm>
            <a:off x="4645025" y="4292600"/>
            <a:ext cx="362984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it-IT" sz="2000" b="1" dirty="0" smtClean="0"/>
              <a:t>Tianhe-1a (Top500 </a:t>
            </a:r>
            <a:r>
              <a:rPr lang="it-IT" sz="2000" b="1" dirty="0" err="1" smtClean="0"/>
              <a:t>Platz</a:t>
            </a:r>
            <a:r>
              <a:rPr lang="it-IT" sz="2000" b="1" dirty="0" smtClean="0"/>
              <a:t> 8) </a:t>
            </a:r>
          </a:p>
          <a:p>
            <a:r>
              <a:rPr lang="it-IT" dirty="0" smtClean="0"/>
              <a:t>R  2.566    R  4.701 (</a:t>
            </a:r>
            <a:r>
              <a:rPr lang="it-IT" dirty="0" err="1" smtClean="0"/>
              <a:t>TFlops</a:t>
            </a:r>
            <a:r>
              <a:rPr lang="it-IT" dirty="0" smtClean="0"/>
              <a:t>)	</a:t>
            </a:r>
          </a:p>
          <a:p>
            <a:endParaRPr lang="it-IT" sz="2800" dirty="0" smtClean="0"/>
          </a:p>
          <a:p>
            <a:r>
              <a:rPr lang="de-DE" dirty="0" smtClean="0"/>
              <a:t>NUDT TH MPP, X5670 2.93Ghz 6C</a:t>
            </a:r>
            <a:r>
              <a:rPr lang="it-IT" dirty="0" smtClean="0"/>
              <a:t>, </a:t>
            </a:r>
          </a:p>
          <a:p>
            <a:r>
              <a:rPr lang="it-IT" dirty="0" smtClean="0"/>
              <a:t>Nvidia GF104</a:t>
            </a:r>
            <a:endParaRPr lang="de-DE" dirty="0"/>
          </a:p>
        </p:txBody>
      </p:sp>
      <p:sp>
        <p:nvSpPr>
          <p:cNvPr id="49161" name="Rechteck 8"/>
          <p:cNvSpPr>
            <a:spLocks noChangeArrowheads="1"/>
          </p:cNvSpPr>
          <p:nvPr/>
        </p:nvSpPr>
        <p:spPr bwMode="auto">
          <a:xfrm>
            <a:off x="395288" y="4292600"/>
            <a:ext cx="4572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sz="2000" b="1" dirty="0" err="1" smtClean="0">
                <a:latin typeface="Gill Sans MT" pitchFamily="34" charset="0"/>
              </a:rPr>
              <a:t>Titan</a:t>
            </a:r>
            <a:r>
              <a:rPr lang="it-IT" sz="2000" b="1" dirty="0" smtClean="0">
                <a:latin typeface="Gill Sans MT" pitchFamily="34" charset="0"/>
              </a:rPr>
              <a:t> </a:t>
            </a:r>
            <a:r>
              <a:rPr lang="it-IT" sz="2000" b="1" dirty="0">
                <a:latin typeface="Gill Sans MT" pitchFamily="34" charset="0"/>
              </a:rPr>
              <a:t>(Top500 </a:t>
            </a:r>
            <a:r>
              <a:rPr lang="it-IT" sz="2000" b="1" dirty="0" err="1">
                <a:latin typeface="Gill Sans MT" pitchFamily="34" charset="0"/>
              </a:rPr>
              <a:t>Platz</a:t>
            </a:r>
            <a:r>
              <a:rPr lang="it-IT" sz="2000" b="1" dirty="0">
                <a:latin typeface="Gill Sans MT" pitchFamily="34" charset="0"/>
              </a:rPr>
              <a:t> </a:t>
            </a:r>
            <a:r>
              <a:rPr lang="it-IT" sz="2000" b="1" dirty="0" smtClean="0">
                <a:latin typeface="Gill Sans MT" pitchFamily="34" charset="0"/>
              </a:rPr>
              <a:t>1) </a:t>
            </a:r>
            <a:endParaRPr lang="it-IT" sz="2000" b="1" dirty="0">
              <a:latin typeface="Gill Sans MT" pitchFamily="34" charset="0"/>
            </a:endParaRPr>
          </a:p>
          <a:p>
            <a:r>
              <a:rPr lang="it-IT" dirty="0">
                <a:latin typeface="Gill Sans MT" pitchFamily="34" charset="0"/>
              </a:rPr>
              <a:t>R  </a:t>
            </a:r>
            <a:r>
              <a:rPr lang="it-IT" dirty="0" smtClean="0">
                <a:latin typeface="Gill Sans MT" pitchFamily="34" charset="0"/>
              </a:rPr>
              <a:t>17.590   </a:t>
            </a:r>
            <a:r>
              <a:rPr lang="it-IT" dirty="0">
                <a:latin typeface="Gill Sans MT" pitchFamily="34" charset="0"/>
              </a:rPr>
              <a:t>R  </a:t>
            </a:r>
            <a:r>
              <a:rPr lang="it-IT" dirty="0" smtClean="0">
                <a:latin typeface="Gill Sans MT" pitchFamily="34" charset="0"/>
              </a:rPr>
              <a:t>27.112 </a:t>
            </a:r>
            <a:r>
              <a:rPr lang="it-IT" dirty="0">
                <a:latin typeface="Gill Sans MT" pitchFamily="34" charset="0"/>
              </a:rPr>
              <a:t>(</a:t>
            </a:r>
            <a:r>
              <a:rPr lang="it-IT" dirty="0" err="1">
                <a:latin typeface="Gill Sans MT" pitchFamily="34" charset="0"/>
              </a:rPr>
              <a:t>TFlops</a:t>
            </a:r>
            <a:r>
              <a:rPr lang="it-IT" dirty="0">
                <a:latin typeface="Gill Sans MT" pitchFamily="34" charset="0"/>
              </a:rPr>
              <a:t>)	</a:t>
            </a:r>
          </a:p>
          <a:p>
            <a:endParaRPr lang="it-IT" sz="2800" dirty="0">
              <a:latin typeface="Gill Sans MT" pitchFamily="34" charset="0"/>
            </a:endParaRPr>
          </a:p>
          <a:p>
            <a:r>
              <a:rPr lang="de-DE" dirty="0">
                <a:latin typeface="Gill Sans MT" pitchFamily="34" charset="0"/>
              </a:rPr>
              <a:t>Cray XK7 , </a:t>
            </a:r>
            <a:r>
              <a:rPr lang="de-DE" dirty="0" err="1">
                <a:latin typeface="Gill Sans MT" pitchFamily="34" charset="0"/>
              </a:rPr>
              <a:t>Opteron</a:t>
            </a:r>
            <a:r>
              <a:rPr lang="de-DE" dirty="0">
                <a:latin typeface="Gill Sans MT" pitchFamily="34" charset="0"/>
              </a:rPr>
              <a:t> 6274 16C 2.200GHz, Cray Gemini </a:t>
            </a:r>
            <a:r>
              <a:rPr lang="de-DE" dirty="0" err="1">
                <a:latin typeface="Gill Sans MT" pitchFamily="34" charset="0"/>
              </a:rPr>
              <a:t>interconnect</a:t>
            </a:r>
            <a:r>
              <a:rPr lang="de-DE" dirty="0">
                <a:latin typeface="Gill Sans MT" pitchFamily="34" charset="0"/>
              </a:rPr>
              <a:t>, NVIDIA K20x</a:t>
            </a:r>
          </a:p>
        </p:txBody>
      </p:sp>
      <p:sp>
        <p:nvSpPr>
          <p:cNvPr id="49162" name="Rechteck 9"/>
          <p:cNvSpPr>
            <a:spLocks noChangeArrowheads="1"/>
          </p:cNvSpPr>
          <p:nvPr/>
        </p:nvSpPr>
        <p:spPr bwMode="auto">
          <a:xfrm>
            <a:off x="468313" y="4776788"/>
            <a:ext cx="1624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sz="1400" dirty="0" err="1">
                <a:latin typeface="Gill Sans MT" pitchFamily="34" charset="0"/>
              </a:rPr>
              <a:t>max</a:t>
            </a:r>
            <a:r>
              <a:rPr lang="it-IT" sz="1400" dirty="0">
                <a:latin typeface="Gill Sans MT" pitchFamily="34" charset="0"/>
              </a:rPr>
              <a:t>    </a:t>
            </a:r>
            <a:r>
              <a:rPr lang="it-IT" sz="1400" dirty="0" smtClean="0">
                <a:latin typeface="Gill Sans MT" pitchFamily="34" charset="0"/>
              </a:rPr>
              <a:t>            </a:t>
            </a:r>
            <a:r>
              <a:rPr lang="it-IT" sz="1400" dirty="0" err="1">
                <a:latin typeface="Gill Sans MT" pitchFamily="34" charset="0"/>
              </a:rPr>
              <a:t>peak</a:t>
            </a:r>
            <a:endParaRPr lang="de-DE" sz="1400" dirty="0">
              <a:latin typeface="Gill Sans MT" pitchFamily="34" charset="0"/>
            </a:endParaRPr>
          </a:p>
        </p:txBody>
      </p:sp>
      <p:sp>
        <p:nvSpPr>
          <p:cNvPr id="49163" name="Rechteck 10"/>
          <p:cNvSpPr>
            <a:spLocks noChangeArrowheads="1"/>
          </p:cNvSpPr>
          <p:nvPr/>
        </p:nvSpPr>
        <p:spPr bwMode="auto">
          <a:xfrm>
            <a:off x="4788024" y="4797152"/>
            <a:ext cx="15247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sz="1400" dirty="0" err="1" smtClean="0">
                <a:latin typeface="Gill Sans MT" pitchFamily="34" charset="0"/>
              </a:rPr>
              <a:t>max</a:t>
            </a:r>
            <a:r>
              <a:rPr lang="it-IT" sz="1400" dirty="0" smtClean="0">
                <a:latin typeface="Gill Sans MT" pitchFamily="34" charset="0"/>
              </a:rPr>
              <a:t>              </a:t>
            </a:r>
            <a:r>
              <a:rPr lang="it-IT" sz="1400" dirty="0" err="1" smtClean="0">
                <a:latin typeface="Gill Sans MT" pitchFamily="34" charset="0"/>
              </a:rPr>
              <a:t>peak</a:t>
            </a:r>
            <a:endParaRPr lang="de-DE" sz="1400" dirty="0">
              <a:latin typeface="Gill Sans MT" pitchFamily="34" charset="0"/>
            </a:endParaRPr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3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GPU Cluster</a:t>
            </a:r>
          </a:p>
        </p:txBody>
      </p:sp>
      <p:sp>
        <p:nvSpPr>
          <p:cNvPr id="50181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0A7BAC-1084-4343-93FC-782F6451105A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0182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pPr lvl="1"/>
            <a:r>
              <a:rPr lang="de-DE" smtClean="0"/>
              <a:t>MPI zur Kommunikation der Knoten untereinande</a:t>
            </a:r>
          </a:p>
          <a:p>
            <a:pPr lvl="1"/>
            <a:r>
              <a:rPr lang="de-DE" smtClean="0"/>
              <a:t>Sehr gute Auslastung und Effizienz/Strom Verhältnis</a:t>
            </a:r>
          </a:p>
          <a:p>
            <a:pPr lvl="1"/>
            <a:r>
              <a:rPr lang="de-DE" smtClean="0"/>
              <a:t>Schwierig: Umsetzung und Optimierung</a:t>
            </a:r>
          </a:p>
        </p:txBody>
      </p:sp>
      <p:pic>
        <p:nvPicPr>
          <p:cNvPr id="501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708275"/>
            <a:ext cx="7654925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Hintergrund</a:t>
            </a:r>
            <a:endParaRPr lang="de-DE" dirty="0" smtClean="0"/>
          </a:p>
        </p:txBody>
      </p:sp>
      <p:sp>
        <p:nvSpPr>
          <p:cNvPr id="16389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C555FE-C1EC-4ECA-83DB-2D068FBD033F}" type="slidenum">
              <a:rPr 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6390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r>
              <a:rPr lang="de-DE" smtClean="0"/>
              <a:t>Bis 2000 bei Graphikkarten „fixed function pipeline“</a:t>
            </a:r>
          </a:p>
          <a:p>
            <a:r>
              <a:rPr lang="de-DE" smtClean="0"/>
              <a:t>Transform &amp; Lighting Engine (Geforce256, 99/00)</a:t>
            </a:r>
          </a:p>
        </p:txBody>
      </p:sp>
      <p:pic>
        <p:nvPicPr>
          <p:cNvPr id="16391" name="Picture 2" descr="C:\Documents and Settings\pg2419\Desktop\Kirk\CH_02\GR04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463800"/>
            <a:ext cx="7559675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chemeClr val="tx2"/>
                </a:solidFill>
              </a:rPr>
              <a:t>Michael Vetter</a:t>
            </a:r>
            <a:br>
              <a:rPr lang="de-DE" sz="1300" smtClean="0">
                <a:solidFill>
                  <a:schemeClr val="tx2"/>
                </a:solidFill>
              </a:rPr>
            </a:br>
            <a:r>
              <a:rPr lang="de-DE" sz="90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FORTRAN und CUDA</a:t>
            </a:r>
          </a:p>
        </p:txBody>
      </p:sp>
      <p:sp>
        <p:nvSpPr>
          <p:cNvPr id="51205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1DAA9A-9432-4049-9B64-3103764750C8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1206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r>
              <a:rPr lang="de-DE" smtClean="0"/>
              <a:t>FORTRAN noch weit verbreitet (z.B. Klimaforschung)</a:t>
            </a:r>
          </a:p>
          <a:p>
            <a:endParaRPr lang="de-DE" sz="1400" smtClean="0"/>
          </a:p>
          <a:p>
            <a:r>
              <a:rPr lang="de-DE" smtClean="0"/>
              <a:t>CUBLAS, CUFFT (NVIDIA)</a:t>
            </a:r>
          </a:p>
          <a:p>
            <a:pPr lvl="1"/>
            <a:r>
              <a:rPr lang="de-DE" smtClean="0">
                <a:latin typeface="Tahoma" pitchFamily="34" charset="0"/>
                <a:cs typeface="Tahoma" pitchFamily="34" charset="0"/>
              </a:rPr>
              <a:t>CUDA implementation of BLAS routines with Fortran API</a:t>
            </a:r>
          </a:p>
          <a:p>
            <a:r>
              <a:rPr lang="de-DE" smtClean="0"/>
              <a:t>F2C-ACC (NOAA Earth System Research Laboratory)</a:t>
            </a:r>
          </a:p>
          <a:p>
            <a:pPr lvl="1"/>
            <a:r>
              <a:rPr lang="de-DE" smtClean="0">
                <a:latin typeface="Tahoma" pitchFamily="34" charset="0"/>
                <a:cs typeface="Tahoma" pitchFamily="34" charset="0"/>
              </a:rPr>
              <a:t>Generates C or CUDA output from Fortran95 input</a:t>
            </a:r>
          </a:p>
          <a:p>
            <a:r>
              <a:rPr lang="de-DE" smtClean="0"/>
              <a:t>HMPP Workbench (CAPS Enterprise) </a:t>
            </a:r>
          </a:p>
          <a:p>
            <a:pPr lvl="1"/>
            <a:r>
              <a:rPr lang="de-DE" smtClean="0">
                <a:latin typeface="Tahoma" pitchFamily="34" charset="0"/>
                <a:cs typeface="Tahoma" pitchFamily="34" charset="0"/>
              </a:rPr>
              <a:t>Directive-based source-to-source compiler</a:t>
            </a:r>
          </a:p>
          <a:p>
            <a:r>
              <a:rPr lang="de-DE" smtClean="0"/>
              <a:t>PGI Compiler Suite</a:t>
            </a:r>
          </a:p>
          <a:p>
            <a:pPr lvl="1"/>
            <a:r>
              <a:rPr lang="de-DE" smtClean="0">
                <a:cs typeface="Tahoma" pitchFamily="34" charset="0"/>
              </a:rPr>
              <a:t>Directive-based</a:t>
            </a:r>
          </a:p>
          <a:p>
            <a:pPr lvl="1"/>
            <a:r>
              <a:rPr lang="de-DE" smtClean="0">
                <a:cs typeface="Tahoma" pitchFamily="34" charset="0"/>
              </a:rPr>
              <a:t>Compiler</a:t>
            </a:r>
          </a:p>
          <a:p>
            <a:endParaRPr lang="de-DE" smtClean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Fortran CUDA Beispiel</a:t>
            </a:r>
          </a:p>
        </p:txBody>
      </p:sp>
      <p:sp>
        <p:nvSpPr>
          <p:cNvPr id="52229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8F8174-60E1-490D-9D0F-6F103E503E90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2230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r>
              <a:rPr lang="de-DE" smtClean="0"/>
              <a:t>PGI Accelerator Compiler</a:t>
            </a:r>
          </a:p>
          <a:p>
            <a:pPr lvl="1"/>
            <a:r>
              <a:rPr lang="de-DE" sz="2000" smtClean="0"/>
              <a:t>OpenMP-like implicit programming model for X64+GPU-systems</a:t>
            </a:r>
          </a:p>
          <a:p>
            <a:endParaRPr lang="de-DE" smtClean="0"/>
          </a:p>
        </p:txBody>
      </p:sp>
      <p:sp>
        <p:nvSpPr>
          <p:cNvPr id="7" name="File"/>
          <p:cNvSpPr>
            <a:spLocks noEditPoints="1" noChangeArrowheads="1"/>
          </p:cNvSpPr>
          <p:nvPr/>
        </p:nvSpPr>
        <p:spPr bwMode="auto">
          <a:xfrm>
            <a:off x="539750" y="2349500"/>
            <a:ext cx="7848600" cy="360045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spcBef>
                <a:spcPts val="900"/>
              </a:spcBef>
              <a:tabLst>
                <a:tab pos="268288" algn="l"/>
                <a:tab pos="538163" algn="l"/>
                <a:tab pos="806450" algn="l"/>
                <a:tab pos="1076325" algn="l"/>
              </a:tabLst>
              <a:defRPr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!$acc region</a:t>
            </a:r>
          </a:p>
          <a:p>
            <a:pPr eaLnBrk="0" hangingPunct="0">
              <a:spcBef>
                <a:spcPts val="0"/>
              </a:spcBef>
              <a:tabLst>
                <a:tab pos="268288" algn="l"/>
                <a:tab pos="538163" algn="l"/>
                <a:tab pos="806450" algn="l"/>
                <a:tab pos="1076325" algn="l"/>
              </a:tabLst>
              <a:defRPr/>
            </a:pPr>
            <a:r>
              <a:rPr lang="pt-B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do k = 1,n1</a:t>
            </a:r>
          </a:p>
          <a:p>
            <a:pPr eaLnBrk="0" hangingPunct="0">
              <a:spcBef>
                <a:spcPts val="0"/>
              </a:spcBef>
              <a:tabLst>
                <a:tab pos="268288" algn="l"/>
                <a:tab pos="538163" algn="l"/>
                <a:tab pos="806450" algn="l"/>
                <a:tab pos="1076325" algn="l"/>
              </a:tabLst>
              <a:defRPr/>
            </a:pPr>
            <a:r>
              <a:rPr lang="pt-B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do i = 1,n3</a:t>
            </a:r>
          </a:p>
          <a:p>
            <a:pPr eaLnBrk="0" hangingPunct="0">
              <a:spcBef>
                <a:spcPts val="0"/>
              </a:spcBef>
              <a:tabLst>
                <a:tab pos="268288" algn="l"/>
                <a:tab pos="538163" algn="l"/>
                <a:tab pos="806450" algn="l"/>
                <a:tab pos="1076325" algn="l"/>
              </a:tabLst>
              <a:defRPr/>
            </a:pPr>
            <a:r>
              <a:rPr lang="pt-B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	c(i,k) = 0.0</a:t>
            </a:r>
          </a:p>
          <a:p>
            <a:pPr eaLnBrk="0" hangingPunct="0">
              <a:spcBef>
                <a:spcPts val="0"/>
              </a:spcBef>
              <a:tabLst>
                <a:tab pos="268288" algn="l"/>
                <a:tab pos="538163" algn="l"/>
                <a:tab pos="806450" algn="l"/>
                <a:tab pos="1076325" algn="l"/>
              </a:tabLst>
              <a:defRPr/>
            </a:pPr>
            <a:r>
              <a:rPr lang="pt-B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	do j = 1,n2</a:t>
            </a:r>
          </a:p>
          <a:p>
            <a:pPr eaLnBrk="0" hangingPunct="0">
              <a:spcBef>
                <a:spcPts val="0"/>
              </a:spcBef>
              <a:tabLst>
                <a:tab pos="268288" algn="l"/>
                <a:tab pos="538163" algn="l"/>
                <a:tab pos="806450" algn="l"/>
                <a:tab pos="1076325" algn="l"/>
              </a:tabLst>
              <a:defRPr/>
            </a:pPr>
            <a:r>
              <a:rPr lang="pt-B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		c(i,k) = c(i,k) + a(i,j) * b(j,k)</a:t>
            </a:r>
          </a:p>
          <a:p>
            <a:pPr eaLnBrk="0" hangingPunct="0">
              <a:spcBef>
                <a:spcPts val="0"/>
              </a:spcBef>
              <a:tabLst>
                <a:tab pos="268288" algn="l"/>
                <a:tab pos="538163" algn="l"/>
                <a:tab pos="806450" algn="l"/>
                <a:tab pos="1076325" algn="l"/>
              </a:tabLst>
              <a:defRPr/>
            </a:pPr>
            <a:r>
              <a:rPr lang="pt-B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	enddo</a:t>
            </a:r>
          </a:p>
          <a:p>
            <a:pPr eaLnBrk="0" hangingPunct="0">
              <a:spcBef>
                <a:spcPts val="0"/>
              </a:spcBef>
              <a:tabLst>
                <a:tab pos="268288" algn="l"/>
                <a:tab pos="538163" algn="l"/>
                <a:tab pos="806450" algn="l"/>
                <a:tab pos="1076325" algn="l"/>
              </a:tabLst>
              <a:defRPr/>
            </a:pPr>
            <a:r>
              <a:rPr lang="pt-B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enddo</a:t>
            </a:r>
          </a:p>
          <a:p>
            <a:pPr eaLnBrk="0" hangingPunct="0">
              <a:spcBef>
                <a:spcPts val="0"/>
              </a:spcBef>
              <a:tabLst>
                <a:tab pos="268288" algn="l"/>
                <a:tab pos="538163" algn="l"/>
                <a:tab pos="806450" algn="l"/>
                <a:tab pos="1076325" algn="l"/>
              </a:tabLst>
              <a:defRPr/>
            </a:pPr>
            <a:r>
              <a:rPr lang="pt-B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enddo</a:t>
            </a:r>
          </a:p>
          <a:p>
            <a:pPr eaLnBrk="0" hangingPunct="0">
              <a:spcBef>
                <a:spcPts val="0"/>
              </a:spcBef>
              <a:tabLst>
                <a:tab pos="268288" algn="l"/>
                <a:tab pos="538163" algn="l"/>
                <a:tab pos="806450" algn="l"/>
                <a:tab pos="1076325" algn="l"/>
              </a:tabLst>
              <a:defRPr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!$acc end region</a:t>
            </a:r>
            <a:endParaRPr lang="en-US" sz="1600" dirty="0">
              <a:solidFill>
                <a:srgbClr val="FF0000"/>
              </a:solidFill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52232" name="Textfeld 5"/>
          <p:cNvSpPr txBox="1">
            <a:spLocks noChangeArrowheads="1"/>
          </p:cNvSpPr>
          <p:nvPr/>
        </p:nvSpPr>
        <p:spPr bwMode="auto">
          <a:xfrm>
            <a:off x="5564188" y="6000750"/>
            <a:ext cx="2752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de-DE" sz="1400"/>
              <a:t>Example http://www.pgroup.com</a:t>
            </a:r>
            <a:endParaRPr lang="en-GB" sz="140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0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Fortran CUDA Beispiel</a:t>
            </a:r>
          </a:p>
        </p:txBody>
      </p:sp>
      <p:sp>
        <p:nvSpPr>
          <p:cNvPr id="53253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0F8EE0-DC15-40B8-95D6-B89624E7C687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3254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r>
              <a:rPr lang="de-DE" smtClean="0"/>
              <a:t>PGI CUDA Fortran Compiler</a:t>
            </a:r>
          </a:p>
          <a:p>
            <a:pPr>
              <a:buFont typeface="Wingdings 3" pitchFamily="18" charset="2"/>
              <a:buNone/>
            </a:pPr>
            <a:endParaRPr lang="de-DE" smtClean="0"/>
          </a:p>
        </p:txBody>
      </p:sp>
      <p:sp>
        <p:nvSpPr>
          <p:cNvPr id="7" name="File"/>
          <p:cNvSpPr>
            <a:spLocks noEditPoints="1" noChangeArrowheads="1"/>
          </p:cNvSpPr>
          <p:nvPr/>
        </p:nvSpPr>
        <p:spPr bwMode="auto">
          <a:xfrm>
            <a:off x="539750" y="1773238"/>
            <a:ext cx="7848600" cy="446405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ts val="900"/>
              </a:spcBef>
              <a:tabLst>
                <a:tab pos="4483100" algn="l"/>
              </a:tabLst>
              <a:defRPr/>
            </a:pP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! Kernel definition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fr-FR" sz="1600" dirty="0" err="1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attributes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(global)</a:t>
            </a:r>
            <a:r>
              <a:rPr lang="fr-F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fr-FR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subroutine</a:t>
            </a:r>
            <a:r>
              <a:rPr lang="fr-F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fr-FR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ksaxpy</a:t>
            </a:r>
            <a:r>
              <a:rPr lang="fr-F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( n, a, x, y )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real, dimension(*) :: </a:t>
            </a:r>
            <a:r>
              <a:rPr lang="en-GB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x,y</a:t>
            </a:r>
            <a:endParaRPr lang="en-GB" sz="1600" dirty="0">
              <a:solidFill>
                <a:prstClr val="black">
                  <a:lumMod val="85000"/>
                  <a:lumOff val="15000"/>
                </a:prstClr>
              </a:solidFill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real, </a:t>
            </a:r>
            <a:r>
              <a:rPr lang="en-GB" sz="1600" dirty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value</a:t>
            </a: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:: a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integer, </a:t>
            </a:r>
            <a:r>
              <a:rPr lang="en-GB" sz="1600" dirty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value</a:t>
            </a: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:: n, </a:t>
            </a:r>
            <a:r>
              <a:rPr lang="en-GB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</a:t>
            </a:r>
            <a:endParaRPr lang="en-GB" sz="1600" dirty="0">
              <a:solidFill>
                <a:prstClr val="black">
                  <a:lumMod val="85000"/>
                  <a:lumOff val="15000"/>
                </a:prstClr>
              </a:solidFill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en-GB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</a:t>
            </a: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= (</a:t>
            </a:r>
            <a:r>
              <a:rPr lang="en-GB" sz="1600" dirty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blockidx%x</a:t>
            </a: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-1) * </a:t>
            </a:r>
            <a:r>
              <a:rPr lang="en-GB" sz="1600" dirty="0" err="1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blockdim%x</a:t>
            </a: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+ </a:t>
            </a:r>
            <a:r>
              <a:rPr lang="en-GB" sz="1600" dirty="0" err="1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threadidx%x</a:t>
            </a:r>
            <a:endParaRPr lang="en-GB" sz="1600" dirty="0">
              <a:solidFill>
                <a:srgbClr val="FF0000"/>
              </a:solidFill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if( </a:t>
            </a:r>
            <a:r>
              <a:rPr lang="en-GB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</a:t>
            </a: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&lt;= n ) y(</a:t>
            </a:r>
            <a:r>
              <a:rPr lang="en-GB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</a:t>
            </a: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) = a * x(</a:t>
            </a:r>
            <a:r>
              <a:rPr lang="en-GB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</a:t>
            </a: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) + y(</a:t>
            </a:r>
            <a:r>
              <a:rPr lang="en-GB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</a:t>
            </a: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end subroutine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endParaRPr lang="en-GB" sz="1600" dirty="0">
              <a:solidFill>
                <a:prstClr val="black">
                  <a:lumMod val="85000"/>
                  <a:lumOff val="15000"/>
                </a:prstClr>
              </a:solidFill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! Host subroutine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pt-B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subroutine solve( n, a, x, y )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real, </a:t>
            </a:r>
            <a:r>
              <a:rPr lang="en-GB" sz="1600" dirty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device</a:t>
            </a: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, dimension(*) :: x, y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real :: a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integer :: n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! call the kernel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pt-B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call ksaxpy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&lt;&lt;&lt;n/64, 64&gt;&gt;&gt;</a:t>
            </a:r>
            <a:r>
              <a:rPr lang="pt-B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( n, a, x, y )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0"/>
              </a:spcBef>
              <a:tabLst>
                <a:tab pos="4483100" algn="l"/>
              </a:tabLst>
              <a:defRPr/>
            </a:pP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end subroutine</a:t>
            </a: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53256" name="Textfeld 5"/>
          <p:cNvSpPr txBox="1">
            <a:spLocks noChangeArrowheads="1"/>
          </p:cNvSpPr>
          <p:nvPr/>
        </p:nvSpPr>
        <p:spPr bwMode="auto">
          <a:xfrm>
            <a:off x="5564188" y="5949950"/>
            <a:ext cx="2752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de-DE" sz="1400"/>
              <a:t>Example http://www.pgroup.com</a:t>
            </a:r>
            <a:endParaRPr lang="en-GB" sz="140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0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GPU-Computing am RRZ/SVPP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z="2000" dirty="0" smtClean="0"/>
              <a:t>Arbeitsgruppe:</a:t>
            </a:r>
          </a:p>
          <a:p>
            <a:pPr lvl="1"/>
            <a:r>
              <a:rPr lang="de-DE" sz="2000" dirty="0" smtClean="0"/>
              <a:t>Scientific Visualization </a:t>
            </a:r>
            <a:r>
              <a:rPr lang="de-DE" sz="2000" dirty="0" err="1" smtClean="0"/>
              <a:t>and</a:t>
            </a:r>
            <a:r>
              <a:rPr lang="de-DE" sz="2000" dirty="0" smtClean="0"/>
              <a:t> Parallel Processing der Informatik</a:t>
            </a:r>
          </a:p>
          <a:p>
            <a:pPr lvl="1"/>
            <a:endParaRPr lang="de-DE" sz="2000" dirty="0" smtClean="0"/>
          </a:p>
          <a:p>
            <a:r>
              <a:rPr lang="de-DE" sz="2000" dirty="0" smtClean="0"/>
              <a:t>GPU-Cluster:</a:t>
            </a:r>
          </a:p>
          <a:p>
            <a:pPr lvl="1"/>
            <a:r>
              <a:rPr lang="de-DE" sz="1800" dirty="0" smtClean="0"/>
              <a:t>96 CPU-Cores und 24 Nvidia Tesla M2070Q verteilt auf 8 Knoten</a:t>
            </a:r>
          </a:p>
          <a:p>
            <a:pPr lvl="1"/>
            <a:r>
              <a:rPr lang="de-DE" sz="1800" dirty="0" smtClean="0"/>
              <a:t>DDN Storage mit 60 TB RAW Kapazität</a:t>
            </a:r>
          </a:p>
          <a:p>
            <a:pPr lvl="1"/>
            <a:r>
              <a:rPr lang="de-DE" sz="1800" dirty="0" smtClean="0"/>
              <a:t>ausschließlich zur Entwicklung und Erprobung, kein produktiver Betrieb</a:t>
            </a:r>
          </a:p>
          <a:p>
            <a:pPr lvl="1"/>
            <a:endParaRPr lang="de-DE" sz="1800" dirty="0" smtClean="0"/>
          </a:p>
          <a:p>
            <a:r>
              <a:rPr lang="de-DE" sz="2000" dirty="0" smtClean="0"/>
              <a:t>Forschung:</a:t>
            </a:r>
          </a:p>
          <a:p>
            <a:pPr lvl="1"/>
            <a:r>
              <a:rPr lang="de-DE" sz="1800" dirty="0" smtClean="0"/>
              <a:t>Entwicklung von Verfahren zur Visualisierung wissenschaftlicher Daten</a:t>
            </a:r>
          </a:p>
          <a:p>
            <a:endParaRPr lang="de-DE" sz="2000" dirty="0" smtClean="0"/>
          </a:p>
          <a:p>
            <a:r>
              <a:rPr lang="de-DE" sz="2000" dirty="0" smtClean="0"/>
              <a:t>Lehre:</a:t>
            </a:r>
          </a:p>
          <a:p>
            <a:pPr lvl="1"/>
            <a:r>
              <a:rPr lang="de-DE" sz="1800" dirty="0" smtClean="0"/>
              <a:t>Vorlesung „Datenvisualisierung und GPU-Computing“ von Prof. Dr.-Ing. Olbrich im Sommersemester</a:t>
            </a:r>
            <a:endParaRPr lang="de-DE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04.12.2012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B018B-5C61-4E28-B58D-9F634E4B085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73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Zusammenfassung</a:t>
            </a:r>
          </a:p>
        </p:txBody>
      </p:sp>
      <p:sp>
        <p:nvSpPr>
          <p:cNvPr id="59397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213578-5E90-438F-B852-1C7AF516EE2D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9398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r>
              <a:rPr lang="de-DE" dirty="0" smtClean="0"/>
              <a:t>Stetig steigende Entwicklung seit 2000</a:t>
            </a:r>
          </a:p>
          <a:p>
            <a:r>
              <a:rPr lang="de-DE" dirty="0" smtClean="0"/>
              <a:t>Beschleunigt seit Einführung von CUDA (2007)</a:t>
            </a:r>
          </a:p>
          <a:p>
            <a:r>
              <a:rPr lang="de-DE" dirty="0" smtClean="0"/>
              <a:t>IEEE 754-2008 Unterstützung / ECC Speicher</a:t>
            </a:r>
          </a:p>
          <a:p>
            <a:r>
              <a:rPr lang="de-DE" dirty="0" smtClean="0"/>
              <a:t>Für FORTRAN Source2Source Compiler</a:t>
            </a:r>
          </a:p>
          <a:p>
            <a:r>
              <a:rPr lang="de-DE" dirty="0" smtClean="0"/>
              <a:t>Optimierung ist enorm wichtig</a:t>
            </a:r>
          </a:p>
          <a:p>
            <a:endParaRPr lang="de-DE" dirty="0" smtClean="0"/>
          </a:p>
          <a:p>
            <a:r>
              <a:rPr lang="de-DE" dirty="0" smtClean="0"/>
              <a:t>Alternativen zu CUDA:</a:t>
            </a:r>
          </a:p>
          <a:p>
            <a:pPr lvl="1"/>
            <a:r>
              <a:rPr lang="de-DE" dirty="0" err="1" smtClean="0"/>
              <a:t>OpenCL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Intel‘s</a:t>
            </a:r>
            <a:r>
              <a:rPr lang="de-DE" dirty="0" smtClean="0"/>
              <a:t> Knights Family </a:t>
            </a:r>
          </a:p>
          <a:p>
            <a:pPr lvl="1"/>
            <a:r>
              <a:rPr lang="de-DE" dirty="0" err="1" smtClean="0"/>
              <a:t>OpenACC</a:t>
            </a:r>
            <a:endParaRPr lang="de-DE" dirty="0" smtClean="0"/>
          </a:p>
          <a:p>
            <a:pPr lvl="1"/>
            <a:r>
              <a:rPr lang="de-DE" dirty="0" smtClean="0"/>
              <a:t>C++ AMP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Referenzen</a:t>
            </a:r>
          </a:p>
        </p:txBody>
      </p:sp>
      <p:sp>
        <p:nvSpPr>
          <p:cNvPr id="60421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FF2F59-ADDE-40D9-A62A-300B9153D3C2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60422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478838" cy="5008563"/>
          </a:xfrm>
        </p:spPr>
        <p:txBody>
          <a:bodyPr/>
          <a:lstStyle/>
          <a:p>
            <a:r>
              <a:rPr lang="de-DE" sz="2000" smtClean="0"/>
              <a:t>[1] http://developer.nvidia.com/object/gpucomputing.html</a:t>
            </a:r>
          </a:p>
          <a:p>
            <a:r>
              <a:rPr lang="de-DE" sz="2000" smtClean="0"/>
              <a:t>[2] http://www.gpucomputing.net</a:t>
            </a:r>
          </a:p>
          <a:p>
            <a:r>
              <a:rPr lang="de-DE" sz="2000" smtClean="0"/>
              <a:t>[3] http://www.gpgpu.org/developer</a:t>
            </a:r>
          </a:p>
          <a:p>
            <a:endParaRPr lang="de-DE" sz="1200" smtClean="0"/>
          </a:p>
          <a:p>
            <a:r>
              <a:rPr lang="de-DE" sz="2000" smtClean="0"/>
              <a:t>[4] </a:t>
            </a:r>
            <a:r>
              <a:rPr lang="en-US" sz="2000" smtClean="0"/>
              <a:t>“Programming Massively Parallel Processors: A Hands-On Approach”, Kirk &amp; Hwu</a:t>
            </a:r>
          </a:p>
          <a:p>
            <a:pPr>
              <a:buClr>
                <a:srgbClr val="727CA3"/>
              </a:buClr>
            </a:pPr>
            <a:r>
              <a:rPr lang="de-DE" sz="2000" smtClean="0"/>
              <a:t>[5] </a:t>
            </a:r>
            <a:r>
              <a:rPr lang="en-US" sz="2000" smtClean="0">
                <a:solidFill>
                  <a:srgbClr val="000000"/>
                </a:solidFill>
              </a:rPr>
              <a:t>“Cuda by Example: An Introduction to General-Purpose GPU Programming”, Sanders &amp; Kandrot</a:t>
            </a:r>
          </a:p>
          <a:p>
            <a:pPr>
              <a:buClr>
                <a:srgbClr val="727CA3"/>
              </a:buClr>
            </a:pPr>
            <a:r>
              <a:rPr lang="de-DE" sz="2000" smtClean="0"/>
              <a:t>[6] </a:t>
            </a:r>
            <a:r>
              <a:rPr lang="en-US" sz="2000" smtClean="0">
                <a:solidFill>
                  <a:srgbClr val="000000"/>
                </a:solidFill>
              </a:rPr>
              <a:t>“GPU Computing Gems”, Hwu (Erscheint im März 2011)</a:t>
            </a:r>
          </a:p>
          <a:p>
            <a:endParaRPr lang="de-DE" sz="1200" smtClean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General Purpose Graphics Programming</a:t>
            </a:r>
          </a:p>
        </p:txBody>
      </p:sp>
      <p:sp>
        <p:nvSpPr>
          <p:cNvPr id="18437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2BA75F-D4D8-48DD-8C82-14EC5F2A6803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8438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r>
              <a:rPr lang="de-DE" smtClean="0"/>
              <a:t>Programmierung auf Basis der Graphik Pipeline</a:t>
            </a:r>
          </a:p>
          <a:p>
            <a:pPr lvl="1"/>
            <a:r>
              <a:rPr lang="de-DE" smtClean="0"/>
              <a:t>Datenarrays in Texturen</a:t>
            </a:r>
          </a:p>
          <a:p>
            <a:pPr lvl="1"/>
            <a:r>
              <a:rPr lang="de-DE" smtClean="0"/>
              <a:t>Filter als Fragment Shader</a:t>
            </a:r>
          </a:p>
          <a:p>
            <a:pPr lvl="1"/>
            <a:r>
              <a:rPr lang="de-DE" smtClean="0"/>
              <a:t>Stream Programming</a:t>
            </a:r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429000"/>
            <a:ext cx="745331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GPGPU Beispiel – DSP</a:t>
            </a:r>
          </a:p>
        </p:txBody>
      </p:sp>
      <p:sp>
        <p:nvSpPr>
          <p:cNvPr id="20485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73C0CD-81D4-416C-A065-227F6E4E6BD4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412875"/>
            <a:ext cx="84772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Weiterentwicklung</a:t>
            </a:r>
          </a:p>
        </p:txBody>
      </p:sp>
      <p:sp>
        <p:nvSpPr>
          <p:cNvPr id="19461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A74261-4B4C-44FF-9485-596A851973E7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9462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r>
              <a:rPr lang="de-DE" smtClean="0"/>
              <a:t>Nutzung der GPU als Parallelprozessor</a:t>
            </a:r>
          </a:p>
          <a:p>
            <a:r>
              <a:rPr lang="de-DE" smtClean="0"/>
              <a:t>Vorangetrieben durch Universitäten und Forschung</a:t>
            </a:r>
          </a:p>
          <a:p>
            <a:r>
              <a:rPr lang="de-DE" smtClean="0"/>
              <a:t>Weiterhin alles Graphik basiert (OpenGL)</a:t>
            </a:r>
          </a:p>
          <a:p>
            <a:endParaRPr lang="de-DE" smtClean="0"/>
          </a:p>
          <a:p>
            <a:r>
              <a:rPr lang="de-DE" smtClean="0"/>
              <a:t>Entwicklung von Hochsprachen:</a:t>
            </a:r>
          </a:p>
          <a:p>
            <a:pPr lvl="1"/>
            <a:r>
              <a:rPr lang="de-DE" smtClean="0"/>
              <a:t>Cg – C for Graphics </a:t>
            </a:r>
          </a:p>
          <a:p>
            <a:pPr lvl="1"/>
            <a:r>
              <a:rPr lang="de-DE" smtClean="0"/>
              <a:t>HLSL – High Level Shading Language</a:t>
            </a:r>
          </a:p>
          <a:p>
            <a:pPr lvl="1"/>
            <a:r>
              <a:rPr lang="de-DE" smtClean="0"/>
              <a:t>GLSL – OpenGL Shading Language</a:t>
            </a:r>
          </a:p>
          <a:p>
            <a:pPr lvl="1"/>
            <a:r>
              <a:rPr lang="de-DE" smtClean="0"/>
              <a:t>BrookGPU – Stream Programming 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>
          <a:xfrm>
            <a:off x="179388" y="214313"/>
            <a:ext cx="7192962" cy="777875"/>
          </a:xfrm>
        </p:spPr>
        <p:txBody>
          <a:bodyPr/>
          <a:lstStyle/>
          <a:p>
            <a:r>
              <a:rPr lang="de-DE" dirty="0" smtClean="0">
                <a:ea typeface="Calibri" pitchFamily="34" charset="0"/>
              </a:rPr>
              <a:t>GLSL 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439" y="1196975"/>
            <a:ext cx="8550026" cy="511234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de-DE" sz="1600" dirty="0" smtClean="0"/>
              <a:t>Rechnen auf Grafikkarten: SIMD</a:t>
            </a:r>
          </a:p>
          <a:p>
            <a:pPr>
              <a:defRPr/>
            </a:pPr>
            <a:r>
              <a:rPr lang="de-DE" sz="1600" dirty="0" smtClean="0"/>
              <a:t>Programmierbare Vertex-</a:t>
            </a:r>
            <a:r>
              <a:rPr lang="de-DE" sz="1600" dirty="0" err="1" smtClean="0"/>
              <a:t>Shader</a:t>
            </a:r>
            <a:r>
              <a:rPr lang="de-DE" sz="1600" dirty="0" smtClean="0"/>
              <a:t> und Pixel-</a:t>
            </a:r>
            <a:r>
              <a:rPr lang="de-DE" sz="1600" dirty="0" err="1" smtClean="0"/>
              <a:t>Shader</a:t>
            </a:r>
            <a:r>
              <a:rPr lang="de-DE" sz="1600" dirty="0" smtClean="0"/>
              <a:t> („</a:t>
            </a:r>
            <a:r>
              <a:rPr lang="de-DE" sz="1600" dirty="0" err="1" smtClean="0"/>
              <a:t>fragment</a:t>
            </a:r>
            <a:r>
              <a:rPr lang="de-DE" sz="1600" dirty="0" smtClean="0"/>
              <a:t> </a:t>
            </a:r>
            <a:r>
              <a:rPr lang="de-DE" sz="1600" dirty="0" err="1" smtClean="0"/>
              <a:t>shader</a:t>
            </a:r>
            <a:r>
              <a:rPr lang="de-DE" sz="1600" dirty="0" smtClean="0"/>
              <a:t>“)</a:t>
            </a:r>
            <a:br>
              <a:rPr lang="de-DE" sz="1600" dirty="0" smtClean="0"/>
            </a:br>
            <a:r>
              <a:rPr lang="de-DE" sz="1600" dirty="0" smtClean="0"/>
              <a:t>sind seit </a:t>
            </a:r>
            <a:r>
              <a:rPr lang="de-DE" sz="1600" dirty="0" err="1" smtClean="0"/>
              <a:t>OpenGL</a:t>
            </a:r>
            <a:r>
              <a:rPr lang="de-DE" sz="1600" dirty="0" smtClean="0"/>
              <a:t> 2.0 (2004) standardisiert: </a:t>
            </a:r>
            <a:r>
              <a:rPr lang="de-DE" sz="1600" b="1" dirty="0" smtClean="0">
                <a:solidFill>
                  <a:srgbClr val="0000FF"/>
                </a:solidFill>
              </a:rPr>
              <a:t>GLSL (</a:t>
            </a:r>
            <a:r>
              <a:rPr lang="de-DE" sz="1600" b="1" dirty="0" err="1" smtClean="0">
                <a:solidFill>
                  <a:srgbClr val="0000FF"/>
                </a:solidFill>
              </a:rPr>
              <a:t>OpenGL</a:t>
            </a:r>
            <a:r>
              <a:rPr lang="de-DE" sz="1600" b="1" dirty="0" smtClean="0">
                <a:solidFill>
                  <a:srgbClr val="0000FF"/>
                </a:solidFill>
              </a:rPr>
              <a:t> </a:t>
            </a:r>
            <a:r>
              <a:rPr lang="de-DE" sz="1600" b="1" dirty="0" err="1" smtClean="0">
                <a:solidFill>
                  <a:srgbClr val="0000FF"/>
                </a:solidFill>
              </a:rPr>
              <a:t>Shading</a:t>
            </a:r>
            <a:r>
              <a:rPr lang="de-DE" sz="1600" b="1" dirty="0" smtClean="0">
                <a:solidFill>
                  <a:srgbClr val="0000FF"/>
                </a:solidFill>
              </a:rPr>
              <a:t> Language)</a:t>
            </a:r>
            <a:endParaRPr lang="de-DE" sz="1600" dirty="0" smtClean="0"/>
          </a:p>
          <a:p>
            <a:pPr>
              <a:defRPr/>
            </a:pPr>
            <a:r>
              <a:rPr lang="de-DE" sz="1600" dirty="0" smtClean="0"/>
              <a:t>Literatur:</a:t>
            </a:r>
          </a:p>
          <a:p>
            <a:pPr lvl="1">
              <a:defRPr/>
            </a:pPr>
            <a:r>
              <a:rPr lang="de-DE" sz="1400" dirty="0" smtClean="0"/>
              <a:t>R. J. Rost, B. </a:t>
            </a:r>
            <a:r>
              <a:rPr lang="de-DE" sz="1400" dirty="0" err="1" smtClean="0"/>
              <a:t>Licea-Kange</a:t>
            </a:r>
            <a:r>
              <a:rPr lang="de-DE" sz="1400" dirty="0" smtClean="0"/>
              <a:t>: </a:t>
            </a:r>
            <a:r>
              <a:rPr lang="de-DE" sz="1400" dirty="0" err="1" smtClean="0"/>
              <a:t>OpenGL</a:t>
            </a:r>
            <a:r>
              <a:rPr lang="de-DE" sz="1400" dirty="0" smtClean="0"/>
              <a:t> </a:t>
            </a:r>
            <a:r>
              <a:rPr lang="de-DE" sz="1400" dirty="0" err="1" smtClean="0"/>
              <a:t>Shading</a:t>
            </a:r>
            <a:r>
              <a:rPr lang="de-DE" sz="1400" dirty="0" smtClean="0"/>
              <a:t> Language, Addison-Wesley, 2010</a:t>
            </a:r>
          </a:p>
          <a:p>
            <a:pPr marL="0" indent="0">
              <a:spcBef>
                <a:spcPts val="600"/>
              </a:spcBef>
              <a:buFontTx/>
              <a:buNone/>
              <a:tabLst>
                <a:tab pos="4032250" algn="l"/>
              </a:tabLst>
              <a:defRPr/>
            </a:pPr>
            <a:r>
              <a:rPr lang="en-US" sz="1600" i="1" u="sng" dirty="0" smtClean="0"/>
              <a:t>SAXPY</a:t>
            </a:r>
            <a:r>
              <a:rPr lang="en-US" sz="1600" u="sng" dirty="0" smtClean="0"/>
              <a:t> </a:t>
            </a:r>
            <a:r>
              <a:rPr lang="en-US" sz="1200" u="sng" dirty="0" smtClean="0"/>
              <a:t>(Single-precision Alpha </a:t>
            </a:r>
            <a:r>
              <a:rPr lang="en-US" sz="1200" b="1" u="sng" dirty="0" smtClean="0"/>
              <a:t>X</a:t>
            </a:r>
            <a:r>
              <a:rPr lang="en-US" sz="1200" u="sng" dirty="0" smtClean="0"/>
              <a:t> Plus </a:t>
            </a:r>
            <a:r>
              <a:rPr lang="en-US" sz="1200" b="1" u="sng" dirty="0" smtClean="0"/>
              <a:t>Y</a:t>
            </a:r>
            <a:r>
              <a:rPr lang="en-US" sz="1200" u="sng" dirty="0" smtClean="0"/>
              <a:t>)  </a:t>
            </a:r>
            <a:r>
              <a:rPr lang="en-US" sz="1600" u="sng" dirty="0" smtClean="0">
                <a:solidFill>
                  <a:srgbClr val="0000FF"/>
                </a:solidFill>
              </a:rPr>
              <a:t>in C</a:t>
            </a:r>
            <a:r>
              <a:rPr lang="de-DE" sz="1600" u="sng" dirty="0" smtClean="0"/>
              <a:t>	… </a:t>
            </a:r>
            <a:r>
              <a:rPr lang="de-DE" sz="1600" u="sng" dirty="0" smtClean="0">
                <a:solidFill>
                  <a:srgbClr val="0000FF"/>
                </a:solidFill>
              </a:rPr>
              <a:t>in GLSL </a:t>
            </a:r>
            <a:r>
              <a:rPr lang="de-DE" sz="1600" u="sng" dirty="0" smtClean="0"/>
              <a:t>(</a:t>
            </a:r>
            <a:r>
              <a:rPr lang="de-DE" sz="1600" u="sng" dirty="0" err="1" smtClean="0"/>
              <a:t>fragment</a:t>
            </a:r>
            <a:r>
              <a:rPr lang="de-DE" sz="1600" u="sng" dirty="0" smtClean="0"/>
              <a:t> </a:t>
            </a:r>
            <a:r>
              <a:rPr lang="de-DE" sz="1600" u="sng" dirty="0" err="1" smtClean="0"/>
              <a:t>shader</a:t>
            </a:r>
            <a:r>
              <a:rPr lang="de-DE" sz="1600" u="sng" dirty="0" smtClean="0"/>
              <a:t>)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032250" algn="l"/>
              </a:tabLst>
              <a:defRPr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032250" algn="l"/>
              </a:tabLst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saxpy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032250" algn="l"/>
              </a:tabLst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float2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: TEXCOORD0,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032250" algn="l"/>
              </a:tabLst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uniform sampler2D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textureY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032250" algn="l"/>
              </a:tabLst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uniform sampler2D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textureX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032250" algn="l"/>
              </a:tabLst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uniform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) : COLOR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032250" algn="l"/>
              </a:tabLst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032250" algn="l"/>
              </a:tabLst>
              <a:defRPr/>
            </a:pP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x_orig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[i];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x = tex2D(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textureX,coords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032250" algn="l"/>
              </a:tabLst>
              <a:defRPr/>
            </a:pP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y_orig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[i];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y = tex2D(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textureY,coords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032250" algn="l"/>
              </a:tabLst>
              <a:defRPr/>
            </a:pP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y_new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[i] = y +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* x;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y +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* x;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032250" algn="l"/>
              </a:tabLst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032250" algn="l"/>
              </a:tabLst>
              <a:defRPr/>
            </a:pPr>
            <a:r>
              <a:rPr lang="de-DE" sz="1400" dirty="0" smtClean="0">
                <a:solidFill>
                  <a:srgbClr val="0000FF"/>
                </a:solidFill>
              </a:rPr>
              <a:t>	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sz="1400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4038600" algn="l"/>
              </a:tabLst>
              <a:defRPr/>
            </a:pPr>
            <a:r>
              <a:rPr lang="de-DE" sz="1400" dirty="0" smtClean="0">
                <a:solidFill>
                  <a:srgbClr val="0000FF"/>
                </a:solidFill>
              </a:rPr>
              <a:t>Operationen erfordern Iteration: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dirty="0" smtClean="0">
                <a:solidFill>
                  <a:srgbClr val="0000FF"/>
                </a:solidFill>
              </a:rPr>
              <a:t>Operationen werden beim Zeichnen eines</a:t>
            </a:r>
            <a:endParaRPr lang="de-DE" sz="1400" dirty="0" smtClean="0"/>
          </a:p>
          <a:p>
            <a:pPr marL="0" indent="0">
              <a:spcBef>
                <a:spcPts val="0"/>
              </a:spcBef>
              <a:buFontTx/>
              <a:buNone/>
              <a:tabLst>
                <a:tab pos="4038600" algn="l"/>
              </a:tabLst>
              <a:defRPr/>
            </a:pPr>
            <a:r>
              <a:rPr lang="de-DE" sz="1400" dirty="0" err="1" smtClean="0">
                <a:solidFill>
                  <a:srgbClr val="0000FF"/>
                </a:solidFill>
              </a:rPr>
              <a:t>for</a:t>
            </a:r>
            <a:r>
              <a:rPr lang="de-DE" sz="1400" dirty="0" smtClean="0">
                <a:solidFill>
                  <a:srgbClr val="0000FF"/>
                </a:solidFill>
              </a:rPr>
              <a:t>-Schleife (serielle Ausführung)	texturierten Rechtecks parallel ausgeführt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5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612775" y="6356350"/>
            <a:ext cx="6016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593BCF-0367-4A40-9713-097967D14ADF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9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76287"/>
          </a:xfrm>
        </p:spPr>
        <p:txBody>
          <a:bodyPr/>
          <a:lstStyle/>
          <a:p>
            <a:r>
              <a:rPr lang="de-DE" smtClean="0"/>
              <a:t>GPU Programmierung Heute</a:t>
            </a:r>
          </a:p>
        </p:txBody>
      </p:sp>
      <p:sp>
        <p:nvSpPr>
          <p:cNvPr id="22533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3A837B-631B-48DB-A9B6-0CFA9FBC7F82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2534" name="Inhaltsplatzhalter 5"/>
          <p:cNvSpPr>
            <a:spLocks noGrp="1"/>
          </p:cNvSpPr>
          <p:nvPr>
            <p:ph sz="quarter" idx="1"/>
          </p:nvPr>
        </p:nvSpPr>
        <p:spPr>
          <a:xfrm>
            <a:off x="485775" y="1285875"/>
            <a:ext cx="8229600" cy="5008563"/>
          </a:xfrm>
        </p:spPr>
        <p:txBody>
          <a:bodyPr/>
          <a:lstStyle/>
          <a:p>
            <a:r>
              <a:rPr lang="de-DE" sz="2400" dirty="0"/>
              <a:t>Unified </a:t>
            </a:r>
            <a:r>
              <a:rPr lang="de-DE" sz="2400" dirty="0" err="1"/>
              <a:t>Shading</a:t>
            </a:r>
            <a:r>
              <a:rPr lang="de-DE" sz="2400" dirty="0"/>
              <a:t> </a:t>
            </a:r>
            <a:r>
              <a:rPr lang="de-DE" sz="2400" dirty="0" err="1"/>
              <a:t>Architecture</a:t>
            </a:r>
            <a:endParaRPr lang="de-DE" sz="2400" dirty="0"/>
          </a:p>
          <a:p>
            <a:pPr lvl="1"/>
            <a:r>
              <a:rPr lang="de-DE" sz="2000" dirty="0" smtClean="0"/>
              <a:t>Unified Hardware (</a:t>
            </a:r>
            <a:r>
              <a:rPr lang="de-DE" sz="2000" dirty="0" err="1" smtClean="0"/>
              <a:t>Processors</a:t>
            </a:r>
            <a:r>
              <a:rPr lang="de-DE" sz="2000" dirty="0" smtClean="0"/>
              <a:t>)</a:t>
            </a:r>
          </a:p>
          <a:p>
            <a:pPr lvl="1"/>
            <a:endParaRPr lang="de-DE" sz="2000" dirty="0" smtClean="0"/>
          </a:p>
          <a:p>
            <a:r>
              <a:rPr lang="de-DE" sz="2400" dirty="0" smtClean="0"/>
              <a:t>Verschiedene Entwicklungsumgebungen</a:t>
            </a:r>
          </a:p>
          <a:p>
            <a:pPr lvl="1"/>
            <a:r>
              <a:rPr lang="de-DE" sz="2000" dirty="0" smtClean="0"/>
              <a:t>Nvidia CUDA</a:t>
            </a:r>
          </a:p>
          <a:p>
            <a:pPr lvl="1"/>
            <a:r>
              <a:rPr lang="de-DE" sz="2000" dirty="0" smtClean="0"/>
              <a:t>AMD Stream</a:t>
            </a:r>
          </a:p>
          <a:p>
            <a:pPr lvl="1"/>
            <a:r>
              <a:rPr lang="de-DE" sz="2000" dirty="0" smtClean="0"/>
              <a:t>Brook GPU / Brook+</a:t>
            </a:r>
          </a:p>
          <a:p>
            <a:pPr lvl="1"/>
            <a:r>
              <a:rPr lang="de-DE" sz="2000" dirty="0" smtClean="0"/>
              <a:t>Rapid </a:t>
            </a:r>
            <a:r>
              <a:rPr lang="de-DE" sz="2000" dirty="0" err="1" smtClean="0"/>
              <a:t>Mind</a:t>
            </a:r>
            <a:r>
              <a:rPr lang="de-DE" sz="2000" dirty="0" smtClean="0"/>
              <a:t> </a:t>
            </a:r>
            <a:r>
              <a:rPr lang="de-DE" sz="2000" dirty="0" err="1" smtClean="0"/>
              <a:t>Platform</a:t>
            </a:r>
            <a:endParaRPr lang="de-DE" sz="2000" dirty="0" smtClean="0"/>
          </a:p>
          <a:p>
            <a:pPr lvl="1"/>
            <a:r>
              <a:rPr lang="de-DE" sz="2000" dirty="0" smtClean="0"/>
              <a:t>PGI </a:t>
            </a:r>
            <a:r>
              <a:rPr lang="de-DE" sz="1800" dirty="0" err="1" smtClean="0"/>
              <a:t>Accelerator</a:t>
            </a:r>
            <a:r>
              <a:rPr lang="de-DE" sz="1800" dirty="0" smtClean="0"/>
              <a:t> </a:t>
            </a:r>
            <a:r>
              <a:rPr lang="de-DE" sz="2000" dirty="0" smtClean="0"/>
              <a:t>Compiler Suite</a:t>
            </a:r>
          </a:p>
          <a:p>
            <a:endParaRPr lang="de-DE" sz="1200" dirty="0" smtClean="0"/>
          </a:p>
          <a:p>
            <a:r>
              <a:rPr lang="de-DE" sz="2400" dirty="0" smtClean="0"/>
              <a:t>Middleware und Support Bibliotheken</a:t>
            </a:r>
          </a:p>
          <a:p>
            <a:r>
              <a:rPr lang="de-DE" sz="2400" dirty="0" smtClean="0"/>
              <a:t>Mathematik Bibliotheken (lineare Algebra)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635896" y="6356350"/>
            <a:ext cx="18722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chemeClr val="tx2"/>
                </a:solidFill>
              </a:rPr>
              <a:t>Michael Vetter</a:t>
            </a:r>
            <a:br>
              <a:rPr lang="de-DE" sz="1300" dirty="0" smtClean="0">
                <a:solidFill>
                  <a:schemeClr val="tx2"/>
                </a:solidFill>
              </a:rPr>
            </a:br>
            <a:r>
              <a:rPr lang="de-DE" sz="900" dirty="0" smtClean="0">
                <a:solidFill>
                  <a:schemeClr val="tx2"/>
                </a:solidFill>
              </a:rPr>
              <a:t>michael.vetter@rrz.uni-hamburg.de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0"/>
          </p:nvPr>
        </p:nvSpPr>
        <p:spPr bwMode="auto">
          <a:xfrm>
            <a:off x="7572375" y="6356350"/>
            <a:ext cx="1117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tx2"/>
                </a:solidFill>
              </a:rPr>
              <a:t>04.12.2012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2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3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1377</Words>
  <Application>Microsoft Office PowerPoint</Application>
  <PresentationFormat>Bildschirmpräsentation (4:3)</PresentationFormat>
  <Paragraphs>503</Paragraphs>
  <Slides>45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7" baseType="lpstr">
      <vt:lpstr>Origin</vt:lpstr>
      <vt:lpstr>Visio</vt:lpstr>
      <vt:lpstr> GPU-Computing im Rahmen der Vorlesung Hochleistungsrechnen</vt:lpstr>
      <vt:lpstr>Übersicht</vt:lpstr>
      <vt:lpstr>Was ist Rendering</vt:lpstr>
      <vt:lpstr>Hintergrund</vt:lpstr>
      <vt:lpstr>General Purpose Graphics Programming</vt:lpstr>
      <vt:lpstr>GPGPU Beispiel – DSP</vt:lpstr>
      <vt:lpstr>Weiterentwicklung</vt:lpstr>
      <vt:lpstr>GLSL Beispiel</vt:lpstr>
      <vt:lpstr>GPU Programmierung Heute</vt:lpstr>
      <vt:lpstr>CUDA Konzept</vt:lpstr>
      <vt:lpstr>CUDA Werkzeuge</vt:lpstr>
      <vt:lpstr>Codegenerierung</vt:lpstr>
      <vt:lpstr>GF100 Architektur (Fermi)</vt:lpstr>
      <vt:lpstr>Streaming Multiprozessor</vt:lpstr>
      <vt:lpstr>Vergleich G80 / GT200 / GF100</vt:lpstr>
      <vt:lpstr>CUDA Programming Model Threads, Blocks and Grids</vt:lpstr>
      <vt:lpstr>CUDA Programming Model Typical CUDA workflow</vt:lpstr>
      <vt:lpstr>CUDA Threads </vt:lpstr>
      <vt:lpstr>CUDA Programming Model Memory Model</vt:lpstr>
      <vt:lpstr>CUDA Hardware Architecture Warps</vt:lpstr>
      <vt:lpstr>Limitations of CUDA</vt:lpstr>
      <vt:lpstr>Beispiel: Matrix-Matrix Multiplikation</vt:lpstr>
      <vt:lpstr>Main Function</vt:lpstr>
      <vt:lpstr>Matrix-Matrix Multiplikation</vt:lpstr>
      <vt:lpstr>CUDA Implementierung</vt:lpstr>
      <vt:lpstr>Exkurs: CUDA Device Memory Model</vt:lpstr>
      <vt:lpstr>Exkurs: Speicher Management</vt:lpstr>
      <vt:lpstr>Exkurs: Datentransfer Host – Device</vt:lpstr>
      <vt:lpstr>CUDA Implementierung</vt:lpstr>
      <vt:lpstr>CUDA Kernel</vt:lpstr>
      <vt:lpstr>Aufruf des Kernels</vt:lpstr>
      <vt:lpstr>Optimierung</vt:lpstr>
      <vt:lpstr>OpenCL</vt:lpstr>
      <vt:lpstr>OpenCL Context</vt:lpstr>
      <vt:lpstr>OpenCL Beispiel</vt:lpstr>
      <vt:lpstr>OpenCL Beispiel cont.</vt:lpstr>
      <vt:lpstr>Einsatz von GPUs im HPC</vt:lpstr>
      <vt:lpstr>GPU Cluster in der Top100 (11/2012)</vt:lpstr>
      <vt:lpstr>GPU Cluster</vt:lpstr>
      <vt:lpstr>FORTRAN und CUDA</vt:lpstr>
      <vt:lpstr>Fortran CUDA Beispiel</vt:lpstr>
      <vt:lpstr>Fortran CUDA Beispiel</vt:lpstr>
      <vt:lpstr>GPU-Computing am RRZ/SVPP</vt:lpstr>
      <vt:lpstr>Zusammenfassung</vt:lpstr>
      <vt:lpstr>Referenzen</vt:lpstr>
    </vt:vector>
  </TitlesOfParts>
  <Company>DKRZ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Ludwig</dc:creator>
  <cp:lastModifiedBy>Michael Vetter</cp:lastModifiedBy>
  <cp:revision>752</cp:revision>
  <dcterms:created xsi:type="dcterms:W3CDTF">2010-04-01T05:38:13Z</dcterms:created>
  <dcterms:modified xsi:type="dcterms:W3CDTF">2012-12-01T17:31:04Z</dcterms:modified>
</cp:coreProperties>
</file>