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7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6897D9D-2868-402F-9868-DFCDEC5A38A1}" type="datetimeFigureOut">
              <a:rPr lang="de-DE" smtClean="0"/>
              <a:t>09.05.2012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233856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6897D9D-2868-402F-9868-DFCDEC5A38A1}" type="datetimeFigureOut">
              <a:rPr lang="de-DE" smtClean="0"/>
              <a:t>09.05.2012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250161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6897D9D-2868-402F-9868-DFCDEC5A38A1}" type="datetimeFigureOut">
              <a:rPr lang="de-DE" smtClean="0"/>
              <a:t>09.05.2012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319630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6897D9D-2868-402F-9868-DFCDEC5A38A1}" type="datetimeFigureOut">
              <a:rPr lang="de-DE" smtClean="0"/>
              <a:t>09.05.2012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349479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A6897D9D-2868-402F-9868-DFCDEC5A38A1}" type="datetimeFigureOut">
              <a:rPr lang="de-DE" smtClean="0"/>
              <a:t>09.05.2012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184056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A6897D9D-2868-402F-9868-DFCDEC5A38A1}" type="datetimeFigureOut">
              <a:rPr lang="de-DE" smtClean="0"/>
              <a:t>09.05.2012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373852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A6897D9D-2868-402F-9868-DFCDEC5A38A1}" type="datetimeFigureOut">
              <a:rPr lang="de-DE" smtClean="0"/>
              <a:t>09.05.2012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303567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A6897D9D-2868-402F-9868-DFCDEC5A38A1}" type="datetimeFigureOut">
              <a:rPr lang="de-DE" smtClean="0"/>
              <a:t>09.05.2012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325578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6897D9D-2868-402F-9868-DFCDEC5A38A1}" type="datetimeFigureOut">
              <a:rPr lang="de-DE" smtClean="0"/>
              <a:t>09.05.2012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107509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6897D9D-2868-402F-9868-DFCDEC5A38A1}" type="datetimeFigureOut">
              <a:rPr lang="de-DE" smtClean="0"/>
              <a:t>09.05.2012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1765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6897D9D-2868-402F-9868-DFCDEC5A38A1}" type="datetimeFigureOut">
              <a:rPr lang="de-DE" smtClean="0"/>
              <a:t>09.05.2012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7C51FB0-C170-4B71-B5B4-B012D1742633}" type="slidenum">
              <a:rPr lang="de-DE" smtClean="0"/>
              <a:t>‹Nr.›</a:t>
            </a:fld>
            <a:endParaRPr lang="de-DE"/>
          </a:p>
        </p:txBody>
      </p:sp>
    </p:spTree>
    <p:extLst>
      <p:ext uri="{BB962C8B-B14F-4D97-AF65-F5344CB8AC3E}">
        <p14:creationId xmlns:p14="http://schemas.microsoft.com/office/powerpoint/2010/main" val="173230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97D9D-2868-402F-9868-DFCDEC5A38A1}" type="datetimeFigureOut">
              <a:rPr lang="de-DE" smtClean="0"/>
              <a:t>09.05.2012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51FB0-C170-4B71-B5B4-B012D1742633}" type="slidenum">
              <a:rPr lang="de-DE" smtClean="0"/>
              <a:t>‹Nr.›</a:t>
            </a:fld>
            <a:endParaRPr lang="de-DE"/>
          </a:p>
        </p:txBody>
      </p:sp>
    </p:spTree>
    <p:extLst>
      <p:ext uri="{BB962C8B-B14F-4D97-AF65-F5344CB8AC3E}">
        <p14:creationId xmlns:p14="http://schemas.microsoft.com/office/powerpoint/2010/main" val="1606390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Das Vervielfältigungsrecht</a:t>
            </a:r>
            <a:endParaRPr lang="de-DE" dirty="0"/>
          </a:p>
        </p:txBody>
      </p:sp>
      <p:sp>
        <p:nvSpPr>
          <p:cNvPr id="3" name="Untertitel 2"/>
          <p:cNvSpPr>
            <a:spLocks noGrp="1"/>
          </p:cNvSpPr>
          <p:nvPr>
            <p:ph type="subTitle" idx="1"/>
          </p:nvPr>
        </p:nvSpPr>
        <p:spPr/>
        <p:txBody>
          <a:bodyPr/>
          <a:lstStyle/>
          <a:p>
            <a:r>
              <a:rPr lang="de-DE" dirty="0" smtClean="0"/>
              <a:t>Im Urheberrechtsgesetz</a:t>
            </a:r>
            <a:endParaRPr lang="de-DE" dirty="0"/>
          </a:p>
        </p:txBody>
      </p:sp>
    </p:spTree>
    <p:extLst>
      <p:ext uri="{BB962C8B-B14F-4D97-AF65-F5344CB8AC3E}">
        <p14:creationId xmlns:p14="http://schemas.microsoft.com/office/powerpoint/2010/main" val="326771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16 </a:t>
            </a:r>
            <a:r>
              <a:rPr lang="de-DE" dirty="0" err="1" smtClean="0"/>
              <a:t>Vervielfätigungsrecht</a:t>
            </a:r>
            <a:endParaRPr lang="de-DE" dirty="0"/>
          </a:p>
        </p:txBody>
      </p:sp>
      <p:sp>
        <p:nvSpPr>
          <p:cNvPr id="3" name="Inhaltsplatzhalter 2"/>
          <p:cNvSpPr>
            <a:spLocks noGrp="1"/>
          </p:cNvSpPr>
          <p:nvPr>
            <p:ph idx="1"/>
          </p:nvPr>
        </p:nvSpPr>
        <p:spPr/>
        <p:txBody>
          <a:bodyPr>
            <a:normAutofit fontScale="85000" lnSpcReduction="10000"/>
          </a:bodyPr>
          <a:lstStyle/>
          <a:p>
            <a:r>
              <a:rPr lang="de-DE" dirty="0" smtClean="0"/>
              <a:t>(1) Das Vervielfältigungsrecht ist das Recht, Vervielfältigungsstücke des Werkes herzustellen, gleichviel ob vorübergehend oder dauerhaft, in welchem Verfahren und in welcher Zahl.</a:t>
            </a:r>
          </a:p>
          <a:p>
            <a:r>
              <a:rPr lang="de-DE" dirty="0" smtClean="0"/>
              <a:t>(2) Eine Vervielfältigung ist auch die Übertragung des Werkes auf Vorrichtungen zur wiederholbaren Wiedergabe von Bild- oder Tonfolgen (Bild- oder Tonträger), gleichviel, ob es sich um die Aufnahme einer Wiedergabe des Werkes auf einen Bild- oder Tonträger oder um die Übertragung des Werkes von einem Bild- oder Tonträger auf einen anderen handelt.</a:t>
            </a:r>
          </a:p>
          <a:p>
            <a:pPr marL="0" indent="0">
              <a:buNone/>
            </a:pPr>
            <a:endParaRPr lang="de-DE" dirty="0"/>
          </a:p>
        </p:txBody>
      </p:sp>
    </p:spTree>
    <p:extLst>
      <p:ext uri="{BB962C8B-B14F-4D97-AF65-F5344CB8AC3E}">
        <p14:creationId xmlns:p14="http://schemas.microsoft.com/office/powerpoint/2010/main" val="137221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53 (1)</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smtClean="0"/>
              <a:t>(1) Zulässig sind einzelne Vervielfältigungen eines Werkes durch eine natürliche Person zum privaten Gebrauch auf beliebigen Trägern, sofern sie weder unmittelbar noch mittelbar Erwerbszwecken dienen, soweit nicht zur Vervielfältigung eine offensichtlich rechtswidrig hergestellte oder öffentlich zugänglich gemachte Vorlage verwendet wird. Der zur Vervielfältigung Befugte darf die Vervielfältigungsstücke auch durch einen anderen herstellen lassen, sofern dies unentgeltlich geschieht oder es sich um Vervielfältigungen auf Papier oder einem ähnlichen Träger mittels beliebiger photomechanischer Verfahren oder anderer Verfahren mit ähnlicher Wirkung handelt.</a:t>
            </a:r>
            <a:endParaRPr lang="de-DE" dirty="0"/>
          </a:p>
        </p:txBody>
      </p:sp>
    </p:spTree>
    <p:extLst>
      <p:ext uri="{BB962C8B-B14F-4D97-AF65-F5344CB8AC3E}">
        <p14:creationId xmlns:p14="http://schemas.microsoft.com/office/powerpoint/2010/main" val="2947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53 (2)</a:t>
            </a:r>
            <a:endParaRPr lang="de-DE" dirty="0"/>
          </a:p>
        </p:txBody>
      </p:sp>
      <p:sp>
        <p:nvSpPr>
          <p:cNvPr id="3" name="Inhaltsplatzhalter 2"/>
          <p:cNvSpPr>
            <a:spLocks noGrp="1"/>
          </p:cNvSpPr>
          <p:nvPr>
            <p:ph idx="1"/>
          </p:nvPr>
        </p:nvSpPr>
        <p:spPr/>
        <p:txBody>
          <a:bodyPr>
            <a:normAutofit fontScale="62500" lnSpcReduction="20000"/>
          </a:bodyPr>
          <a:lstStyle/>
          <a:p>
            <a:r>
              <a:rPr lang="de-DE" dirty="0" smtClean="0"/>
              <a:t>(2) Zulässig ist, einzelne Vervielfältigungsstücke eines Werkes herzustellen oder herstellen zu lassen </a:t>
            </a:r>
          </a:p>
          <a:p>
            <a:r>
              <a:rPr lang="de-DE" dirty="0" smtClean="0"/>
              <a:t>1.zum eigenen wissenschaftlichen Gebrauch, wenn und soweit die Vervielfältigung zu diesem Zweck geboten ist und sie keinen gewerblichen Zwecken dient,</a:t>
            </a:r>
          </a:p>
          <a:p>
            <a:r>
              <a:rPr lang="de-DE" dirty="0" smtClean="0"/>
              <a:t>2.zur Aufnahme in ein eigenes Archiv, wenn und soweit die Vervielfältigung zu diesem Zweck geboten ist und als Vorlage für die Vervielfältigung ein eigenes Werkstück benutzt wird,</a:t>
            </a:r>
          </a:p>
          <a:p>
            <a:r>
              <a:rPr lang="de-DE" dirty="0" smtClean="0"/>
              <a:t>3.zur eigenen Unterrichtung über Tagesfragen, wenn es sich um ein durch Funk gesendetes Werk handelt,</a:t>
            </a:r>
          </a:p>
          <a:p>
            <a:r>
              <a:rPr lang="de-DE" dirty="0" smtClean="0"/>
              <a:t>4.zum sonstigen eigenen Gebrauch,</a:t>
            </a:r>
          </a:p>
          <a:p>
            <a:r>
              <a:rPr lang="de-DE" dirty="0" smtClean="0"/>
              <a:t>a)wenn es sich um kleine Teile eines erschienenen Werkes oder um einzelne Beiträge handelt, die in Zeitungen oder Zeitschriften erschienen sind,</a:t>
            </a:r>
          </a:p>
          <a:p>
            <a:r>
              <a:rPr lang="de-DE" dirty="0" smtClean="0"/>
              <a:t>b)wenn es sich um ein seit mindestens zwei Jahren vergriffenes Werk handelt.</a:t>
            </a:r>
          </a:p>
          <a:p>
            <a:pPr marL="0" indent="0">
              <a:buNone/>
            </a:pPr>
            <a:endParaRPr lang="de-DE" dirty="0"/>
          </a:p>
        </p:txBody>
      </p:sp>
    </p:spTree>
    <p:extLst>
      <p:ext uri="{BB962C8B-B14F-4D97-AF65-F5344CB8AC3E}">
        <p14:creationId xmlns:p14="http://schemas.microsoft.com/office/powerpoint/2010/main" val="312654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53 (2 und 3) digitale Kopie</a:t>
            </a:r>
            <a:endParaRPr lang="de-DE" dirty="0"/>
          </a:p>
        </p:txBody>
      </p:sp>
      <p:sp>
        <p:nvSpPr>
          <p:cNvPr id="3" name="Inhaltsplatzhalter 2"/>
          <p:cNvSpPr>
            <a:spLocks noGrp="1"/>
          </p:cNvSpPr>
          <p:nvPr>
            <p:ph idx="1"/>
          </p:nvPr>
        </p:nvSpPr>
        <p:spPr/>
        <p:txBody>
          <a:bodyPr>
            <a:noAutofit/>
          </a:bodyPr>
          <a:lstStyle/>
          <a:p>
            <a:r>
              <a:rPr lang="de-DE" sz="1600" dirty="0" smtClean="0"/>
              <a:t>Dies gilt im Fall des Satzes 1 Nr. 2 nur, wenn zusätzlich 1.die Vervielfältigung auf Papier oder einem ähnlichen Träger mittels beliebiger photomechanischer Verfahren oder anderer Verfahren mit ähnlicher Wirkung vorgenommen wird oder</a:t>
            </a:r>
          </a:p>
          <a:p>
            <a:r>
              <a:rPr lang="de-DE" sz="1600" dirty="0" smtClean="0"/>
              <a:t>2.eine ausschließlich analoge Nutzung stattfindet oder</a:t>
            </a:r>
          </a:p>
          <a:p>
            <a:r>
              <a:rPr lang="de-DE" sz="1600" dirty="0" smtClean="0"/>
              <a:t>3.das Archiv im öffentlichen Interesse tätig ist und keinen unmittelbar oder mittelbar wirtschaftlichen oder Erwerbszweck verfolgt.</a:t>
            </a:r>
          </a:p>
          <a:p>
            <a:r>
              <a:rPr lang="de-DE" sz="1600" dirty="0" smtClean="0"/>
              <a:t>Dies gilt in den Fällen des Satzes 1 Nr. 3 und 4 nur, wenn zusätzlich eine der Voraussetzungen des Satzes 2 Nr. 1 oder 2 vorliegt.</a:t>
            </a:r>
          </a:p>
          <a:p>
            <a:r>
              <a:rPr lang="de-DE" sz="1600" dirty="0" smtClean="0"/>
              <a:t>(3) Zulässig ist, Vervielfältigungsstücke von kleinen Teilen eines Werkes, von Werken von geringem Umfang oder von einzelnen Beiträgen, die in Zeitungen oder Zeitschriften erschienen oder öffentlich zugänglich gemacht worden sind, zum eigenen Gebrauch 1.zur Veranschaulichung des Unterrichts in Schulen, in nichtgewerblichen Einrichtungen der Aus- und Weiterbildung sowie in Einrichtungen der Berufsbildung in der für die Unterrichtsteilnehmer erforderlichen Anzahl oder</a:t>
            </a:r>
          </a:p>
          <a:p>
            <a:r>
              <a:rPr lang="de-DE" sz="1600" dirty="0" smtClean="0"/>
              <a:t>2.für staatliche Prüfungen und Prüfungen in Schulen, Hochschulen, in nichtgewerblichen Einrichtungen der Aus- und Weiterbildung sowie in der Berufsbildung in der erforderlichen Anzahl</a:t>
            </a:r>
          </a:p>
          <a:p>
            <a:r>
              <a:rPr lang="de-DE" sz="1600" dirty="0" smtClean="0"/>
              <a:t>herzustellen oder herstellen zu lassen, wenn und soweit die Vervielfältigung zu diesem Zweck geboten ist. Die Vervielfältigung eines Werkes, das für den Unterrichtsgebrauch an Schulen bestimmt ist, ist stets nur mit Einwilligung des Berechtigten zulässig.</a:t>
            </a:r>
          </a:p>
          <a:p>
            <a:pPr marL="0" indent="0">
              <a:buNone/>
            </a:pPr>
            <a:endParaRPr lang="de-DE" sz="1600" dirty="0"/>
          </a:p>
        </p:txBody>
      </p:sp>
    </p:spTree>
    <p:extLst>
      <p:ext uri="{BB962C8B-B14F-4D97-AF65-F5344CB8AC3E}">
        <p14:creationId xmlns:p14="http://schemas.microsoft.com/office/powerpoint/2010/main" val="155692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53 (4 bis 7)</a:t>
            </a:r>
            <a:endParaRPr lang="de-DE" dirty="0"/>
          </a:p>
        </p:txBody>
      </p:sp>
      <p:sp>
        <p:nvSpPr>
          <p:cNvPr id="3" name="Inhaltsplatzhalter 2"/>
          <p:cNvSpPr>
            <a:spLocks noGrp="1"/>
          </p:cNvSpPr>
          <p:nvPr>
            <p:ph idx="1"/>
          </p:nvPr>
        </p:nvSpPr>
        <p:spPr/>
        <p:txBody>
          <a:bodyPr>
            <a:noAutofit/>
          </a:bodyPr>
          <a:lstStyle/>
          <a:p>
            <a:r>
              <a:rPr lang="de-DE" sz="1600" dirty="0" smtClean="0"/>
              <a:t>(4) Die Vervielfältigung a)graphischer Aufzeichnungen von Werken der Musik,</a:t>
            </a:r>
          </a:p>
          <a:p>
            <a:r>
              <a:rPr lang="de-DE" sz="1600" dirty="0" smtClean="0"/>
              <a:t>b)eines Buches oder einer Zeitschrift, wenn es sich um eine im wesentlichen vollständige Vervielfältigung </a:t>
            </a:r>
            <a:r>
              <a:rPr lang="de-DE" sz="1600" smtClean="0"/>
              <a:t>handelt, ist</a:t>
            </a:r>
            <a:r>
              <a:rPr lang="de-DE" sz="1600" dirty="0" smtClean="0"/>
              <a:t>, soweit sie nicht durch Abschreiben vorgenommen wird, stets nur mit Einwilligung des Berechtigten zulässig oder unter den Voraussetzungen des Absatzes 2 Satz 1 Nr. 2 oder zum eigenen Gebrauch, wenn es sich um ein seit mindestens zwei Jahren vergriffenes Werk handelt.</a:t>
            </a:r>
          </a:p>
          <a:p>
            <a:r>
              <a:rPr lang="de-DE" sz="1600" dirty="0" smtClean="0"/>
              <a:t>(5) Absatz 1, Absatz 2 Satz 1 Nr. 2 bis 4 sowie Absatz 3 Nr. 2 finden keine Anwendung auf Datenbankwerke, deren Elemente einzeln mit Hilfe elektronischer Mittel zugänglich sind. Absatz 2 Satz 1 Nr. 1 sowie Absatz 3 Nr. 1 finden auf solche Datenbankwerke mit der Maßgabe Anwendung, dass der wissenschaftliche Gebrauch sowie der Gebrauch im Unterricht nicht zu gewerblichen Zwecken erfolgen.</a:t>
            </a:r>
          </a:p>
          <a:p>
            <a:r>
              <a:rPr lang="de-DE" sz="1600" dirty="0" smtClean="0"/>
              <a:t>(6) Die Vervielfältigungsstücke dürfen weder verbreitet noch zu öffentlichen Wiedergaben benutzt werden. Zulässig ist jedoch, rechtmäßig hergestellte Vervielfältigungsstücke von Zeitungen und vergriffenen Werken sowie solche Werkstücke zu verleihen, bei denen kleine beschädigte oder abhanden gekommene Teile durch Vervielfältigungsstücke ersetzt worden sind.</a:t>
            </a:r>
          </a:p>
          <a:p>
            <a:r>
              <a:rPr lang="de-DE" sz="1600" dirty="0" smtClean="0"/>
              <a:t>(7) Die Aufnahme öffentlicher Vorträge, Aufführungen oder Vorführungen eines Werkes auf Bild- oder Tonträger, die Ausführung von Plänen und Entwürfen zu Werken der bildenden Künste und der Nachbau eines Werkes der Baukunst sind stets nur mit Einwilligung des Berechtigten zulässig.</a:t>
            </a:r>
          </a:p>
          <a:p>
            <a:pPr marL="0" indent="0">
              <a:buNone/>
            </a:pPr>
            <a:endParaRPr lang="de-DE" sz="1600" dirty="0"/>
          </a:p>
        </p:txBody>
      </p:sp>
    </p:spTree>
    <p:extLst>
      <p:ext uri="{BB962C8B-B14F-4D97-AF65-F5344CB8AC3E}">
        <p14:creationId xmlns:p14="http://schemas.microsoft.com/office/powerpoint/2010/main" val="1759481189"/>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Bildschirmpräsentation (4:3)</PresentationFormat>
  <Paragraphs>29</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Larissa</vt:lpstr>
      <vt:lpstr>Das Vervielfältigungsrecht</vt:lpstr>
      <vt:lpstr>§ 16 Vervielfätigungsrecht</vt:lpstr>
      <vt:lpstr>§ 53 (1)</vt:lpstr>
      <vt:lpstr>§ 53 (2)</vt:lpstr>
      <vt:lpstr>§ 53 (2 und 3) digitale Kopie</vt:lpstr>
      <vt:lpstr>§ 53 (4 bis 7)</vt:lpstr>
    </vt:vector>
  </TitlesOfParts>
  <Company>SUB Hamburg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Vervielfältigungsrecht</dc:title>
  <dc:creator>Beger, Prof. Dr. Gabriele</dc:creator>
  <cp:lastModifiedBy>Beger, Prof. Dr. Gabriele</cp:lastModifiedBy>
  <cp:revision>1</cp:revision>
  <dcterms:created xsi:type="dcterms:W3CDTF">2012-05-09T12:51:05Z</dcterms:created>
  <dcterms:modified xsi:type="dcterms:W3CDTF">2012-05-09T13:02:16Z</dcterms:modified>
</cp:coreProperties>
</file>