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63" r:id="rId5"/>
    <p:sldId id="259" r:id="rId6"/>
    <p:sldId id="260" r:id="rId7"/>
    <p:sldId id="261" r:id="rId8"/>
    <p:sldId id="262" r:id="rId9"/>
    <p:sldId id="264" r:id="rId10"/>
    <p:sldId id="265" r:id="rId11"/>
    <p:sldId id="266" r:id="rId1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7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D2CDF29-BDED-49D8-8B2E-7308164892FE}" type="datetimeFigureOut">
              <a:rPr lang="de-DE" smtClean="0"/>
              <a:t>16.05.2012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7785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D2CDF29-BDED-49D8-8B2E-7308164892FE}" type="datetimeFigureOut">
              <a:rPr lang="de-DE" smtClean="0"/>
              <a:t>16.05.2012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172158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D2CDF29-BDED-49D8-8B2E-7308164892FE}" type="datetimeFigureOut">
              <a:rPr lang="de-DE" smtClean="0"/>
              <a:t>16.05.2012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1212830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0C023C-5FC2-47AD-997E-C3995ECA3A95}"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164062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50189BF-3E05-44ED-8762-63804FFCD6A8}"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1232938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D471A5-233C-4CB9-9AF1-5F2FDE1D3E25}"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50682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3EB6B0A-5751-4C18-8C6C-B956D6DDE4B9}"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1753485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ECF883B-B38D-48B5-9E5C-393FB5AF3C25}"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100036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DC918A3-5AFE-46AA-B762-337CCDBEEDB6}"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4076445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ADF1A8F-9209-4662-9293-7BFF21730A92}"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1054807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E13A3CE-A3E9-4DBA-92E7-BA962FB453B7}"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236237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D2CDF29-BDED-49D8-8B2E-7308164892FE}" type="datetimeFigureOut">
              <a:rPr lang="de-DE" smtClean="0"/>
              <a:t>16.05.2012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369476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F6D005B-759D-48DC-8C1D-B6B9DEE9B930}"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1785212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42FCA0-518F-48D3-90D8-45D0A2B6EBD6}"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15447128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de-D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2DDC692-0CDD-41DB-8524-D4DEB3775D9E}" type="slidenum">
              <a:rPr lang="de-DE">
                <a:solidFill>
                  <a:srgbClr val="000000"/>
                </a:solidFill>
              </a:rPr>
              <a:pPr>
                <a:defRPr/>
              </a:pPr>
              <a:t>‹Nr.›</a:t>
            </a:fld>
            <a:endParaRPr lang="de-DE">
              <a:solidFill>
                <a:srgbClr val="000000"/>
              </a:solidFill>
            </a:endParaRPr>
          </a:p>
        </p:txBody>
      </p:sp>
    </p:spTree>
    <p:extLst>
      <p:ext uri="{BB962C8B-B14F-4D97-AF65-F5344CB8AC3E}">
        <p14:creationId xmlns:p14="http://schemas.microsoft.com/office/powerpoint/2010/main" val="27533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CD2CDF29-BDED-49D8-8B2E-7308164892FE}" type="datetimeFigureOut">
              <a:rPr lang="de-DE" smtClean="0"/>
              <a:t>16.05.2012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380653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D2CDF29-BDED-49D8-8B2E-7308164892FE}" type="datetimeFigureOut">
              <a:rPr lang="de-DE" smtClean="0"/>
              <a:t>16.05.2012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67373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CD2CDF29-BDED-49D8-8B2E-7308164892FE}" type="datetimeFigureOut">
              <a:rPr lang="de-DE" smtClean="0"/>
              <a:t>16.05.2012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407077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CD2CDF29-BDED-49D8-8B2E-7308164892FE}" type="datetimeFigureOut">
              <a:rPr lang="de-DE" smtClean="0"/>
              <a:t>16.05.2012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256539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D2CDF29-BDED-49D8-8B2E-7308164892FE}" type="datetimeFigureOut">
              <a:rPr lang="de-DE" smtClean="0"/>
              <a:t>16.05.2012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213993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D2CDF29-BDED-49D8-8B2E-7308164892FE}" type="datetimeFigureOut">
              <a:rPr lang="de-DE" smtClean="0"/>
              <a:t>16.05.2012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297057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D2CDF29-BDED-49D8-8B2E-7308164892FE}" type="datetimeFigureOut">
              <a:rPr lang="de-DE" smtClean="0"/>
              <a:t>16.05.2012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C234DDF-9C51-44BB-855B-852E52B21F40}" type="slidenum">
              <a:rPr lang="de-DE" smtClean="0"/>
              <a:t>‹Nr.›</a:t>
            </a:fld>
            <a:endParaRPr lang="de-DE"/>
          </a:p>
        </p:txBody>
      </p:sp>
    </p:spTree>
    <p:extLst>
      <p:ext uri="{BB962C8B-B14F-4D97-AF65-F5344CB8AC3E}">
        <p14:creationId xmlns:p14="http://schemas.microsoft.com/office/powerpoint/2010/main" val="173478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CDF29-BDED-49D8-8B2E-7308164892FE}" type="datetimeFigureOut">
              <a:rPr lang="de-DE" smtClean="0"/>
              <a:t>16.05.2012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34DDF-9C51-44BB-855B-852E52B21F40}" type="slidenum">
              <a:rPr lang="de-DE" smtClean="0"/>
              <a:t>‹Nr.›</a:t>
            </a:fld>
            <a:endParaRPr lang="de-DE"/>
          </a:p>
        </p:txBody>
      </p:sp>
    </p:spTree>
    <p:extLst>
      <p:ext uri="{BB962C8B-B14F-4D97-AF65-F5344CB8AC3E}">
        <p14:creationId xmlns:p14="http://schemas.microsoft.com/office/powerpoint/2010/main" val="3789224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smtClean="0"/>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fontAlgn="base">
              <a:spcBef>
                <a:spcPct val="0"/>
              </a:spcBef>
              <a:spcAft>
                <a:spcPct val="0"/>
              </a:spcAft>
              <a:defRPr/>
            </a:pPr>
            <a:endParaRPr lang="de-DE">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fontAlgn="base">
              <a:spcBef>
                <a:spcPct val="0"/>
              </a:spcBef>
              <a:spcAft>
                <a:spcPct val="0"/>
              </a:spcAft>
              <a:defRPr/>
            </a:pPr>
            <a:endParaRPr lang="de-DE">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fontAlgn="base">
              <a:spcBef>
                <a:spcPct val="0"/>
              </a:spcBef>
              <a:spcAft>
                <a:spcPct val="0"/>
              </a:spcAft>
              <a:defRPr/>
            </a:pPr>
            <a:fld id="{DAAF98A2-ADF9-4366-A996-EDAD11FBF24B}" type="slidenum">
              <a:rPr lang="de-DE">
                <a:solidFill>
                  <a:srgbClr val="000000"/>
                </a:solidFill>
              </a:rPr>
              <a:pPr fontAlgn="base">
                <a:spcBef>
                  <a:spcPct val="0"/>
                </a:spcBef>
                <a:spcAft>
                  <a:spcPct val="0"/>
                </a:spcAft>
                <a:defRPr/>
              </a:pPr>
              <a:t>‹Nr.›</a:t>
            </a:fld>
            <a:endParaRPr lang="de-DE">
              <a:solidFill>
                <a:srgbClr val="000000"/>
              </a:solidFill>
            </a:endParaRPr>
          </a:p>
        </p:txBody>
      </p:sp>
    </p:spTree>
    <p:extLst>
      <p:ext uri="{BB962C8B-B14F-4D97-AF65-F5344CB8AC3E}">
        <p14:creationId xmlns:p14="http://schemas.microsoft.com/office/powerpoint/2010/main" val="2460318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smtClean="0"/>
              <a:t>Einräumung von Nutzungsrechten: Urhebervertragsrecht</a:t>
            </a:r>
            <a:endParaRPr lang="de-DE" dirty="0"/>
          </a:p>
        </p:txBody>
      </p:sp>
      <p:sp>
        <p:nvSpPr>
          <p:cNvPr id="3" name="Untertitel 2"/>
          <p:cNvSpPr>
            <a:spLocks noGrp="1"/>
          </p:cNvSpPr>
          <p:nvPr>
            <p:ph type="subTitle" idx="1"/>
          </p:nvPr>
        </p:nvSpPr>
        <p:spPr/>
        <p:txBody>
          <a:bodyPr/>
          <a:lstStyle/>
          <a:p>
            <a:endParaRPr lang="de-DE" dirty="0" smtClean="0"/>
          </a:p>
          <a:p>
            <a:r>
              <a:rPr lang="de-DE" dirty="0" smtClean="0"/>
              <a:t>§ 31ff UrhG</a:t>
            </a:r>
            <a:endParaRPr lang="de-DE" dirty="0"/>
          </a:p>
        </p:txBody>
      </p:sp>
    </p:spTree>
    <p:extLst>
      <p:ext uri="{BB962C8B-B14F-4D97-AF65-F5344CB8AC3E}">
        <p14:creationId xmlns:p14="http://schemas.microsoft.com/office/powerpoint/2010/main" val="277275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609600"/>
            <a:ext cx="7772400" cy="803176"/>
          </a:xfrm>
        </p:spPr>
        <p:txBody>
          <a:bodyPr/>
          <a:lstStyle/>
          <a:p>
            <a:r>
              <a:rPr lang="de-DE" sz="3200" dirty="0" smtClean="0">
                <a:solidFill>
                  <a:schemeClr val="accent2"/>
                </a:solidFill>
              </a:rPr>
              <a:t>Testfrage</a:t>
            </a:r>
            <a:endParaRPr lang="de-DE" sz="3200" dirty="0">
              <a:solidFill>
                <a:schemeClr val="accent2"/>
              </a:solidFill>
            </a:endParaRPr>
          </a:p>
        </p:txBody>
      </p:sp>
      <p:sp>
        <p:nvSpPr>
          <p:cNvPr id="3" name="Inhaltsplatzhalter 2"/>
          <p:cNvSpPr>
            <a:spLocks noGrp="1"/>
          </p:cNvSpPr>
          <p:nvPr>
            <p:ph idx="1"/>
          </p:nvPr>
        </p:nvSpPr>
        <p:spPr/>
        <p:txBody>
          <a:bodyPr/>
          <a:lstStyle/>
          <a:p>
            <a:pPr marL="0" lvl="0" indent="0">
              <a:buNone/>
            </a:pPr>
            <a:r>
              <a:rPr lang="de-DE" sz="2000" dirty="0"/>
              <a:t>Wenn der Rechtsinhaber einem Dritten die Nutzung gestatten will, dann muss er ihm Nutzungsrechte (Lizenz) einräumen. Er kann dabei ein einfaches oder ein ausschließliches Nutzungsrecht übertragen. Bei einem unbeschränkten ausschließlichen Nutzungsrecht handelt es sich um?</a:t>
            </a:r>
          </a:p>
          <a:p>
            <a:pPr lvl="1"/>
            <a:r>
              <a:rPr lang="de-DE" sz="2000" dirty="0"/>
              <a:t>die Übertragung aller bekannten und unbekannten Nutzungsarten für alle Zeiten und weltweit, soweit keine zeitliche, inhaltliche und räumliche Beschränkung vereinbart wird.</a:t>
            </a:r>
          </a:p>
          <a:p>
            <a:pPr lvl="1"/>
            <a:r>
              <a:rPr lang="de-DE" sz="2000" dirty="0"/>
              <a:t>Die Übertragung von Rechten, die üblicher Weise von dem Nutzungsberechtigten ausgeübt werden. </a:t>
            </a:r>
          </a:p>
          <a:p>
            <a:pPr lvl="1"/>
            <a:r>
              <a:rPr lang="de-DE" sz="2000" dirty="0"/>
              <a:t>Nur unbekannte Nutzungsarten kann man ausschließlich übertragen. </a:t>
            </a:r>
          </a:p>
          <a:p>
            <a:pPr marL="0" indent="0">
              <a:buNone/>
            </a:pPr>
            <a:endParaRPr lang="de-DE" dirty="0"/>
          </a:p>
        </p:txBody>
      </p:sp>
    </p:spTree>
    <p:extLst>
      <p:ext uri="{BB962C8B-B14F-4D97-AF65-F5344CB8AC3E}">
        <p14:creationId xmlns:p14="http://schemas.microsoft.com/office/powerpoint/2010/main" val="380629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eaLnBrk="1" hangingPunct="1">
              <a:defRPr/>
            </a:pPr>
            <a:r>
              <a:rPr lang="de-DE" sz="4000" dirty="0" smtClean="0">
                <a:solidFill>
                  <a:schemeClr val="accent6"/>
                </a:solidFill>
                <a:latin typeface="Arial" pitchFamily="34" charset="0"/>
                <a:cs typeface="Arial" pitchFamily="34" charset="0"/>
              </a:rPr>
              <a:t>Die Urheberrechtsformel</a:t>
            </a:r>
          </a:p>
        </p:txBody>
      </p:sp>
      <p:sp>
        <p:nvSpPr>
          <p:cNvPr id="11267" name="Inhaltsplatzhalter 2"/>
          <p:cNvSpPr>
            <a:spLocks noGrp="1"/>
          </p:cNvSpPr>
          <p:nvPr>
            <p:ph idx="1"/>
          </p:nvPr>
        </p:nvSpPr>
        <p:spPr>
          <a:xfrm>
            <a:off x="590550" y="1970088"/>
            <a:ext cx="7772400" cy="4114800"/>
          </a:xfrm>
        </p:spPr>
        <p:txBody>
          <a:bodyPr/>
          <a:lstStyle/>
          <a:p>
            <a:pPr marL="0" indent="0" eaLnBrk="1" hangingPunct="1">
              <a:buFontTx/>
              <a:buNone/>
            </a:pPr>
            <a:endParaRPr lang="de-DE" dirty="0" smtClean="0"/>
          </a:p>
        </p:txBody>
      </p:sp>
      <p:sp>
        <p:nvSpPr>
          <p:cNvPr id="4" name="Rechteck 3"/>
          <p:cNvSpPr/>
          <p:nvPr/>
        </p:nvSpPr>
        <p:spPr>
          <a:xfrm>
            <a:off x="4019550" y="2546350"/>
            <a:ext cx="914400" cy="914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de-DE" sz="2400" dirty="0">
                <a:solidFill>
                  <a:srgbClr val="FFFFFF"/>
                </a:solidFill>
              </a:rPr>
              <a:t>UrhG</a:t>
            </a:r>
          </a:p>
        </p:txBody>
      </p:sp>
      <p:sp>
        <p:nvSpPr>
          <p:cNvPr id="5" name="Ellipse 4"/>
          <p:cNvSpPr/>
          <p:nvPr/>
        </p:nvSpPr>
        <p:spPr>
          <a:xfrm>
            <a:off x="755650" y="3927475"/>
            <a:ext cx="1703388" cy="192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de-DE" dirty="0">
                <a:solidFill>
                  <a:srgbClr val="FFFFFF"/>
                </a:solidFill>
              </a:rPr>
              <a:t>Mensch</a:t>
            </a:r>
          </a:p>
          <a:p>
            <a:pPr algn="ctr" fontAlgn="base">
              <a:spcBef>
                <a:spcPct val="0"/>
              </a:spcBef>
              <a:spcAft>
                <a:spcPct val="0"/>
              </a:spcAft>
              <a:defRPr/>
            </a:pPr>
            <a:r>
              <a:rPr lang="de-DE" dirty="0">
                <a:solidFill>
                  <a:srgbClr val="FFFFFF"/>
                </a:solidFill>
              </a:rPr>
              <a:t>Urheber</a:t>
            </a:r>
          </a:p>
        </p:txBody>
      </p:sp>
      <p:sp>
        <p:nvSpPr>
          <p:cNvPr id="6" name="Ellipse 5"/>
          <p:cNvSpPr/>
          <p:nvPr/>
        </p:nvSpPr>
        <p:spPr>
          <a:xfrm>
            <a:off x="1979613" y="4292600"/>
            <a:ext cx="1871662" cy="1503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de-DE" dirty="0">
                <a:solidFill>
                  <a:srgbClr val="FFFFFF"/>
                </a:solidFill>
              </a:rPr>
              <a:t>Verwertungsrechte </a:t>
            </a:r>
          </a:p>
        </p:txBody>
      </p:sp>
      <p:sp>
        <p:nvSpPr>
          <p:cNvPr id="7" name="Ellipse 6"/>
          <p:cNvSpPr/>
          <p:nvPr/>
        </p:nvSpPr>
        <p:spPr>
          <a:xfrm>
            <a:off x="3851275" y="5399088"/>
            <a:ext cx="46038" cy="44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de-DE" sz="2400">
              <a:solidFill>
                <a:srgbClr val="FFFFFF"/>
              </a:solidFill>
            </a:endParaRPr>
          </a:p>
        </p:txBody>
      </p:sp>
      <p:sp>
        <p:nvSpPr>
          <p:cNvPr id="8" name="Ellipse 7"/>
          <p:cNvSpPr/>
          <p:nvPr/>
        </p:nvSpPr>
        <p:spPr>
          <a:xfrm>
            <a:off x="3492500" y="4292600"/>
            <a:ext cx="1871663" cy="1511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de-DE" dirty="0">
                <a:solidFill>
                  <a:srgbClr val="FFFFFF"/>
                </a:solidFill>
              </a:rPr>
              <a:t>Einräumung  von </a:t>
            </a:r>
            <a:r>
              <a:rPr lang="de-DE" dirty="0" err="1">
                <a:solidFill>
                  <a:srgbClr val="FFFFFF"/>
                </a:solidFill>
              </a:rPr>
              <a:t>Nutzungs</a:t>
            </a:r>
            <a:endParaRPr lang="de-DE" dirty="0">
              <a:solidFill>
                <a:srgbClr val="FFFFFF"/>
              </a:solidFill>
            </a:endParaRPr>
          </a:p>
          <a:p>
            <a:pPr algn="ctr" fontAlgn="base">
              <a:spcBef>
                <a:spcPct val="0"/>
              </a:spcBef>
              <a:spcAft>
                <a:spcPct val="0"/>
              </a:spcAft>
              <a:defRPr/>
            </a:pPr>
            <a:r>
              <a:rPr lang="de-DE" dirty="0">
                <a:solidFill>
                  <a:srgbClr val="FFFFFF"/>
                </a:solidFill>
              </a:rPr>
              <a:t>rechten</a:t>
            </a:r>
          </a:p>
        </p:txBody>
      </p:sp>
      <p:sp>
        <p:nvSpPr>
          <p:cNvPr id="9" name="Rechteck 8"/>
          <p:cNvSpPr/>
          <p:nvPr/>
        </p:nvSpPr>
        <p:spPr>
          <a:xfrm>
            <a:off x="5219700" y="4149725"/>
            <a:ext cx="1368425" cy="166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de-DE" dirty="0">
                <a:solidFill>
                  <a:srgbClr val="FFFFFF"/>
                </a:solidFill>
              </a:rPr>
              <a:t>Schranken</a:t>
            </a:r>
          </a:p>
          <a:p>
            <a:pPr algn="ctr" fontAlgn="base">
              <a:spcBef>
                <a:spcPct val="0"/>
              </a:spcBef>
              <a:spcAft>
                <a:spcPct val="0"/>
              </a:spcAft>
              <a:defRPr/>
            </a:pPr>
            <a:r>
              <a:rPr lang="de-DE" dirty="0" err="1">
                <a:solidFill>
                  <a:srgbClr val="FFFFFF"/>
                </a:solidFill>
              </a:rPr>
              <a:t>katalog</a:t>
            </a:r>
            <a:endParaRPr lang="de-DE" dirty="0">
              <a:solidFill>
                <a:srgbClr val="FFFFFF"/>
              </a:solidFill>
            </a:endParaRPr>
          </a:p>
        </p:txBody>
      </p:sp>
      <p:sp>
        <p:nvSpPr>
          <p:cNvPr id="10" name="Gleichschenkliges Dreieck 9"/>
          <p:cNvSpPr/>
          <p:nvPr/>
        </p:nvSpPr>
        <p:spPr>
          <a:xfrm>
            <a:off x="6337300" y="4870450"/>
            <a:ext cx="2338388" cy="914400"/>
          </a:xfrm>
          <a:prstGeom prst="triangle">
            <a:avLst>
              <a:gd name="adj" fmla="val 4924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de-DE" dirty="0">
                <a:solidFill>
                  <a:srgbClr val="FFFFFF"/>
                </a:solidFill>
              </a:rPr>
              <a:t>70 Jahre</a:t>
            </a:r>
          </a:p>
        </p:txBody>
      </p:sp>
      <p:sp>
        <p:nvSpPr>
          <p:cNvPr id="11275" name="Textfeld 10"/>
          <p:cNvSpPr txBox="1">
            <a:spLocks noChangeArrowheads="1"/>
          </p:cNvSpPr>
          <p:nvPr/>
        </p:nvSpPr>
        <p:spPr bwMode="auto">
          <a:xfrm>
            <a:off x="7667625" y="5784850"/>
            <a:ext cx="185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endParaRPr lang="de-DE">
              <a:solidFill>
                <a:srgbClr val="000000"/>
              </a:solidFill>
            </a:endParaRPr>
          </a:p>
        </p:txBody>
      </p:sp>
      <p:sp>
        <p:nvSpPr>
          <p:cNvPr id="12" name="Textfeld 11"/>
          <p:cNvSpPr txBox="1"/>
          <p:nvPr/>
        </p:nvSpPr>
        <p:spPr>
          <a:xfrm flipH="1">
            <a:off x="1116013" y="3460750"/>
            <a:ext cx="3960812" cy="461963"/>
          </a:xfrm>
          <a:prstGeom prst="rect">
            <a:avLst/>
          </a:prstGeom>
          <a:noFill/>
        </p:spPr>
        <p:txBody>
          <a:bodyPr>
            <a:spAutoFit/>
          </a:bodyPr>
          <a:lstStyle/>
          <a:p>
            <a:pPr fontAlgn="base">
              <a:spcBef>
                <a:spcPct val="0"/>
              </a:spcBef>
              <a:spcAft>
                <a:spcPct val="0"/>
              </a:spcAft>
              <a:defRPr/>
            </a:pPr>
            <a:r>
              <a:rPr lang="de-DE" sz="2400" dirty="0">
                <a:solidFill>
                  <a:srgbClr val="000000"/>
                </a:solidFill>
              </a:rPr>
              <a:t> </a:t>
            </a:r>
            <a:r>
              <a:rPr lang="de-DE" sz="2400" b="1" dirty="0">
                <a:solidFill>
                  <a:srgbClr val="2D2DB9"/>
                </a:solidFill>
                <a:latin typeface="Arial" pitchFamily="34" charset="0"/>
                <a:cs typeface="Arial" pitchFamily="34" charset="0"/>
              </a:rPr>
              <a:t>ZUSTIMMUNG</a:t>
            </a:r>
            <a:endParaRPr lang="de-DE" sz="2400" dirty="0">
              <a:solidFill>
                <a:srgbClr val="000000"/>
              </a:solidFill>
            </a:endParaRPr>
          </a:p>
        </p:txBody>
      </p:sp>
      <p:sp>
        <p:nvSpPr>
          <p:cNvPr id="13" name="Textfeld 12"/>
          <p:cNvSpPr txBox="1"/>
          <p:nvPr/>
        </p:nvSpPr>
        <p:spPr>
          <a:xfrm>
            <a:off x="5076825" y="3460750"/>
            <a:ext cx="1511300" cy="461963"/>
          </a:xfrm>
          <a:prstGeom prst="rect">
            <a:avLst/>
          </a:prstGeom>
          <a:noFill/>
        </p:spPr>
        <p:txBody>
          <a:bodyPr>
            <a:spAutoFit/>
          </a:bodyPr>
          <a:lstStyle/>
          <a:p>
            <a:pPr fontAlgn="base">
              <a:spcBef>
                <a:spcPct val="0"/>
              </a:spcBef>
              <a:spcAft>
                <a:spcPct val="0"/>
              </a:spcAft>
              <a:defRPr/>
            </a:pPr>
            <a:r>
              <a:rPr lang="de-DE" sz="2400" dirty="0">
                <a:solidFill>
                  <a:srgbClr val="2D2DB9"/>
                </a:solidFill>
              </a:rPr>
              <a:t>Ohne </a:t>
            </a:r>
          </a:p>
        </p:txBody>
      </p:sp>
      <p:sp>
        <p:nvSpPr>
          <p:cNvPr id="14" name="Textfeld 13"/>
          <p:cNvSpPr txBox="1"/>
          <p:nvPr/>
        </p:nvSpPr>
        <p:spPr>
          <a:xfrm>
            <a:off x="6618288" y="3455988"/>
            <a:ext cx="1625600" cy="461962"/>
          </a:xfrm>
          <a:prstGeom prst="rect">
            <a:avLst/>
          </a:prstGeom>
          <a:noFill/>
        </p:spPr>
        <p:txBody>
          <a:bodyPr>
            <a:spAutoFit/>
          </a:bodyPr>
          <a:lstStyle/>
          <a:p>
            <a:pPr fontAlgn="base">
              <a:spcBef>
                <a:spcPct val="0"/>
              </a:spcBef>
              <a:spcAft>
                <a:spcPct val="0"/>
              </a:spcAft>
              <a:defRPr/>
            </a:pPr>
            <a:r>
              <a:rPr lang="de-DE" sz="2400" dirty="0">
                <a:solidFill>
                  <a:srgbClr val="2D2DB9"/>
                </a:solidFill>
              </a:rPr>
              <a:t>Dauer</a:t>
            </a:r>
          </a:p>
        </p:txBody>
      </p:sp>
    </p:spTree>
    <p:extLst>
      <p:ext uri="{BB962C8B-B14F-4D97-AF65-F5344CB8AC3E}">
        <p14:creationId xmlns:p14="http://schemas.microsoft.com/office/powerpoint/2010/main" val="84013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600" dirty="0" smtClean="0">
                <a:solidFill>
                  <a:schemeClr val="accent2"/>
                </a:solidFill>
                <a:latin typeface="Arial" pitchFamily="34" charset="0"/>
                <a:cs typeface="Arial" pitchFamily="34" charset="0"/>
              </a:rPr>
              <a:t>Vertragsgrundsätze</a:t>
            </a:r>
            <a:endParaRPr lang="de-DE" sz="3600" dirty="0">
              <a:solidFill>
                <a:schemeClr val="accent2"/>
              </a:solidFill>
              <a:latin typeface="Arial" pitchFamily="34" charset="0"/>
              <a:cs typeface="Arial" pitchFamily="34" charset="0"/>
            </a:endParaRPr>
          </a:p>
        </p:txBody>
      </p:sp>
      <p:sp>
        <p:nvSpPr>
          <p:cNvPr id="3" name="Inhaltsplatzhalter 2"/>
          <p:cNvSpPr>
            <a:spLocks noGrp="1"/>
          </p:cNvSpPr>
          <p:nvPr>
            <p:ph idx="1"/>
          </p:nvPr>
        </p:nvSpPr>
        <p:spPr/>
        <p:txBody>
          <a:bodyPr/>
          <a:lstStyle/>
          <a:p>
            <a:endParaRPr lang="de-DE" sz="2800" dirty="0" smtClean="0">
              <a:latin typeface="Arial" pitchFamily="34" charset="0"/>
              <a:cs typeface="Arial" pitchFamily="34" charset="0"/>
            </a:endParaRPr>
          </a:p>
          <a:p>
            <a:endParaRPr lang="de-DE" sz="2800" dirty="0">
              <a:latin typeface="Arial" pitchFamily="34" charset="0"/>
              <a:cs typeface="Arial" pitchFamily="34" charset="0"/>
            </a:endParaRPr>
          </a:p>
          <a:p>
            <a:r>
              <a:rPr lang="de-DE" sz="2800" dirty="0" smtClean="0">
                <a:latin typeface="Arial" pitchFamily="34" charset="0"/>
                <a:cs typeface="Arial" pitchFamily="34" charset="0"/>
              </a:rPr>
              <a:t>Angebot und Annahme</a:t>
            </a:r>
          </a:p>
          <a:p>
            <a:r>
              <a:rPr lang="de-DE" sz="2800" dirty="0" smtClean="0">
                <a:latin typeface="Arial" pitchFamily="34" charset="0"/>
                <a:cs typeface="Arial" pitchFamily="34" charset="0"/>
              </a:rPr>
              <a:t>Willensübereinstimmung über Vertragsinhalt</a:t>
            </a:r>
          </a:p>
          <a:p>
            <a:r>
              <a:rPr lang="de-DE" sz="2800" dirty="0" smtClean="0">
                <a:latin typeface="Arial" pitchFamily="34" charset="0"/>
                <a:cs typeface="Arial" pitchFamily="34" charset="0"/>
              </a:rPr>
              <a:t>Besondere Bestimmungen </a:t>
            </a:r>
            <a:r>
              <a:rPr lang="de-DE" sz="2800" dirty="0" err="1" smtClean="0">
                <a:latin typeface="Arial" pitchFamily="34" charset="0"/>
                <a:cs typeface="Arial" pitchFamily="34" charset="0"/>
              </a:rPr>
              <a:t>FernabsatzG</a:t>
            </a:r>
            <a:endParaRPr lang="de-DE" sz="2800" dirty="0" smtClean="0">
              <a:latin typeface="Arial" pitchFamily="34" charset="0"/>
              <a:cs typeface="Arial" pitchFamily="34" charset="0"/>
            </a:endParaRPr>
          </a:p>
          <a:p>
            <a:r>
              <a:rPr lang="de-DE" sz="2800" dirty="0" smtClean="0">
                <a:latin typeface="Arial" pitchFamily="34" charset="0"/>
                <a:cs typeface="Arial" pitchFamily="34" charset="0"/>
              </a:rPr>
              <a:t>AGBs – Vertragsbestandteile</a:t>
            </a:r>
          </a:p>
          <a:p>
            <a:r>
              <a:rPr lang="de-DE" sz="2800" dirty="0" err="1">
                <a:latin typeface="Arial" pitchFamily="34" charset="0"/>
                <a:cs typeface="Arial" pitchFamily="34" charset="0"/>
              </a:rPr>
              <a:t>l</a:t>
            </a:r>
            <a:r>
              <a:rPr lang="de-DE" sz="2800" dirty="0" err="1" smtClean="0">
                <a:latin typeface="Arial" pitchFamily="34" charset="0"/>
                <a:cs typeface="Arial" pitchFamily="34" charset="0"/>
              </a:rPr>
              <a:t>ex</a:t>
            </a:r>
            <a:r>
              <a:rPr lang="de-DE" sz="2800" dirty="0" smtClean="0">
                <a:latin typeface="Arial" pitchFamily="34" charset="0"/>
                <a:cs typeface="Arial" pitchFamily="34" charset="0"/>
              </a:rPr>
              <a:t> specialis </a:t>
            </a:r>
            <a:r>
              <a:rPr lang="de-DE" sz="2800" dirty="0" smtClean="0">
                <a:solidFill>
                  <a:schemeClr val="accent2"/>
                </a:solidFill>
                <a:latin typeface="Arial" pitchFamily="34" charset="0"/>
                <a:cs typeface="Arial" pitchFamily="34" charset="0"/>
              </a:rPr>
              <a:t>vor</a:t>
            </a:r>
            <a:r>
              <a:rPr lang="de-DE" sz="2800" dirty="0" smtClean="0">
                <a:latin typeface="Arial" pitchFamily="34" charset="0"/>
                <a:cs typeface="Arial" pitchFamily="34" charset="0"/>
              </a:rPr>
              <a:t> </a:t>
            </a:r>
            <a:r>
              <a:rPr lang="de-DE" sz="2800" dirty="0" err="1" smtClean="0">
                <a:latin typeface="Arial" pitchFamily="34" charset="0"/>
                <a:cs typeface="Arial" pitchFamily="34" charset="0"/>
              </a:rPr>
              <a:t>lex</a:t>
            </a:r>
            <a:r>
              <a:rPr lang="de-DE" sz="2800" dirty="0" smtClean="0">
                <a:latin typeface="Arial" pitchFamily="34" charset="0"/>
                <a:cs typeface="Arial" pitchFamily="34" charset="0"/>
              </a:rPr>
              <a:t> </a:t>
            </a:r>
            <a:r>
              <a:rPr lang="de-DE" sz="2800" dirty="0" err="1" smtClean="0">
                <a:latin typeface="Arial" pitchFamily="34" charset="0"/>
                <a:cs typeface="Arial" pitchFamily="34" charset="0"/>
              </a:rPr>
              <a:t>generalis</a:t>
            </a:r>
            <a:endParaRPr lang="de-DE" sz="2800" dirty="0" smtClean="0">
              <a:latin typeface="Arial" pitchFamily="34" charset="0"/>
              <a:cs typeface="Arial" pitchFamily="34" charset="0"/>
            </a:endParaRPr>
          </a:p>
          <a:p>
            <a:endParaRPr lang="de-DE" sz="2800" dirty="0">
              <a:latin typeface="Arial" pitchFamily="34" charset="0"/>
              <a:cs typeface="Arial" pitchFamily="34" charset="0"/>
            </a:endParaRPr>
          </a:p>
        </p:txBody>
      </p:sp>
    </p:spTree>
    <p:extLst>
      <p:ext uri="{BB962C8B-B14F-4D97-AF65-F5344CB8AC3E}">
        <p14:creationId xmlns:p14="http://schemas.microsoft.com/office/powerpoint/2010/main" val="259812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764704"/>
            <a:ext cx="7772400" cy="144016"/>
          </a:xfrm>
        </p:spPr>
        <p:txBody>
          <a:bodyPr/>
          <a:lstStyle/>
          <a:p>
            <a:r>
              <a:rPr lang="de-DE" sz="2800" b="1" dirty="0" smtClean="0"/>
              <a:t>§ 31 Einräumung von Nutzungsrechten UrhG</a:t>
            </a:r>
            <a:r>
              <a:rPr lang="de-DE" b="1" dirty="0" smtClean="0"/>
              <a:t/>
            </a:r>
            <a:br>
              <a:rPr lang="de-DE" b="1" dirty="0" smtClean="0"/>
            </a:br>
            <a:endParaRPr lang="de-DE" dirty="0"/>
          </a:p>
        </p:txBody>
      </p:sp>
      <p:sp>
        <p:nvSpPr>
          <p:cNvPr id="3" name="Inhaltsplatzhalter 2"/>
          <p:cNvSpPr>
            <a:spLocks noGrp="1"/>
          </p:cNvSpPr>
          <p:nvPr>
            <p:ph idx="1"/>
          </p:nvPr>
        </p:nvSpPr>
        <p:spPr>
          <a:xfrm>
            <a:off x="685800" y="980728"/>
            <a:ext cx="7772400" cy="5115272"/>
          </a:xfrm>
        </p:spPr>
        <p:txBody>
          <a:bodyPr/>
          <a:lstStyle/>
          <a:p>
            <a:pPr marL="0" indent="0">
              <a:buNone/>
            </a:pPr>
            <a:r>
              <a:rPr lang="de-DE" sz="1800" dirty="0" smtClean="0"/>
              <a:t>(1) Der Urheber kann einem anderen das Recht einräumen, das Werk auf einzelne oder alle Nutzungsarten zu nutzen (Nutzungsrecht). Das Nutzungsrecht kann als einfaches oder ausschließliches Recht sowie räumlich, zeitlich oder inhaltlich beschränkt eingeräumt werden.</a:t>
            </a:r>
          </a:p>
          <a:p>
            <a:pPr marL="0" indent="0">
              <a:buNone/>
            </a:pPr>
            <a:r>
              <a:rPr lang="de-DE" sz="1800" dirty="0" smtClean="0"/>
              <a:t>(2) Das einfache Nutzungsrecht berechtigt den Inhaber, das Werk auf die erlaubte Art zu nutzen, ohne dass eine Nutzung durch andere ausgeschlossen ist.</a:t>
            </a:r>
          </a:p>
          <a:p>
            <a:pPr marL="0" indent="0">
              <a:buNone/>
            </a:pPr>
            <a:r>
              <a:rPr lang="de-DE" sz="1800" dirty="0" smtClean="0"/>
              <a:t>(3) Das ausschließliche Nutzungsrecht berechtigt den Inhaber, das Werk unter Ausschluss aller anderen Personen auf die ihm erlaubte Art zu nutzen und Nutzungsrechte einzuräumen. Es kann bestimmt werden, dass die Nutzung durch den Urheber vorbehalten bleibt. § 35 bleibt unberührt.</a:t>
            </a:r>
          </a:p>
          <a:p>
            <a:pPr marL="0" indent="0">
              <a:buNone/>
            </a:pPr>
            <a:r>
              <a:rPr lang="de-DE" sz="1800" dirty="0" smtClean="0"/>
              <a:t>(4) (weggefallen)</a:t>
            </a:r>
          </a:p>
          <a:p>
            <a:pPr marL="0" indent="0">
              <a:buNone/>
            </a:pPr>
            <a:r>
              <a:rPr lang="de-DE" sz="1800" dirty="0" smtClean="0"/>
              <a:t>(5) Sind bei der Einräumung eines Nutzungsrechts die Nutzungsarten nicht ausdrücklich einzeln bezeichnet, so bestimmt sich nach dem von beiden Partnern zugrunde gelegten Vertragszweck, auf welche Nutzungsarten es sich erstreckt. Entsprechendes gilt für die Frage, ob ein Nutzungsrecht eingeräumt wird, ob es sich um ein einfaches oder ausschließliches Nutzungsrecht handelt, wie weit Nutzungsrecht und Verbotsrecht reichen und welchen Einschränkungen das Nutzungsrecht unterliegt.</a:t>
            </a:r>
          </a:p>
          <a:p>
            <a:pPr marL="0" indent="0">
              <a:buNone/>
            </a:pPr>
            <a:endParaRPr lang="de-DE" sz="1800" dirty="0"/>
          </a:p>
        </p:txBody>
      </p:sp>
    </p:spTree>
    <p:extLst>
      <p:ext uri="{BB962C8B-B14F-4D97-AF65-F5344CB8AC3E}">
        <p14:creationId xmlns:p14="http://schemas.microsoft.com/office/powerpoint/2010/main" val="111327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980728"/>
            <a:ext cx="7772400" cy="144016"/>
          </a:xfrm>
        </p:spPr>
        <p:txBody>
          <a:bodyPr/>
          <a:lstStyle/>
          <a:p>
            <a:r>
              <a:rPr lang="de-DE" sz="2400" b="1" dirty="0" smtClean="0"/>
              <a:t>§ 38 Beiträge zu Sammlungen</a:t>
            </a:r>
            <a:r>
              <a:rPr lang="de-DE" b="1" dirty="0" smtClean="0"/>
              <a:t/>
            </a:r>
            <a:br>
              <a:rPr lang="de-DE" b="1" dirty="0" smtClean="0"/>
            </a:br>
            <a:endParaRPr lang="de-DE" dirty="0"/>
          </a:p>
        </p:txBody>
      </p:sp>
      <p:sp>
        <p:nvSpPr>
          <p:cNvPr id="3" name="Inhaltsplatzhalter 2"/>
          <p:cNvSpPr>
            <a:spLocks noGrp="1"/>
          </p:cNvSpPr>
          <p:nvPr>
            <p:ph idx="1"/>
          </p:nvPr>
        </p:nvSpPr>
        <p:spPr>
          <a:xfrm>
            <a:off x="685800" y="1340768"/>
            <a:ext cx="7772400" cy="4755232"/>
          </a:xfrm>
        </p:spPr>
        <p:txBody>
          <a:bodyPr/>
          <a:lstStyle/>
          <a:p>
            <a:pPr marL="0" indent="0">
              <a:buNone/>
            </a:pPr>
            <a:endParaRPr lang="de-DE" sz="1800" b="1" dirty="0" smtClean="0"/>
          </a:p>
          <a:p>
            <a:pPr marL="0" indent="0">
              <a:buNone/>
            </a:pPr>
            <a:r>
              <a:rPr lang="de-DE" sz="1800" dirty="0" smtClean="0"/>
              <a:t>(1) Gestattet der Urheber die Aufnahme des Werkes in eine periodisch erscheinende Sammlung, so erwirbt der Verleger oder Herausgeber im Zweifel ein ausschließliches Nutzungsrecht zur Vervielfältigung und Verbreitung. Jedoch darf der Urheber das Werk nach Ablauf eines Jahres seit Erscheinen anderweit vervielfältigen und verbreiten, wenn nichts anderes vereinbart ist.</a:t>
            </a:r>
          </a:p>
          <a:p>
            <a:pPr marL="0" indent="0">
              <a:buNone/>
            </a:pPr>
            <a:r>
              <a:rPr lang="de-DE" sz="1800" dirty="0" smtClean="0"/>
              <a:t>(2) Absatz 1 Satz 2 gilt auch für einen Beitrag zu einer nicht periodisch erscheinenden Sammlung, für dessen Überlassung dem Urheber kein Anspruch auf Vergütung zusteht.</a:t>
            </a:r>
          </a:p>
          <a:p>
            <a:pPr marL="0" indent="0">
              <a:buNone/>
            </a:pPr>
            <a:r>
              <a:rPr lang="de-DE" sz="1800" dirty="0" smtClean="0"/>
              <a:t>(3) Wird der Beitrag einer Zeitung überlassen, so erwirbt der Verleger oder Herausgeber ein einfaches Nutzungsrecht, wenn nichts anderes vereinbart ist. Räumt der Urheber ein ausschließliches Nutzungsrecht ein, so ist er sogleich nach Erscheinen des Beitrags berechtigt, ihn anderweit zu vervielfältigen und zu verbreiten, wenn nichts anderes vereinbart ist.</a:t>
            </a:r>
          </a:p>
          <a:p>
            <a:pPr marL="0" indent="0">
              <a:buNone/>
            </a:pPr>
            <a:endParaRPr lang="de-DE" dirty="0"/>
          </a:p>
        </p:txBody>
      </p:sp>
    </p:spTree>
    <p:extLst>
      <p:ext uri="{BB962C8B-B14F-4D97-AF65-F5344CB8AC3E}">
        <p14:creationId xmlns:p14="http://schemas.microsoft.com/office/powerpoint/2010/main" val="162815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b="1" dirty="0" smtClean="0"/>
              <a:t>§ 311 Rechtsgeschäftliche und rechtsgeschäftsähnliche Schuldverhältnisse BGB</a:t>
            </a:r>
            <a:br>
              <a:rPr lang="de-DE" sz="2000" b="1" dirty="0" smtClean="0"/>
            </a:br>
            <a:endParaRPr lang="de-DE" sz="2000" dirty="0"/>
          </a:p>
        </p:txBody>
      </p:sp>
      <p:sp>
        <p:nvSpPr>
          <p:cNvPr id="3" name="Inhaltsplatzhalter 2"/>
          <p:cNvSpPr>
            <a:spLocks noGrp="1"/>
          </p:cNvSpPr>
          <p:nvPr>
            <p:ph idx="1"/>
          </p:nvPr>
        </p:nvSpPr>
        <p:spPr>
          <a:xfrm>
            <a:off x="685800" y="1412776"/>
            <a:ext cx="7772400" cy="4683224"/>
          </a:xfrm>
        </p:spPr>
        <p:txBody>
          <a:bodyPr/>
          <a:lstStyle/>
          <a:p>
            <a:pPr marL="0" indent="0">
              <a:buNone/>
            </a:pPr>
            <a:r>
              <a:rPr lang="de-DE" sz="1800" dirty="0" smtClean="0"/>
              <a:t>(1) Zur Begründung eines Schuldverhältnisses durch Rechtsgeschäft sowie zur Änderung des Inhalts eines Schuldverhältnisses ist ein Vertrag zwischen den Beteiligten erforderlich, soweit nicht das Gesetz ein anderes vorschreibt.</a:t>
            </a:r>
          </a:p>
          <a:p>
            <a:pPr marL="0" indent="0">
              <a:buNone/>
            </a:pPr>
            <a:r>
              <a:rPr lang="de-DE" sz="1800" dirty="0" smtClean="0"/>
              <a:t>(2) Ein Schuldverhältnis mit Pflichten nach § 241 Abs. 2 entsteht auch durch</a:t>
            </a:r>
          </a:p>
          <a:p>
            <a:pPr marL="0" indent="0">
              <a:buNone/>
            </a:pPr>
            <a:r>
              <a:rPr lang="de-DE" sz="1800" dirty="0"/>
              <a:t> </a:t>
            </a:r>
            <a:r>
              <a:rPr lang="de-DE" sz="1800" dirty="0" smtClean="0"/>
              <a:t>     1.die Aufnahme von Vertragsverhandlungen,</a:t>
            </a:r>
          </a:p>
          <a:p>
            <a:pPr marL="0" indent="0">
              <a:buNone/>
            </a:pPr>
            <a:r>
              <a:rPr lang="de-DE" sz="1800" dirty="0" smtClean="0"/>
              <a:t>      2.die Anbahnung eines Vertrags, bei welcher der eine Teil im Hinblick auf eine etwaige rechtsgeschäftliche Beziehung dem anderen Teil die Möglichkeit zur Einwirkung auf seine Rechte, Rechtsgüter und Interessen gewährt oder ihm diese anvertraut, oder</a:t>
            </a:r>
          </a:p>
          <a:p>
            <a:pPr marL="0" indent="0">
              <a:buNone/>
            </a:pPr>
            <a:r>
              <a:rPr lang="de-DE" sz="1800" dirty="0" smtClean="0"/>
              <a:t>      3.ähnliche geschäftliche Kontakte.</a:t>
            </a:r>
          </a:p>
          <a:p>
            <a:pPr marL="0" indent="0">
              <a:buNone/>
            </a:pPr>
            <a:r>
              <a:rPr lang="de-DE" sz="1800" dirty="0" smtClean="0"/>
              <a:t>(3) Ein Schuldverhältnis mit Pflichten nach § 241 Abs. 2 kann auch zu Personen entstehen, die nicht selbst Vertragspartei werden sollen. Ein solches Schuldverhältnis entsteht insbesondere, wenn der Dritte in besonderem Maße Vertrauen für sich in Anspruch nimmt und dadurch die Vertragsverhandlungen oder den Vertragsschluss erheblich beeinflusst.</a:t>
            </a:r>
          </a:p>
          <a:p>
            <a:pPr marL="0" indent="0">
              <a:buNone/>
            </a:pPr>
            <a:endParaRPr lang="de-DE" dirty="0"/>
          </a:p>
        </p:txBody>
      </p:sp>
    </p:spTree>
    <p:extLst>
      <p:ext uri="{BB962C8B-B14F-4D97-AF65-F5344CB8AC3E}">
        <p14:creationId xmlns:p14="http://schemas.microsoft.com/office/powerpoint/2010/main" val="59193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400" b="1" dirty="0" smtClean="0"/>
              <a:t>§ 312b Fernabsatzverträge</a:t>
            </a:r>
            <a:r>
              <a:rPr lang="de-DE" b="1" dirty="0" smtClean="0"/>
              <a:t/>
            </a:r>
            <a:br>
              <a:rPr lang="de-DE" b="1" dirty="0" smtClean="0"/>
            </a:br>
            <a:endParaRPr lang="de-DE" dirty="0"/>
          </a:p>
        </p:txBody>
      </p:sp>
      <p:sp>
        <p:nvSpPr>
          <p:cNvPr id="3" name="Inhaltsplatzhalter 2"/>
          <p:cNvSpPr>
            <a:spLocks noGrp="1"/>
          </p:cNvSpPr>
          <p:nvPr>
            <p:ph idx="1"/>
          </p:nvPr>
        </p:nvSpPr>
        <p:spPr>
          <a:xfrm>
            <a:off x="685800" y="1196752"/>
            <a:ext cx="7772400" cy="4899248"/>
          </a:xfrm>
        </p:spPr>
        <p:txBody>
          <a:bodyPr/>
          <a:lstStyle/>
          <a:p>
            <a:pPr marL="0" indent="0">
              <a:buNone/>
            </a:pPr>
            <a:r>
              <a:rPr lang="de-DE" sz="1800" dirty="0" smtClean="0"/>
              <a:t>(1) Fernabsatzverträge sind Verträge über die Lieferung von Waren oder über die Erbringung von Dienstleistungen, einschließlich Finanzdienstleistungen, die zwischen einem Unternehmer und einem Verbraucher unter ausschließlicher Verwendung von Fernkommunikationsmitteln abgeschlossen werden, es sei denn, dass der Vertragsschluss nicht im Rahmen eines für den Fernabsatz organisierten Vertriebs- oder Dienstleistungssystems erfolgt. Finanzdienstleistungen im Sinne des Satzes 1 sind Bankdienstleistungen sowie Dienstleistungen im Zusammenhang mit einer Kreditgewährung, Versicherung, Altersversorgung von Einzelpersonen, Geldanlage oder Zahlung.</a:t>
            </a:r>
          </a:p>
          <a:p>
            <a:pPr marL="0" indent="0">
              <a:buNone/>
            </a:pPr>
            <a:r>
              <a:rPr lang="de-DE" sz="1800" dirty="0" smtClean="0"/>
              <a:t>(2) Fernkommunikationsmittel sind Kommunikationsmittel, die zur Anbahnung oder zum Abschluss eines Vertrags zwischen einem Verbraucher und einem Unternehmer ohne gleichzeitige körperliche Anwesenheit der Vertragsparteien eingesetzt werden können, insbesondere Briefe, Kataloge, Telefonanrufe, Telekopien, E-Mails sowie Rundfunk, Tele- und Mediendienste.</a:t>
            </a:r>
          </a:p>
          <a:p>
            <a:pPr marL="0" indent="0">
              <a:buNone/>
            </a:pPr>
            <a:r>
              <a:rPr lang="de-DE" sz="1800" dirty="0" smtClean="0"/>
              <a:t>(3) Die Vorschriften über Fernabsatzverträge finden keine Anwendung auf Verträge ... Elektronische Medien...., lebende Tiere, .... Lebensmittel....</a:t>
            </a:r>
          </a:p>
          <a:p>
            <a:pPr marL="0" indent="0">
              <a:buNone/>
            </a:pPr>
            <a:endParaRPr lang="de-DE" dirty="0"/>
          </a:p>
        </p:txBody>
      </p:sp>
    </p:spTree>
    <p:extLst>
      <p:ext uri="{BB962C8B-B14F-4D97-AF65-F5344CB8AC3E}">
        <p14:creationId xmlns:p14="http://schemas.microsoft.com/office/powerpoint/2010/main" val="32345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solidFill>
                  <a:schemeClr val="accent2"/>
                </a:solidFill>
              </a:rPr>
              <a:t>Testfrage</a:t>
            </a:r>
            <a:endParaRPr lang="de-DE" sz="3200" dirty="0">
              <a:solidFill>
                <a:schemeClr val="accent2"/>
              </a:solidFill>
            </a:endParaRPr>
          </a:p>
        </p:txBody>
      </p:sp>
      <p:sp>
        <p:nvSpPr>
          <p:cNvPr id="3" name="Inhaltsplatzhalter 2"/>
          <p:cNvSpPr>
            <a:spLocks noGrp="1"/>
          </p:cNvSpPr>
          <p:nvPr>
            <p:ph idx="1"/>
          </p:nvPr>
        </p:nvSpPr>
        <p:spPr>
          <a:xfrm>
            <a:off x="685800" y="1556792"/>
            <a:ext cx="7772400" cy="4539208"/>
          </a:xfrm>
        </p:spPr>
        <p:txBody>
          <a:bodyPr/>
          <a:lstStyle/>
          <a:p>
            <a:pPr marL="0" lvl="0" indent="0">
              <a:buNone/>
            </a:pPr>
            <a:r>
              <a:rPr lang="de-DE" sz="2800" dirty="0">
                <a:latin typeface="Arial" pitchFamily="34" charset="0"/>
                <a:cs typeface="Arial" pitchFamily="34" charset="0"/>
              </a:rPr>
              <a:t>Um Verträge rechtsverbindlich schließen zu können, muss ein Mensch im Besitz der Geschäftsfähigkeit sein. Wann besitzt ein Mensch diese?</a:t>
            </a:r>
          </a:p>
          <a:p>
            <a:pPr lvl="1"/>
            <a:r>
              <a:rPr lang="de-DE" dirty="0">
                <a:latin typeface="Arial" pitchFamily="34" charset="0"/>
                <a:cs typeface="Arial" pitchFamily="34" charset="0"/>
              </a:rPr>
              <a:t>mit seiner Geburt</a:t>
            </a:r>
            <a:endParaRPr lang="de-DE" sz="3200" dirty="0">
              <a:latin typeface="Arial" pitchFamily="34" charset="0"/>
              <a:cs typeface="Arial" pitchFamily="34" charset="0"/>
            </a:endParaRPr>
          </a:p>
          <a:p>
            <a:pPr lvl="1"/>
            <a:r>
              <a:rPr lang="de-DE" dirty="0">
                <a:latin typeface="Arial" pitchFamily="34" charset="0"/>
                <a:cs typeface="Arial" pitchFamily="34" charset="0"/>
              </a:rPr>
              <a:t>mit Vollendung des 7. Lebensjahrs</a:t>
            </a:r>
            <a:endParaRPr lang="de-DE" sz="3200" dirty="0">
              <a:latin typeface="Arial" pitchFamily="34" charset="0"/>
              <a:cs typeface="Arial" pitchFamily="34" charset="0"/>
            </a:endParaRPr>
          </a:p>
          <a:p>
            <a:pPr lvl="1"/>
            <a:r>
              <a:rPr lang="de-DE" dirty="0">
                <a:latin typeface="Arial" pitchFamily="34" charset="0"/>
                <a:cs typeface="Arial" pitchFamily="34" charset="0"/>
              </a:rPr>
              <a:t>mit Vollendung des 18. Lebensjahrs</a:t>
            </a:r>
            <a:endParaRPr lang="de-DE" sz="3200" dirty="0">
              <a:latin typeface="Arial" pitchFamily="34" charset="0"/>
              <a:cs typeface="Arial" pitchFamily="34" charset="0"/>
            </a:endParaRPr>
          </a:p>
          <a:p>
            <a:pPr marL="0" indent="0">
              <a:buNone/>
            </a:pPr>
            <a:endParaRPr lang="de-DE" dirty="0"/>
          </a:p>
        </p:txBody>
      </p:sp>
    </p:spTree>
    <p:extLst>
      <p:ext uri="{BB962C8B-B14F-4D97-AF65-F5344CB8AC3E}">
        <p14:creationId xmlns:p14="http://schemas.microsoft.com/office/powerpoint/2010/main" val="39307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609600"/>
            <a:ext cx="7772400" cy="875184"/>
          </a:xfrm>
        </p:spPr>
        <p:txBody>
          <a:bodyPr/>
          <a:lstStyle/>
          <a:p>
            <a:r>
              <a:rPr lang="de-DE" sz="3200" dirty="0" smtClean="0">
                <a:solidFill>
                  <a:schemeClr val="accent2"/>
                </a:solidFill>
              </a:rPr>
              <a:t>Testfrage</a:t>
            </a:r>
            <a:endParaRPr lang="de-DE" sz="3200" dirty="0">
              <a:solidFill>
                <a:schemeClr val="accent2"/>
              </a:solidFill>
            </a:endParaRPr>
          </a:p>
        </p:txBody>
      </p:sp>
      <p:sp>
        <p:nvSpPr>
          <p:cNvPr id="3" name="Inhaltsplatzhalter 2"/>
          <p:cNvSpPr>
            <a:spLocks noGrp="1"/>
          </p:cNvSpPr>
          <p:nvPr>
            <p:ph idx="1"/>
          </p:nvPr>
        </p:nvSpPr>
        <p:spPr>
          <a:xfrm>
            <a:off x="685800" y="1556792"/>
            <a:ext cx="7772400" cy="4539208"/>
          </a:xfrm>
        </p:spPr>
        <p:txBody>
          <a:bodyPr/>
          <a:lstStyle/>
          <a:p>
            <a:pPr marL="0" lvl="0" indent="0">
              <a:buNone/>
            </a:pPr>
            <a:r>
              <a:rPr lang="de-DE" sz="2800" dirty="0">
                <a:latin typeface="Arial" pitchFamily="34" charset="0"/>
                <a:cs typeface="Arial" pitchFamily="34" charset="0"/>
              </a:rPr>
              <a:t>Der Nutzungs- bzw. Lizenzvertrag ist beim Erwerb von digitalen Medien und Rechten meist die einschlägige Vertragsart. Worin besteht der Unterschied zum Erwerbung durch Kauf?</a:t>
            </a:r>
          </a:p>
          <a:p>
            <a:pPr lvl="1"/>
            <a:r>
              <a:rPr lang="de-DE" dirty="0">
                <a:latin typeface="Arial" pitchFamily="34" charset="0"/>
                <a:cs typeface="Arial" pitchFamily="34" charset="0"/>
              </a:rPr>
              <a:t>es gibt keinen Unterschied</a:t>
            </a:r>
          </a:p>
          <a:p>
            <a:pPr lvl="1"/>
            <a:r>
              <a:rPr lang="de-DE" dirty="0">
                <a:latin typeface="Arial" pitchFamily="34" charset="0"/>
                <a:cs typeface="Arial" pitchFamily="34" charset="0"/>
              </a:rPr>
              <a:t>der Lizenznehmer muss die Medien jederzeit zurückgeben können.</a:t>
            </a:r>
          </a:p>
          <a:p>
            <a:pPr lvl="1"/>
            <a:r>
              <a:rPr lang="de-DE" dirty="0">
                <a:latin typeface="Arial" pitchFamily="34" charset="0"/>
                <a:cs typeface="Arial" pitchFamily="34" charset="0"/>
              </a:rPr>
              <a:t>der Lizenznehmer erwirbt kein Eigentum</a:t>
            </a:r>
          </a:p>
          <a:p>
            <a:pPr marL="0" indent="0">
              <a:buNone/>
            </a:pPr>
            <a:endParaRPr lang="de-DE" dirty="0"/>
          </a:p>
        </p:txBody>
      </p:sp>
    </p:spTree>
    <p:extLst>
      <p:ext uri="{BB962C8B-B14F-4D97-AF65-F5344CB8AC3E}">
        <p14:creationId xmlns:p14="http://schemas.microsoft.com/office/powerpoint/2010/main" val="1692073132"/>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865</Words>
  <Application>Microsoft Office PowerPoint</Application>
  <PresentationFormat>Bildschirmpräsentation (4:3)</PresentationFormat>
  <Paragraphs>61</Paragraphs>
  <Slides>10</Slides>
  <Notes>0</Notes>
  <HiddenSlides>0</HiddenSlides>
  <MMClips>0</MMClips>
  <ScaleCrop>false</ScaleCrop>
  <HeadingPairs>
    <vt:vector size="4" baseType="variant">
      <vt:variant>
        <vt:lpstr>Design</vt:lpstr>
      </vt:variant>
      <vt:variant>
        <vt:i4>2</vt:i4>
      </vt:variant>
      <vt:variant>
        <vt:lpstr>Folientitel</vt:lpstr>
      </vt:variant>
      <vt:variant>
        <vt:i4>10</vt:i4>
      </vt:variant>
    </vt:vector>
  </HeadingPairs>
  <TitlesOfParts>
    <vt:vector size="12" baseType="lpstr">
      <vt:lpstr>Larissa</vt:lpstr>
      <vt:lpstr>Standarddesign</vt:lpstr>
      <vt:lpstr>Einräumung von Nutzungsrechten: Urhebervertragsrecht</vt:lpstr>
      <vt:lpstr>Die Urheberrechtsformel</vt:lpstr>
      <vt:lpstr>Vertragsgrundsätze</vt:lpstr>
      <vt:lpstr>§ 31 Einräumung von Nutzungsrechten UrhG </vt:lpstr>
      <vt:lpstr>§ 38 Beiträge zu Sammlungen </vt:lpstr>
      <vt:lpstr>§ 311 Rechtsgeschäftliche und rechtsgeschäftsähnliche Schuldverhältnisse BGB </vt:lpstr>
      <vt:lpstr>§ 312b Fernabsatzverträge </vt:lpstr>
      <vt:lpstr>Testfrage</vt:lpstr>
      <vt:lpstr>Testfrage</vt:lpstr>
      <vt:lpstr>Testfrage</vt:lpstr>
    </vt:vector>
  </TitlesOfParts>
  <Company>SUB Hamburg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Einräumung von Nutzungsrechten: Urhebervertragsrecht</dc:title>
  <dc:creator>Beger, Prof. Dr. Gabriele</dc:creator>
  <cp:lastModifiedBy>Beger, Prof. Dr. Gabriele</cp:lastModifiedBy>
  <cp:revision>5</cp:revision>
  <dcterms:created xsi:type="dcterms:W3CDTF">2012-05-16T10:45:00Z</dcterms:created>
  <dcterms:modified xsi:type="dcterms:W3CDTF">2012-05-16T11:28:44Z</dcterms:modified>
</cp:coreProperties>
</file>