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2" r:id="rId4"/>
    <p:sldId id="264" r:id="rId5"/>
    <p:sldId id="263" r:id="rId6"/>
    <p:sldId id="266" r:id="rId7"/>
    <p:sldId id="265" r:id="rId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7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6A01D-4C9B-487C-A101-836E2EBEB776}" type="datetimeFigureOut">
              <a:rPr lang="de-DE" smtClean="0"/>
              <a:t>04.04.2012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307093-2202-4E69-9B79-C1508734D015}" type="slidenum">
              <a:rPr lang="de-DE" smtClean="0"/>
              <a:t>‹Nr.›</a:t>
            </a:fld>
            <a:endParaRPr lang="de-DE"/>
          </a:p>
        </p:txBody>
      </p:sp>
    </p:spTree>
    <p:extLst>
      <p:ext uri="{BB962C8B-B14F-4D97-AF65-F5344CB8AC3E}">
        <p14:creationId xmlns:p14="http://schemas.microsoft.com/office/powerpoint/2010/main" val="21139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3307093-2202-4E69-9B79-C1508734D015}" type="slidenum">
              <a:rPr lang="de-DE" smtClean="0"/>
              <a:t>4</a:t>
            </a:fld>
            <a:endParaRPr lang="de-DE"/>
          </a:p>
        </p:txBody>
      </p:sp>
    </p:spTree>
    <p:extLst>
      <p:ext uri="{BB962C8B-B14F-4D97-AF65-F5344CB8AC3E}">
        <p14:creationId xmlns:p14="http://schemas.microsoft.com/office/powerpoint/2010/main" val="2280265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92DF6CF-CE80-4C50-AF0D-BE63A0560B40}" type="datetimeFigureOut">
              <a:rPr lang="de-DE" smtClean="0"/>
              <a:t>04.04.2012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235007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92DF6CF-CE80-4C50-AF0D-BE63A0560B40}" type="datetimeFigureOut">
              <a:rPr lang="de-DE" smtClean="0"/>
              <a:t>04.04.2012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3366597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92DF6CF-CE80-4C50-AF0D-BE63A0560B40}" type="datetimeFigureOut">
              <a:rPr lang="de-DE" smtClean="0"/>
              <a:t>04.04.2012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8867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706090"/>
          </a:xfrm>
        </p:spPr>
        <p:txBody>
          <a:bodyPr>
            <a:normAutofit/>
          </a:bodyPr>
          <a:lstStyle>
            <a:lvl1pPr algn="l">
              <a:defRPr sz="2800"/>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57200" y="1124744"/>
            <a:ext cx="8229600" cy="5040560"/>
          </a:xfrm>
        </p:spPr>
        <p:txBody>
          <a:bodyPr>
            <a:normAutofit/>
          </a:bodyPr>
          <a:lstStyle>
            <a:lvl1pPr marL="342900" indent="-342900">
              <a:buClr>
                <a:srgbClr val="792D2B"/>
              </a:buClr>
              <a:buFont typeface="Wingdings" pitchFamily="2" charset="2"/>
              <a:buChar char="§"/>
              <a:defRPr sz="2400"/>
            </a:lvl1pPr>
            <a:lvl2pPr marL="742950" indent="-285750">
              <a:buClr>
                <a:srgbClr val="792D2B"/>
              </a:buClr>
              <a:buFont typeface="Wingdings" pitchFamily="2" charset="2"/>
              <a:buChar char="§"/>
              <a:defRPr sz="2400"/>
            </a:lvl2pPr>
            <a:lvl3pPr marL="1143000" indent="-228600">
              <a:buClr>
                <a:srgbClr val="792D2B"/>
              </a:buClr>
              <a:buFont typeface="Wingdings" pitchFamily="2" charset="2"/>
              <a:buChar char="§"/>
              <a:defRPr sz="2400"/>
            </a:lvl3pPr>
            <a:lvl4pPr marL="1600200" indent="-228600">
              <a:buClr>
                <a:srgbClr val="792D2B"/>
              </a:buClr>
              <a:buFont typeface="Wingdings" pitchFamily="2" charset="2"/>
              <a:buChar char="§"/>
              <a:defRPr sz="2400"/>
            </a:lvl4pPr>
            <a:lvl5pPr marL="2057400" indent="-228600">
              <a:buClr>
                <a:srgbClr val="792D2B"/>
              </a:buClr>
              <a:buFont typeface="Wingdings" pitchFamily="2" charset="2"/>
              <a:buChar char="§"/>
              <a:defRPr sz="24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fld id="{E92DF6CF-CE80-4C50-AF0D-BE63A0560B40}" type="datetimeFigureOut">
              <a:rPr lang="de-DE" smtClean="0"/>
              <a:t>04.04.2012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36942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E92DF6CF-CE80-4C50-AF0D-BE63A0560B40}" type="datetimeFigureOut">
              <a:rPr lang="de-DE" smtClean="0"/>
              <a:t>04.04.2012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289661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92DF6CF-CE80-4C50-AF0D-BE63A0560B40}" type="datetimeFigureOut">
              <a:rPr lang="de-DE" smtClean="0"/>
              <a:t>04.04.2012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68524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92DF6CF-CE80-4C50-AF0D-BE63A0560B40}" type="datetimeFigureOut">
              <a:rPr lang="de-DE" smtClean="0"/>
              <a:t>04.04.2012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179249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92DF6CF-CE80-4C50-AF0D-BE63A0560B40}" type="datetimeFigureOut">
              <a:rPr lang="de-DE" smtClean="0"/>
              <a:t>04.04.2012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89134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92DF6CF-CE80-4C50-AF0D-BE63A0560B40}" type="datetimeFigureOut">
              <a:rPr lang="de-DE" smtClean="0"/>
              <a:t>04.04.2012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212977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92DF6CF-CE80-4C50-AF0D-BE63A0560B40}" type="datetimeFigureOut">
              <a:rPr lang="de-DE" smtClean="0"/>
              <a:t>04.04.2012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289424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92DF6CF-CE80-4C50-AF0D-BE63A0560B40}" type="datetimeFigureOut">
              <a:rPr lang="de-DE" smtClean="0"/>
              <a:t>04.04.2012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030931-D46A-41B6-B55A-3544DB731BBB}" type="slidenum">
              <a:rPr lang="de-DE" smtClean="0"/>
              <a:t>‹Nr.›</a:t>
            </a:fld>
            <a:endParaRPr lang="de-DE"/>
          </a:p>
        </p:txBody>
      </p:sp>
    </p:spTree>
    <p:extLst>
      <p:ext uri="{BB962C8B-B14F-4D97-AF65-F5344CB8AC3E}">
        <p14:creationId xmlns:p14="http://schemas.microsoft.com/office/powerpoint/2010/main" val="284599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DF6CF-CE80-4C50-AF0D-BE63A0560B40}" type="datetimeFigureOut">
              <a:rPr lang="de-DE" smtClean="0"/>
              <a:t>04.04.2012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30931-D46A-41B6-B55A-3544DB731BBB}" type="slidenum">
              <a:rPr lang="de-DE" smtClean="0"/>
              <a:t>‹Nr.›</a:t>
            </a:fld>
            <a:endParaRPr lang="de-DE"/>
          </a:p>
        </p:txBody>
      </p:sp>
    </p:spTree>
    <p:extLst>
      <p:ext uri="{BB962C8B-B14F-4D97-AF65-F5344CB8AC3E}">
        <p14:creationId xmlns:p14="http://schemas.microsoft.com/office/powerpoint/2010/main" val="184087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fn.de/rechtimdfn/" TargetMode="External"/><Relationship Id="rId2" Type="http://schemas.openxmlformats.org/officeDocument/2006/relationships/hyperlink" Target="http://www.uni-muenster.de/Jura.itm/hoer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beger@sub.uni-hamburg.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Informationsrecht</a:t>
            </a:r>
            <a:endParaRPr lang="de-DE" dirty="0"/>
          </a:p>
        </p:txBody>
      </p:sp>
      <p:sp>
        <p:nvSpPr>
          <p:cNvPr id="4" name="Rechteck 3"/>
          <p:cNvSpPr/>
          <p:nvPr/>
        </p:nvSpPr>
        <p:spPr>
          <a:xfrm>
            <a:off x="3768049" y="2780928"/>
            <a:ext cx="1440160" cy="1152128"/>
          </a:xfrm>
          <a:prstGeom prst="rect">
            <a:avLst/>
          </a:prstGeom>
          <a:solidFill>
            <a:schemeClr val="tx2">
              <a:lumMod val="20000"/>
              <a:lumOff val="80000"/>
            </a:schemeClr>
          </a:solidFill>
          <a:ln>
            <a:solidFill>
              <a:schemeClr val="tx2">
                <a:lumMod val="60000"/>
                <a:lumOff val="40000"/>
              </a:schemeClr>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smtClean="0">
                <a:solidFill>
                  <a:schemeClr val="tx2">
                    <a:lumMod val="75000"/>
                  </a:schemeClr>
                </a:solidFill>
              </a:rPr>
              <a:t>Produkt</a:t>
            </a:r>
            <a:endParaRPr lang="de-DE" sz="2800" dirty="0">
              <a:solidFill>
                <a:schemeClr val="tx2">
                  <a:lumMod val="75000"/>
                </a:schemeClr>
              </a:solidFill>
            </a:endParaRPr>
          </a:p>
        </p:txBody>
      </p:sp>
      <p:sp>
        <p:nvSpPr>
          <p:cNvPr id="13" name="Ellipse 12"/>
          <p:cNvSpPr/>
          <p:nvPr/>
        </p:nvSpPr>
        <p:spPr>
          <a:xfrm>
            <a:off x="5516488" y="3810780"/>
            <a:ext cx="237626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Vertragsrecht</a:t>
            </a:r>
            <a:endParaRPr lang="de-DE" dirty="0"/>
          </a:p>
        </p:txBody>
      </p:sp>
      <p:sp>
        <p:nvSpPr>
          <p:cNvPr id="14" name="Ellipse 13"/>
          <p:cNvSpPr/>
          <p:nvPr/>
        </p:nvSpPr>
        <p:spPr>
          <a:xfrm>
            <a:off x="3255603" y="4783272"/>
            <a:ext cx="237626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Urheberrecht</a:t>
            </a:r>
            <a:endParaRPr lang="de-DE" dirty="0"/>
          </a:p>
        </p:txBody>
      </p:sp>
      <p:sp>
        <p:nvSpPr>
          <p:cNvPr id="15" name="Ellipse 14"/>
          <p:cNvSpPr/>
          <p:nvPr/>
        </p:nvSpPr>
        <p:spPr>
          <a:xfrm>
            <a:off x="3299997" y="1072529"/>
            <a:ext cx="237626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Informations-freiheit</a:t>
            </a:r>
            <a:endParaRPr lang="de-DE" dirty="0"/>
          </a:p>
        </p:txBody>
      </p:sp>
      <p:sp>
        <p:nvSpPr>
          <p:cNvPr id="16" name="Ellipse 15"/>
          <p:cNvSpPr/>
          <p:nvPr/>
        </p:nvSpPr>
        <p:spPr>
          <a:xfrm>
            <a:off x="911870" y="1988840"/>
            <a:ext cx="237626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Provider</a:t>
            </a:r>
            <a:endParaRPr lang="de-DE" dirty="0"/>
          </a:p>
        </p:txBody>
      </p:sp>
      <p:sp>
        <p:nvSpPr>
          <p:cNvPr id="17" name="Ellipse 16"/>
          <p:cNvSpPr/>
          <p:nvPr/>
        </p:nvSpPr>
        <p:spPr>
          <a:xfrm>
            <a:off x="911870" y="3810780"/>
            <a:ext cx="237626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Wettbewerbs</a:t>
            </a:r>
          </a:p>
          <a:p>
            <a:pPr algn="ctr"/>
            <a:r>
              <a:rPr lang="de-DE" dirty="0" smtClean="0"/>
              <a:t>recht</a:t>
            </a:r>
            <a:endParaRPr lang="de-DE" dirty="0"/>
          </a:p>
        </p:txBody>
      </p:sp>
      <p:sp>
        <p:nvSpPr>
          <p:cNvPr id="12" name="Ellipse 11"/>
          <p:cNvSpPr/>
          <p:nvPr/>
        </p:nvSpPr>
        <p:spPr>
          <a:xfrm>
            <a:off x="5516488" y="1988840"/>
            <a:ext cx="2376264"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Persönlichkeits</a:t>
            </a:r>
            <a:endParaRPr lang="de-DE" dirty="0" smtClean="0"/>
          </a:p>
          <a:p>
            <a:pPr algn="ctr"/>
            <a:r>
              <a:rPr lang="de-DE" dirty="0" smtClean="0"/>
              <a:t>recht</a:t>
            </a:r>
            <a:endParaRPr lang="de-DE" dirty="0"/>
          </a:p>
        </p:txBody>
      </p:sp>
      <p:sp>
        <p:nvSpPr>
          <p:cNvPr id="18" name="Textfeld 17"/>
          <p:cNvSpPr txBox="1"/>
          <p:nvPr/>
        </p:nvSpPr>
        <p:spPr>
          <a:xfrm>
            <a:off x="7452320" y="1391919"/>
            <a:ext cx="718466" cy="369332"/>
          </a:xfrm>
          <a:prstGeom prst="rect">
            <a:avLst/>
          </a:prstGeom>
          <a:noFill/>
        </p:spPr>
        <p:txBody>
          <a:bodyPr wrap="none" rtlCol="0">
            <a:spAutoFit/>
          </a:bodyPr>
          <a:lstStyle/>
          <a:p>
            <a:r>
              <a:rPr lang="de-DE" dirty="0" smtClean="0"/>
              <a:t>WIPO</a:t>
            </a:r>
            <a:endParaRPr lang="de-DE" dirty="0"/>
          </a:p>
        </p:txBody>
      </p:sp>
      <p:sp>
        <p:nvSpPr>
          <p:cNvPr id="19" name="Textfeld 18"/>
          <p:cNvSpPr txBox="1"/>
          <p:nvPr/>
        </p:nvSpPr>
        <p:spPr>
          <a:xfrm>
            <a:off x="7811553" y="3356992"/>
            <a:ext cx="667875" cy="369332"/>
          </a:xfrm>
          <a:prstGeom prst="rect">
            <a:avLst/>
          </a:prstGeom>
          <a:noFill/>
        </p:spPr>
        <p:txBody>
          <a:bodyPr wrap="none" rtlCol="0">
            <a:spAutoFit/>
          </a:bodyPr>
          <a:lstStyle/>
          <a:p>
            <a:r>
              <a:rPr lang="de-DE" dirty="0" smtClean="0"/>
              <a:t>ACTA</a:t>
            </a:r>
            <a:endParaRPr lang="de-DE" dirty="0"/>
          </a:p>
        </p:txBody>
      </p:sp>
      <p:sp>
        <p:nvSpPr>
          <p:cNvPr id="20" name="Textfeld 19"/>
          <p:cNvSpPr txBox="1"/>
          <p:nvPr/>
        </p:nvSpPr>
        <p:spPr>
          <a:xfrm>
            <a:off x="7092280" y="5445224"/>
            <a:ext cx="582211" cy="369332"/>
          </a:xfrm>
          <a:prstGeom prst="rect">
            <a:avLst/>
          </a:prstGeom>
          <a:noFill/>
        </p:spPr>
        <p:txBody>
          <a:bodyPr wrap="none" rtlCol="0">
            <a:spAutoFit/>
          </a:bodyPr>
          <a:lstStyle/>
          <a:p>
            <a:r>
              <a:rPr lang="de-DE" dirty="0" smtClean="0"/>
              <a:t>RBÜ</a:t>
            </a:r>
            <a:endParaRPr lang="de-DE" dirty="0"/>
          </a:p>
        </p:txBody>
      </p:sp>
      <p:sp>
        <p:nvSpPr>
          <p:cNvPr id="21" name="Textfeld 20"/>
          <p:cNvSpPr txBox="1"/>
          <p:nvPr/>
        </p:nvSpPr>
        <p:spPr>
          <a:xfrm>
            <a:off x="1259632" y="5629890"/>
            <a:ext cx="662425" cy="369332"/>
          </a:xfrm>
          <a:prstGeom prst="rect">
            <a:avLst/>
          </a:prstGeom>
          <a:noFill/>
        </p:spPr>
        <p:txBody>
          <a:bodyPr wrap="none" rtlCol="0">
            <a:spAutoFit/>
          </a:bodyPr>
          <a:lstStyle/>
          <a:p>
            <a:r>
              <a:rPr lang="de-DE" dirty="0" smtClean="0"/>
              <a:t>GATS</a:t>
            </a:r>
            <a:endParaRPr lang="de-DE" dirty="0"/>
          </a:p>
        </p:txBody>
      </p:sp>
      <p:sp>
        <p:nvSpPr>
          <p:cNvPr id="22" name="Textfeld 21"/>
          <p:cNvSpPr txBox="1"/>
          <p:nvPr/>
        </p:nvSpPr>
        <p:spPr>
          <a:xfrm>
            <a:off x="911870" y="3356992"/>
            <a:ext cx="825867" cy="369332"/>
          </a:xfrm>
          <a:prstGeom prst="rect">
            <a:avLst/>
          </a:prstGeom>
          <a:noFill/>
        </p:spPr>
        <p:txBody>
          <a:bodyPr wrap="none" rtlCol="0">
            <a:spAutoFit/>
          </a:bodyPr>
          <a:lstStyle/>
          <a:p>
            <a:r>
              <a:rPr lang="de-DE" dirty="0" smtClean="0"/>
              <a:t>EU </a:t>
            </a:r>
            <a:r>
              <a:rPr lang="de-DE" dirty="0" err="1" smtClean="0"/>
              <a:t>RiLi</a:t>
            </a:r>
            <a:endParaRPr lang="de-DE" dirty="0"/>
          </a:p>
        </p:txBody>
      </p:sp>
    </p:spTree>
    <p:extLst>
      <p:ext uri="{BB962C8B-B14F-4D97-AF65-F5344CB8AC3E}">
        <p14:creationId xmlns:p14="http://schemas.microsoft.com/office/powerpoint/2010/main" val="213883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Rechtsvorschriften</a:t>
            </a:r>
            <a:endParaRPr lang="de-DE"/>
          </a:p>
        </p:txBody>
      </p:sp>
      <p:pic>
        <p:nvPicPr>
          <p:cNvPr id="4"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831" y="3392504"/>
            <a:ext cx="5098376" cy="2844808"/>
          </a:xfrm>
          <a:prstGeom prst="rect">
            <a:avLst/>
          </a:prstGeom>
        </p:spPr>
      </p:pic>
      <p:sp>
        <p:nvSpPr>
          <p:cNvPr id="3" name="Inhaltsplatzhalter 2"/>
          <p:cNvSpPr>
            <a:spLocks noGrp="1"/>
          </p:cNvSpPr>
          <p:nvPr>
            <p:ph idx="1"/>
          </p:nvPr>
        </p:nvSpPr>
        <p:spPr>
          <a:xfrm>
            <a:off x="539552" y="1340768"/>
            <a:ext cx="8229600" cy="4896544"/>
          </a:xfrm>
        </p:spPr>
        <p:txBody>
          <a:bodyPr>
            <a:normAutofit/>
          </a:bodyPr>
          <a:lstStyle/>
          <a:p>
            <a:r>
              <a:rPr lang="de-DE" dirty="0" smtClean="0"/>
              <a:t>Grundgesetz</a:t>
            </a:r>
          </a:p>
          <a:p>
            <a:r>
              <a:rPr lang="de-DE" dirty="0" smtClean="0"/>
              <a:t>Tele- und </a:t>
            </a:r>
            <a:r>
              <a:rPr lang="de-DE" dirty="0" err="1" smtClean="0"/>
              <a:t>Kommunikationsdienstegesetz</a:t>
            </a:r>
            <a:endParaRPr lang="de-DE" dirty="0" smtClean="0"/>
          </a:p>
          <a:p>
            <a:r>
              <a:rPr lang="de-DE" dirty="0" smtClean="0"/>
              <a:t>Vorratsdatenspeicherung</a:t>
            </a:r>
          </a:p>
          <a:p>
            <a:r>
              <a:rPr lang="de-DE" dirty="0" smtClean="0"/>
              <a:t>Informationsfreiheitsgesetz</a:t>
            </a:r>
          </a:p>
          <a:p>
            <a:r>
              <a:rPr lang="de-DE" dirty="0" smtClean="0"/>
              <a:t>Datenschutz</a:t>
            </a:r>
          </a:p>
          <a:p>
            <a:r>
              <a:rPr lang="de-DE" dirty="0" smtClean="0"/>
              <a:t>Urheberrechtsgesetz</a:t>
            </a:r>
          </a:p>
          <a:p>
            <a:r>
              <a:rPr lang="de-DE" dirty="0" smtClean="0"/>
              <a:t>Wettbewerbsrecht</a:t>
            </a:r>
          </a:p>
          <a:p>
            <a:r>
              <a:rPr lang="de-DE" dirty="0" smtClean="0"/>
              <a:t>Markenrecht</a:t>
            </a:r>
          </a:p>
          <a:p>
            <a:r>
              <a:rPr lang="de-DE" dirty="0" smtClean="0"/>
              <a:t>Domainrecht</a:t>
            </a:r>
          </a:p>
          <a:p>
            <a:r>
              <a:rPr lang="de-DE" dirty="0" smtClean="0"/>
              <a:t>Vertragsrecht/Lizenzrecht</a:t>
            </a:r>
            <a:endParaRPr lang="de-DE" dirty="0"/>
          </a:p>
        </p:txBody>
      </p:sp>
    </p:spTree>
    <p:extLst>
      <p:ext uri="{BB962C8B-B14F-4D97-AF65-F5344CB8AC3E}">
        <p14:creationId xmlns:p14="http://schemas.microsoft.com/office/powerpoint/2010/main" val="55956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solidFill>
                  <a:schemeClr val="tx2">
                    <a:lumMod val="75000"/>
                  </a:schemeClr>
                </a:solidFill>
              </a:rPr>
              <a:t>Grundgesetz</a:t>
            </a:r>
            <a:br>
              <a:rPr lang="de-DE" dirty="0" smtClean="0">
                <a:solidFill>
                  <a:schemeClr val="tx2">
                    <a:lumMod val="75000"/>
                  </a:schemeClr>
                </a:solidFill>
              </a:rPr>
            </a:br>
            <a:r>
              <a:rPr lang="de-DE" dirty="0" smtClean="0">
                <a:solidFill>
                  <a:schemeClr val="tx2">
                    <a:lumMod val="75000"/>
                  </a:schemeClr>
                </a:solidFill>
              </a:rPr>
              <a:t>Informations- und Meinungsbildungsfreiheit</a:t>
            </a:r>
            <a:endParaRPr lang="de-DE" dirty="0">
              <a:solidFill>
                <a:schemeClr val="tx2">
                  <a:lumMod val="75000"/>
                </a:schemeClr>
              </a:solidFill>
            </a:endParaRPr>
          </a:p>
        </p:txBody>
      </p:sp>
      <p:sp>
        <p:nvSpPr>
          <p:cNvPr id="3" name="Inhaltsplatzhalter 2"/>
          <p:cNvSpPr>
            <a:spLocks noGrp="1"/>
          </p:cNvSpPr>
          <p:nvPr>
            <p:ph idx="1"/>
          </p:nvPr>
        </p:nvSpPr>
        <p:spPr/>
        <p:txBody>
          <a:bodyPr>
            <a:normAutofit lnSpcReduction="10000"/>
          </a:bodyPr>
          <a:lstStyle/>
          <a:p>
            <a:r>
              <a:rPr lang="de-DE" b="1" dirty="0" smtClean="0"/>
              <a:t>Art 5 </a:t>
            </a:r>
          </a:p>
          <a:p>
            <a:r>
              <a:rPr lang="de-DE" dirty="0" smtClean="0"/>
              <a:t>(1) Jeder hat das Recht, seine Meinung in Wort, Schrift und Bild frei zu äußern und zu verbreiten und sich aus allgemein zugänglichen Quellen ungehindert zu unterrichten. Die Pressefreiheit und die Freiheit der Berichterstattung durch Rundfunk und Film werden gewährleistet. Eine Zensur findet nicht statt.</a:t>
            </a:r>
          </a:p>
          <a:p>
            <a:r>
              <a:rPr lang="de-DE" dirty="0" smtClean="0"/>
              <a:t>(2) Diese Rechte finden ihre Schranken in den Vorschriften der allgemeinen Gesetze, den gesetzlichen Bestimmungen zum Schutze der Jugend und in dem Recht der persönlichen Ehre.</a:t>
            </a:r>
          </a:p>
          <a:p>
            <a:r>
              <a:rPr lang="de-DE" dirty="0" smtClean="0"/>
              <a:t>(3) Kunst und Wissenschaft, Forschung und Lehre sind frei. Die Freiheit der Lehre entbindet nicht von der Treue zur Verfassung.</a:t>
            </a:r>
          </a:p>
          <a:p>
            <a:pPr marL="0" indent="0">
              <a:buNone/>
            </a:pPr>
            <a:endParaRPr lang="de-DE" dirty="0"/>
          </a:p>
        </p:txBody>
      </p:sp>
    </p:spTree>
    <p:extLst>
      <p:ext uri="{BB962C8B-B14F-4D97-AF65-F5344CB8AC3E}">
        <p14:creationId xmlns:p14="http://schemas.microsoft.com/office/powerpoint/2010/main" val="276565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solidFill>
                  <a:schemeClr val="tx2">
                    <a:lumMod val="75000"/>
                  </a:schemeClr>
                </a:solidFill>
              </a:rPr>
              <a:t>Grundgesetz</a:t>
            </a:r>
            <a:br>
              <a:rPr lang="de-DE" dirty="0" smtClean="0">
                <a:solidFill>
                  <a:schemeClr val="tx2">
                    <a:lumMod val="75000"/>
                  </a:schemeClr>
                </a:solidFill>
              </a:rPr>
            </a:br>
            <a:r>
              <a:rPr lang="de-DE" dirty="0" smtClean="0">
                <a:solidFill>
                  <a:schemeClr val="tx2">
                    <a:lumMod val="75000"/>
                  </a:schemeClr>
                </a:solidFill>
              </a:rPr>
              <a:t>Eigentumsrecht</a:t>
            </a:r>
            <a:endParaRPr lang="de-DE" dirty="0">
              <a:solidFill>
                <a:schemeClr val="tx2">
                  <a:lumMod val="75000"/>
                </a:schemeClr>
              </a:solidFill>
            </a:endParaRPr>
          </a:p>
        </p:txBody>
      </p:sp>
      <p:sp>
        <p:nvSpPr>
          <p:cNvPr id="3" name="Inhaltsplatzhalter 2"/>
          <p:cNvSpPr>
            <a:spLocks noGrp="1"/>
          </p:cNvSpPr>
          <p:nvPr>
            <p:ph idx="1"/>
          </p:nvPr>
        </p:nvSpPr>
        <p:spPr/>
        <p:txBody>
          <a:bodyPr>
            <a:normAutofit lnSpcReduction="10000"/>
          </a:bodyPr>
          <a:lstStyle/>
          <a:p>
            <a:r>
              <a:rPr lang="de-DE" b="1" dirty="0" smtClean="0"/>
              <a:t>Art 14 </a:t>
            </a:r>
          </a:p>
          <a:p>
            <a:r>
              <a:rPr lang="de-DE" dirty="0" smtClean="0"/>
              <a:t>(1) Das Eigentum und das Erbrecht werden gewährleistet. Inhalt und Schranken werden durch die Gesetze bestimmt.</a:t>
            </a:r>
          </a:p>
          <a:p>
            <a:r>
              <a:rPr lang="de-DE" dirty="0" smtClean="0"/>
              <a:t>(2) Eigentum verpflichtet. Sein Gebrauch soll zugleich dem Wohle der Allgemeinheit dienen.</a:t>
            </a:r>
          </a:p>
          <a:p>
            <a:r>
              <a:rPr lang="de-DE" dirty="0" smtClean="0"/>
              <a:t>(3) Eine Enteignung ist nur zum Wohle der Allgemeinheit zulässig. Sie darf nur durch Gesetz oder auf Grund eines Gesetzes erfolgen, das Art und Ausmaß der Entschädigung regelt. Die Entschädigung ist unter gerechter Abwägung der Interessen der Allgemeinheit und der Beteiligten zu bestimmen. Wegen der Höhe der Entschädigung steht im Streitfalle der Rechtsweg vor den ordentlichen Gerichten offen.</a:t>
            </a:r>
          </a:p>
          <a:p>
            <a:pPr marL="0" indent="0">
              <a:buNone/>
            </a:pPr>
            <a:endParaRPr lang="de-DE" dirty="0"/>
          </a:p>
        </p:txBody>
      </p:sp>
    </p:spTree>
    <p:extLst>
      <p:ext uri="{BB962C8B-B14F-4D97-AF65-F5344CB8AC3E}">
        <p14:creationId xmlns:p14="http://schemas.microsoft.com/office/powerpoint/2010/main" val="279655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solidFill>
                  <a:schemeClr val="tx2">
                    <a:lumMod val="75000"/>
                  </a:schemeClr>
                </a:solidFill>
              </a:rPr>
              <a:t>Grundgesetz</a:t>
            </a:r>
            <a:br>
              <a:rPr lang="de-DE" dirty="0" smtClean="0">
                <a:solidFill>
                  <a:schemeClr val="tx2">
                    <a:lumMod val="75000"/>
                  </a:schemeClr>
                </a:solidFill>
              </a:rPr>
            </a:br>
            <a:r>
              <a:rPr lang="de-DE" dirty="0" smtClean="0">
                <a:solidFill>
                  <a:schemeClr val="tx2">
                    <a:lumMod val="75000"/>
                  </a:schemeClr>
                </a:solidFill>
              </a:rPr>
              <a:t>Persönlichkeitsrecht</a:t>
            </a:r>
            <a:endParaRPr lang="de-DE" dirty="0">
              <a:solidFill>
                <a:schemeClr val="tx2">
                  <a:lumMod val="75000"/>
                </a:schemeClr>
              </a:solidFill>
            </a:endParaRPr>
          </a:p>
        </p:txBody>
      </p:sp>
      <p:sp>
        <p:nvSpPr>
          <p:cNvPr id="3" name="Inhaltsplatzhalter 2"/>
          <p:cNvSpPr>
            <a:spLocks noGrp="1"/>
          </p:cNvSpPr>
          <p:nvPr>
            <p:ph idx="1"/>
          </p:nvPr>
        </p:nvSpPr>
        <p:spPr/>
        <p:txBody>
          <a:bodyPr/>
          <a:lstStyle/>
          <a:p>
            <a:r>
              <a:rPr lang="de-DE" b="1" dirty="0" smtClean="0"/>
              <a:t>Art 2 </a:t>
            </a:r>
          </a:p>
          <a:p>
            <a:r>
              <a:rPr lang="de-DE" dirty="0" smtClean="0"/>
              <a:t>(1) Jeder hat das Recht auf die freie Entfaltung seiner Persönlichkeit, soweit er nicht die Rechte anderer verletzt und nicht gegen die verfassungsmäßige Ordnung oder das Sittengesetz verstößt.</a:t>
            </a:r>
          </a:p>
          <a:p>
            <a:r>
              <a:rPr lang="de-DE" dirty="0" smtClean="0"/>
              <a:t>(2) Jeder hat das Recht auf Leben und körperliche Unversehrtheit. Die Freiheit der Person ist unverletzlich. In diese Rechte darf nur auf Grund eines Gesetzes eingegriffen werden.</a:t>
            </a:r>
          </a:p>
          <a:p>
            <a:pPr marL="0" indent="0">
              <a:buNone/>
            </a:pPr>
            <a:endParaRPr lang="de-DE" dirty="0"/>
          </a:p>
        </p:txBody>
      </p:sp>
    </p:spTree>
    <p:extLst>
      <p:ext uri="{BB962C8B-B14F-4D97-AF65-F5344CB8AC3E}">
        <p14:creationId xmlns:p14="http://schemas.microsoft.com/office/powerpoint/2010/main" val="45273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Literaturempfehlungen</a:t>
            </a:r>
            <a:endParaRPr lang="de-DE"/>
          </a:p>
        </p:txBody>
      </p:sp>
      <p:sp>
        <p:nvSpPr>
          <p:cNvPr id="3" name="Inhaltsplatzhalter 2"/>
          <p:cNvSpPr>
            <a:spLocks noGrp="1"/>
          </p:cNvSpPr>
          <p:nvPr>
            <p:ph idx="1"/>
          </p:nvPr>
        </p:nvSpPr>
        <p:spPr/>
        <p:txBody>
          <a:bodyPr/>
          <a:lstStyle/>
          <a:p>
            <a:endParaRPr lang="de-DE" dirty="0" smtClean="0"/>
          </a:p>
          <a:p>
            <a:r>
              <a:rPr lang="de-DE" dirty="0" err="1" smtClean="0"/>
              <a:t>Schiwy</a:t>
            </a:r>
            <a:r>
              <a:rPr lang="de-DE" dirty="0"/>
              <a:t>, Peter: </a:t>
            </a:r>
            <a:r>
              <a:rPr lang="de-DE" dirty="0" smtClean="0"/>
              <a:t>Medienrecht</a:t>
            </a:r>
            <a:r>
              <a:rPr lang="de-DE" dirty="0"/>
              <a:t>. </a:t>
            </a:r>
            <a:r>
              <a:rPr lang="de-DE" dirty="0" smtClean="0"/>
              <a:t>5. Aufl. Heymann Verlag 2010</a:t>
            </a:r>
            <a:endParaRPr lang="de-DE" dirty="0"/>
          </a:p>
          <a:p>
            <a:r>
              <a:rPr lang="de-DE" dirty="0" err="1"/>
              <a:t>Hoeren</a:t>
            </a:r>
            <a:r>
              <a:rPr lang="de-DE" dirty="0"/>
              <a:t>, Thomas: Internet Recht </a:t>
            </a:r>
            <a:r>
              <a:rPr lang="de-DE" dirty="0">
                <a:hlinkClick r:id="rId2"/>
              </a:rPr>
              <a:t>http://www.uni-muenster.de/Jura.itm/hoeren</a:t>
            </a:r>
            <a:r>
              <a:rPr lang="de-DE" dirty="0" smtClean="0">
                <a:hlinkClick r:id="rId2"/>
              </a:rPr>
              <a:t>/</a:t>
            </a:r>
            <a:endParaRPr lang="de-DE" dirty="0" smtClean="0"/>
          </a:p>
          <a:p>
            <a:r>
              <a:rPr lang="de-DE" dirty="0"/>
              <a:t>DFN Recht: </a:t>
            </a:r>
            <a:r>
              <a:rPr lang="de-DE" dirty="0">
                <a:hlinkClick r:id="rId3"/>
              </a:rPr>
              <a:t>http://www.dfn.de/rechtimdfn</a:t>
            </a:r>
            <a:r>
              <a:rPr lang="de-DE" dirty="0" smtClean="0">
                <a:hlinkClick r:id="rId3"/>
              </a:rPr>
              <a:t>/</a:t>
            </a:r>
            <a:endParaRPr lang="de-DE" dirty="0" smtClean="0"/>
          </a:p>
          <a:p>
            <a:endParaRPr lang="de-DE" dirty="0"/>
          </a:p>
          <a:p>
            <a:endParaRPr lang="de-DE" dirty="0"/>
          </a:p>
        </p:txBody>
      </p:sp>
    </p:spTree>
    <p:extLst>
      <p:ext uri="{BB962C8B-B14F-4D97-AF65-F5344CB8AC3E}">
        <p14:creationId xmlns:p14="http://schemas.microsoft.com/office/powerpoint/2010/main" val="1934127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Organisatorisches:</a:t>
            </a:r>
            <a:endParaRPr lang="de-DE" dirty="0"/>
          </a:p>
        </p:txBody>
      </p:sp>
      <p:sp>
        <p:nvSpPr>
          <p:cNvPr id="3" name="Inhaltsplatzhalter 2"/>
          <p:cNvSpPr>
            <a:spLocks noGrp="1"/>
          </p:cNvSpPr>
          <p:nvPr>
            <p:ph idx="1"/>
          </p:nvPr>
        </p:nvSpPr>
        <p:spPr/>
        <p:txBody>
          <a:bodyPr/>
          <a:lstStyle/>
          <a:p>
            <a:endParaRPr lang="de-DE" dirty="0" smtClean="0"/>
          </a:p>
          <a:p>
            <a:r>
              <a:rPr lang="de-DE" dirty="0" smtClean="0"/>
              <a:t>Kontaktdaten: Prof. Dr. Gabriele Beger, Tel. 428382211, Mail </a:t>
            </a:r>
            <a:r>
              <a:rPr lang="de-DE" dirty="0" smtClean="0">
                <a:hlinkClick r:id="rId2"/>
              </a:rPr>
              <a:t>beger@sub.uni-hamburg.de</a:t>
            </a:r>
            <a:endParaRPr lang="de-DE" dirty="0" smtClean="0"/>
          </a:p>
          <a:p>
            <a:pPr marL="0" indent="0">
              <a:buNone/>
            </a:pPr>
            <a:endParaRPr lang="de-DE" dirty="0" smtClean="0"/>
          </a:p>
          <a:p>
            <a:r>
              <a:rPr lang="de-DE" dirty="0" smtClean="0"/>
              <a:t>Keine Lehrveranstaltungen am 11.4., 25.4., 23.5.,27.6., 11.7.</a:t>
            </a:r>
          </a:p>
          <a:p>
            <a:pPr marL="0" indent="0">
              <a:buNone/>
            </a:pPr>
            <a:endParaRPr lang="de-DE" dirty="0" smtClean="0"/>
          </a:p>
          <a:p>
            <a:r>
              <a:rPr lang="de-DE" dirty="0" smtClean="0"/>
              <a:t>Klausur: 18.7., 16. Uhr</a:t>
            </a:r>
          </a:p>
          <a:p>
            <a:pPr marL="0" indent="0">
              <a:buNone/>
            </a:pPr>
            <a:endParaRPr lang="de-DE" dirty="0"/>
          </a:p>
        </p:txBody>
      </p:sp>
    </p:spTree>
    <p:extLst>
      <p:ext uri="{BB962C8B-B14F-4D97-AF65-F5344CB8AC3E}">
        <p14:creationId xmlns:p14="http://schemas.microsoft.com/office/powerpoint/2010/main" val="2240755245"/>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Words>
  <Application>Microsoft Office PowerPoint</Application>
  <PresentationFormat>Bildschirmpräsentation (4:3)</PresentationFormat>
  <Paragraphs>53</Paragraphs>
  <Slides>7</Slides>
  <Notes>1</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Larissa</vt:lpstr>
      <vt:lpstr>Informationsrecht</vt:lpstr>
      <vt:lpstr>Rechtsvorschriften</vt:lpstr>
      <vt:lpstr>Grundgesetz Informations- und Meinungsbildungsfreiheit</vt:lpstr>
      <vt:lpstr>Grundgesetz Eigentumsrecht</vt:lpstr>
      <vt:lpstr>Grundgesetz Persönlichkeitsrecht</vt:lpstr>
      <vt:lpstr>Literaturempfehlungen</vt:lpstr>
      <vt:lpstr>Organisatorisches:</vt:lpstr>
    </vt:vector>
  </TitlesOfParts>
  <Company>SUB Hamburg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Beger, Prof. Dr. Gabriele</dc:creator>
  <cp:lastModifiedBy>Beger, Prof. Dr. Gabriele</cp:lastModifiedBy>
  <cp:revision>12</cp:revision>
  <cp:lastPrinted>2012-04-04T12:17:33Z</cp:lastPrinted>
  <dcterms:created xsi:type="dcterms:W3CDTF">2012-04-04T09:08:37Z</dcterms:created>
  <dcterms:modified xsi:type="dcterms:W3CDTF">2012-04-04T12:22:37Z</dcterms:modified>
</cp:coreProperties>
</file>