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61" r:id="rId4"/>
    <p:sldId id="262" r:id="rId5"/>
    <p:sldId id="263" r:id="rId6"/>
    <p:sldId id="264" r:id="rId7"/>
    <p:sldId id="259" r:id="rId8"/>
    <p:sldId id="269" r:id="rId9"/>
    <p:sldId id="271" r:id="rId10"/>
    <p:sldId id="273" r:id="rId11"/>
    <p:sldId id="272" r:id="rId12"/>
    <p:sldId id="268" r:id="rId13"/>
    <p:sldId id="265" r:id="rId14"/>
    <p:sldId id="267" r:id="rId15"/>
    <p:sldId id="266" r:id="rId16"/>
    <p:sldId id="270" r:id="rId1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95" autoAdjust="0"/>
  </p:normalViewPr>
  <p:slideViewPr>
    <p:cSldViewPr>
      <p:cViewPr varScale="1">
        <p:scale>
          <a:sx n="62" d="100"/>
          <a:sy n="62" d="100"/>
        </p:scale>
        <p:origin x="-138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D093E2-2F52-4DFF-979E-EC434F6DB57D}" type="datetimeFigureOut">
              <a:rPr lang="de-DE" smtClean="0"/>
              <a:t>18.04.2012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1E47C-D1F8-4D01-8ABA-B3FD2E537CED}" type="slidenum">
              <a:rPr lang="de-DE" smtClean="0"/>
              <a:t>‹Nr.›</a:t>
            </a:fld>
            <a:endParaRPr lang="de-DE"/>
          </a:p>
        </p:txBody>
      </p:sp>
    </p:spTree>
    <p:extLst>
      <p:ext uri="{BB962C8B-B14F-4D97-AF65-F5344CB8AC3E}">
        <p14:creationId xmlns:p14="http://schemas.microsoft.com/office/powerpoint/2010/main" val="215412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ED1E47C-D1F8-4D01-8ABA-B3FD2E537CED}" type="slidenum">
              <a:rPr lang="de-DE" smtClean="0"/>
              <a:t>10</a:t>
            </a:fld>
            <a:endParaRPr lang="de-DE"/>
          </a:p>
        </p:txBody>
      </p:sp>
    </p:spTree>
    <p:extLst>
      <p:ext uri="{BB962C8B-B14F-4D97-AF65-F5344CB8AC3E}">
        <p14:creationId xmlns:p14="http://schemas.microsoft.com/office/powerpoint/2010/main" val="173898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7E6C9976-F168-46C1-ACE7-368C3EF6E1A3}" type="datetimeFigureOut">
              <a:rPr lang="de-DE" smtClean="0"/>
              <a:t>18.04.2012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306350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E6C9976-F168-46C1-ACE7-368C3EF6E1A3}" type="datetimeFigureOut">
              <a:rPr lang="de-DE" smtClean="0"/>
              <a:t>18.04.2012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204795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E6C9976-F168-46C1-ACE7-368C3EF6E1A3}" type="datetimeFigureOut">
              <a:rPr lang="de-DE" smtClean="0"/>
              <a:t>18.04.2012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146967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E6C9976-F168-46C1-ACE7-368C3EF6E1A3}" type="datetimeFigureOut">
              <a:rPr lang="de-DE" smtClean="0"/>
              <a:t>18.04.2012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231002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7E6C9976-F168-46C1-ACE7-368C3EF6E1A3}" type="datetimeFigureOut">
              <a:rPr lang="de-DE" smtClean="0"/>
              <a:t>18.04.2012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337215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7E6C9976-F168-46C1-ACE7-368C3EF6E1A3}" type="datetimeFigureOut">
              <a:rPr lang="de-DE" smtClean="0"/>
              <a:t>18.04.2012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244736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7E6C9976-F168-46C1-ACE7-368C3EF6E1A3}" type="datetimeFigureOut">
              <a:rPr lang="de-DE" smtClean="0"/>
              <a:t>18.04.2012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183068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E6C9976-F168-46C1-ACE7-368C3EF6E1A3}" type="datetimeFigureOut">
              <a:rPr lang="de-DE" smtClean="0"/>
              <a:t>18.04.2012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157343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E6C9976-F168-46C1-ACE7-368C3EF6E1A3}" type="datetimeFigureOut">
              <a:rPr lang="de-DE" smtClean="0"/>
              <a:t>18.04.2012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147427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E6C9976-F168-46C1-ACE7-368C3EF6E1A3}" type="datetimeFigureOut">
              <a:rPr lang="de-DE" smtClean="0"/>
              <a:t>18.04.2012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426627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E6C9976-F168-46C1-ACE7-368C3EF6E1A3}" type="datetimeFigureOut">
              <a:rPr lang="de-DE" smtClean="0"/>
              <a:t>18.04.2012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E08341B-32DA-45C6-99DC-9B8D7CF2D31E}" type="slidenum">
              <a:rPr lang="de-DE" smtClean="0"/>
              <a:t>‹Nr.›</a:t>
            </a:fld>
            <a:endParaRPr lang="de-DE"/>
          </a:p>
        </p:txBody>
      </p:sp>
    </p:spTree>
    <p:extLst>
      <p:ext uri="{BB962C8B-B14F-4D97-AF65-F5344CB8AC3E}">
        <p14:creationId xmlns:p14="http://schemas.microsoft.com/office/powerpoint/2010/main" val="318385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C9976-F168-46C1-ACE7-368C3EF6E1A3}" type="datetimeFigureOut">
              <a:rPr lang="de-DE" smtClean="0"/>
              <a:t>18.04.2012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8341B-32DA-45C6-99DC-9B8D7CF2D31E}" type="slidenum">
              <a:rPr lang="de-DE" smtClean="0"/>
              <a:t>‹Nr.›</a:t>
            </a:fld>
            <a:endParaRPr lang="de-DE"/>
          </a:p>
        </p:txBody>
      </p:sp>
    </p:spTree>
    <p:extLst>
      <p:ext uri="{BB962C8B-B14F-4D97-AF65-F5344CB8AC3E}">
        <p14:creationId xmlns:p14="http://schemas.microsoft.com/office/powerpoint/2010/main" val="4864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solidFill>
                  <a:schemeClr val="tx2"/>
                </a:solidFill>
              </a:rPr>
              <a:t>Persönlichkeitsrecht</a:t>
            </a:r>
            <a:endParaRPr lang="de-DE" dirty="0">
              <a:solidFill>
                <a:schemeClr val="tx2"/>
              </a:solidFill>
            </a:endParaRPr>
          </a:p>
        </p:txBody>
      </p:sp>
      <p:sp>
        <p:nvSpPr>
          <p:cNvPr id="3" name="Untertitel 2"/>
          <p:cNvSpPr>
            <a:spLocks noGrp="1"/>
          </p:cNvSpPr>
          <p:nvPr>
            <p:ph type="subTitle" idx="1"/>
          </p:nvPr>
        </p:nvSpPr>
        <p:spPr/>
        <p:txBody>
          <a:bodyPr>
            <a:normAutofit fontScale="70000" lnSpcReduction="20000"/>
          </a:bodyPr>
          <a:lstStyle/>
          <a:p>
            <a:r>
              <a:rPr lang="de-DE" dirty="0">
                <a:solidFill>
                  <a:schemeClr val="tx1"/>
                </a:solidFill>
              </a:rPr>
              <a:t>Allgemeines und besonderes Persönlichkeitsrecht:</a:t>
            </a:r>
          </a:p>
          <a:p>
            <a:pPr lvl="0"/>
            <a:r>
              <a:rPr lang="de-DE" dirty="0">
                <a:solidFill>
                  <a:schemeClr val="tx1"/>
                </a:solidFill>
              </a:rPr>
              <a:t>Achtung der Ehre</a:t>
            </a:r>
          </a:p>
          <a:p>
            <a:pPr lvl="0"/>
            <a:r>
              <a:rPr lang="de-DE" dirty="0">
                <a:solidFill>
                  <a:schemeClr val="tx1"/>
                </a:solidFill>
              </a:rPr>
              <a:t>Namensrecht</a:t>
            </a:r>
          </a:p>
          <a:p>
            <a:pPr lvl="0"/>
            <a:r>
              <a:rPr lang="de-DE" dirty="0">
                <a:solidFill>
                  <a:schemeClr val="tx1"/>
                </a:solidFill>
              </a:rPr>
              <a:t>Recht am eigenen Bild</a:t>
            </a:r>
          </a:p>
          <a:p>
            <a:pPr lvl="0"/>
            <a:r>
              <a:rPr lang="de-DE" dirty="0">
                <a:solidFill>
                  <a:schemeClr val="tx1"/>
                </a:solidFill>
              </a:rPr>
              <a:t>Informelle Selbstbestimmung</a:t>
            </a:r>
          </a:p>
          <a:p>
            <a:endParaRPr lang="de-DE" dirty="0">
              <a:solidFill>
                <a:schemeClr val="tx1"/>
              </a:solidFill>
            </a:endParaRPr>
          </a:p>
        </p:txBody>
      </p:sp>
    </p:spTree>
    <p:extLst>
      <p:ext uri="{BB962C8B-B14F-4D97-AF65-F5344CB8AC3E}">
        <p14:creationId xmlns:p14="http://schemas.microsoft.com/office/powerpoint/2010/main" val="59357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solidFill>
                  <a:schemeClr val="tx2"/>
                </a:solidFill>
              </a:rPr>
              <a:t>Prinz Ernst August von Hannover klagte gegen Lucky </a:t>
            </a:r>
            <a:r>
              <a:rPr lang="de-DE" dirty="0">
                <a:solidFill>
                  <a:schemeClr val="tx2"/>
                </a:solidFill>
              </a:rPr>
              <a:t>S</a:t>
            </a:r>
            <a:r>
              <a:rPr lang="de-DE" dirty="0" smtClean="0">
                <a:solidFill>
                  <a:schemeClr val="tx2"/>
                </a:solidFill>
              </a:rPr>
              <a:t>trike</a:t>
            </a:r>
            <a:endParaRPr lang="de-DE" dirty="0">
              <a:solidFill>
                <a:schemeClr val="tx2"/>
              </a:solidFill>
            </a:endParaRPr>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624" y="1916832"/>
            <a:ext cx="6624736" cy="3600400"/>
          </a:xfrm>
        </p:spPr>
      </p:pic>
      <p:sp>
        <p:nvSpPr>
          <p:cNvPr id="5" name="Textfeld 4"/>
          <p:cNvSpPr txBox="1"/>
          <p:nvPr/>
        </p:nvSpPr>
        <p:spPr>
          <a:xfrm>
            <a:off x="1115616" y="5805264"/>
            <a:ext cx="3672408" cy="369332"/>
          </a:xfrm>
          <a:prstGeom prst="rect">
            <a:avLst/>
          </a:prstGeom>
          <a:noFill/>
        </p:spPr>
        <p:txBody>
          <a:bodyPr wrap="square" rtlCol="0">
            <a:spAutoFit/>
          </a:bodyPr>
          <a:lstStyle/>
          <a:p>
            <a:r>
              <a:rPr lang="de-DE" b="1" dirty="0"/>
              <a:t>u</a:t>
            </a:r>
            <a:r>
              <a:rPr lang="de-DE" b="1" dirty="0" smtClean="0"/>
              <a:t>nd verlor!</a:t>
            </a:r>
            <a:endParaRPr lang="de-DE" b="1" dirty="0"/>
          </a:p>
        </p:txBody>
      </p:sp>
    </p:spTree>
    <p:extLst>
      <p:ext uri="{BB962C8B-B14F-4D97-AF65-F5344CB8AC3E}">
        <p14:creationId xmlns:p14="http://schemas.microsoft.com/office/powerpoint/2010/main" val="3730558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2"/>
                </a:solidFill>
              </a:rPr>
              <a:t>Informelle Selbstbestimmung</a:t>
            </a:r>
            <a:endParaRPr lang="de-DE" dirty="0">
              <a:solidFill>
                <a:schemeClr val="tx2"/>
              </a:solidFill>
            </a:endParaRPr>
          </a:p>
        </p:txBody>
      </p:sp>
      <p:sp>
        <p:nvSpPr>
          <p:cNvPr id="3" name="Inhaltsplatzhalter 2"/>
          <p:cNvSpPr>
            <a:spLocks noGrp="1"/>
          </p:cNvSpPr>
          <p:nvPr>
            <p:ph idx="1"/>
          </p:nvPr>
        </p:nvSpPr>
        <p:spPr/>
        <p:txBody>
          <a:bodyPr/>
          <a:lstStyle/>
          <a:p>
            <a:r>
              <a:rPr lang="de-DE" dirty="0" smtClean="0"/>
              <a:t>Datenschutzgesetze des Bundes und der Länder</a:t>
            </a:r>
          </a:p>
          <a:p>
            <a:r>
              <a:rPr lang="de-DE" dirty="0" err="1" smtClean="0"/>
              <a:t>Teledienstedatenschutzgesetz</a:t>
            </a:r>
            <a:endParaRPr lang="de-DE" dirty="0" smtClean="0"/>
          </a:p>
          <a:p>
            <a:r>
              <a:rPr lang="de-DE" dirty="0" smtClean="0"/>
              <a:t>Vorratsdatenspeicherung</a:t>
            </a:r>
          </a:p>
          <a:p>
            <a:r>
              <a:rPr lang="de-DE" dirty="0" smtClean="0"/>
              <a:t>Informationsfreiheitsgesetze des Bundes und der Länder</a:t>
            </a:r>
            <a:endParaRPr lang="de-DE" dirty="0"/>
          </a:p>
        </p:txBody>
      </p:sp>
    </p:spTree>
    <p:extLst>
      <p:ext uri="{BB962C8B-B14F-4D97-AF65-F5344CB8AC3E}">
        <p14:creationId xmlns:p14="http://schemas.microsoft.com/office/powerpoint/2010/main" val="296664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429000"/>
            <a:ext cx="3672408" cy="3312368"/>
          </a:xfrm>
          <a:prstGeom prst="rect">
            <a:avLst/>
          </a:prstGeom>
        </p:spPr>
      </p:pic>
      <p:sp>
        <p:nvSpPr>
          <p:cNvPr id="2" name="Titel 1"/>
          <p:cNvSpPr>
            <a:spLocks noGrp="1"/>
          </p:cNvSpPr>
          <p:nvPr>
            <p:ph type="title"/>
          </p:nvPr>
        </p:nvSpPr>
        <p:spPr/>
        <p:txBody>
          <a:bodyPr/>
          <a:lstStyle/>
          <a:p>
            <a:r>
              <a:rPr lang="de-DE" dirty="0" smtClean="0">
                <a:solidFill>
                  <a:schemeClr val="tx2"/>
                </a:solidFill>
              </a:rPr>
              <a:t>Rechtsfolgen</a:t>
            </a:r>
            <a:endParaRPr lang="de-DE" dirty="0">
              <a:solidFill>
                <a:schemeClr val="tx2"/>
              </a:solidFill>
            </a:endParaRPr>
          </a:p>
        </p:txBody>
      </p:sp>
      <p:sp>
        <p:nvSpPr>
          <p:cNvPr id="3" name="Inhaltsplatzhalter 2"/>
          <p:cNvSpPr>
            <a:spLocks noGrp="1"/>
          </p:cNvSpPr>
          <p:nvPr>
            <p:ph idx="1"/>
          </p:nvPr>
        </p:nvSpPr>
        <p:spPr>
          <a:xfrm>
            <a:off x="457200" y="1412776"/>
            <a:ext cx="8229600" cy="4713387"/>
          </a:xfrm>
        </p:spPr>
        <p:txBody>
          <a:bodyPr>
            <a:normAutofit/>
          </a:bodyPr>
          <a:lstStyle/>
          <a:p>
            <a:endParaRPr lang="de-DE" dirty="0" smtClean="0"/>
          </a:p>
          <a:p>
            <a:pPr lvl="0"/>
            <a:r>
              <a:rPr lang="de-DE" dirty="0" smtClean="0"/>
              <a:t>Unterlassung</a:t>
            </a:r>
            <a:endParaRPr lang="de-DE" dirty="0"/>
          </a:p>
          <a:p>
            <a:pPr lvl="0"/>
            <a:r>
              <a:rPr lang="de-DE" dirty="0"/>
              <a:t>Schadenersatz, auch immaterieller</a:t>
            </a:r>
          </a:p>
          <a:p>
            <a:pPr lvl="0"/>
            <a:r>
              <a:rPr lang="de-DE" dirty="0"/>
              <a:t>Gegendarstellung</a:t>
            </a:r>
          </a:p>
          <a:p>
            <a:pPr lvl="0"/>
            <a:r>
              <a:rPr lang="de-DE" dirty="0"/>
              <a:t>Strafgeld</a:t>
            </a:r>
          </a:p>
          <a:p>
            <a:pPr lvl="0"/>
            <a:r>
              <a:rPr lang="de-DE" dirty="0"/>
              <a:t>Straftat </a:t>
            </a:r>
            <a:r>
              <a:rPr lang="de-DE" dirty="0" smtClean="0"/>
              <a:t>                                  </a:t>
            </a:r>
            <a:endParaRPr lang="de-DE" dirty="0"/>
          </a:p>
          <a:p>
            <a:pPr marL="0" indent="0">
              <a:buNone/>
            </a:pPr>
            <a:endParaRPr lang="de-DE" dirty="0"/>
          </a:p>
        </p:txBody>
      </p:sp>
    </p:spTree>
    <p:extLst>
      <p:ext uri="{BB962C8B-B14F-4D97-AF65-F5344CB8AC3E}">
        <p14:creationId xmlns:p14="http://schemas.microsoft.com/office/powerpoint/2010/main" val="7535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C00000"/>
                </a:solidFill>
              </a:rPr>
              <a:t>Testfrage 1</a:t>
            </a:r>
            <a:endParaRPr lang="de-DE" dirty="0">
              <a:solidFill>
                <a:srgbClr val="C00000"/>
              </a:solidFill>
            </a:endParaRPr>
          </a:p>
        </p:txBody>
      </p:sp>
      <p:sp>
        <p:nvSpPr>
          <p:cNvPr id="3" name="Inhaltsplatzhalter 2"/>
          <p:cNvSpPr>
            <a:spLocks noGrp="1"/>
          </p:cNvSpPr>
          <p:nvPr>
            <p:ph idx="1"/>
          </p:nvPr>
        </p:nvSpPr>
        <p:spPr/>
        <p:txBody>
          <a:bodyPr>
            <a:normAutofit fontScale="92500" lnSpcReduction="10000"/>
          </a:bodyPr>
          <a:lstStyle/>
          <a:p>
            <a:pPr lvl="0"/>
            <a:r>
              <a:rPr lang="de-DE" dirty="0"/>
              <a:t>Die Verfassung der Bundesrepublik Deutschland wird auch als Grundgesetz bezeichnet. Welche Wirkung hat das Grundgesetz auf alle Rechtsvorschriften in Deutschland? </a:t>
            </a:r>
          </a:p>
          <a:p>
            <a:pPr lvl="1"/>
            <a:r>
              <a:rPr lang="de-DE" dirty="0"/>
              <a:t>Alle Bestimmungen in Rechtsvorschriften müssen mit den Bestimmungen im Grundgesetz übereinstimmen</a:t>
            </a:r>
          </a:p>
          <a:p>
            <a:pPr lvl="1"/>
            <a:r>
              <a:rPr lang="de-DE" dirty="0"/>
              <a:t>Soweit eine Rechtsvorschrift sich auf die Verfassung beruft, muss dies durch Zitat gekennzeichnet sein.</a:t>
            </a:r>
          </a:p>
          <a:p>
            <a:pPr lvl="1"/>
            <a:r>
              <a:rPr lang="de-DE" dirty="0"/>
              <a:t>Das Grundgesetz hat lediglich eine Wirkung auf Gesetze, nicht auf andere Rechtsvorschriften  </a:t>
            </a:r>
          </a:p>
          <a:p>
            <a:endParaRPr lang="de-DE" dirty="0"/>
          </a:p>
        </p:txBody>
      </p:sp>
    </p:spTree>
    <p:extLst>
      <p:ext uri="{BB962C8B-B14F-4D97-AF65-F5344CB8AC3E}">
        <p14:creationId xmlns:p14="http://schemas.microsoft.com/office/powerpoint/2010/main" val="2221501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C00000"/>
                </a:solidFill>
              </a:rPr>
              <a:t>Testfrage 2</a:t>
            </a:r>
            <a:endParaRPr lang="de-DE" dirty="0">
              <a:solidFill>
                <a:srgbClr val="C00000"/>
              </a:solidFill>
            </a:endParaRPr>
          </a:p>
        </p:txBody>
      </p:sp>
      <p:sp>
        <p:nvSpPr>
          <p:cNvPr id="3" name="Inhaltsplatzhalter 2"/>
          <p:cNvSpPr>
            <a:spLocks noGrp="1"/>
          </p:cNvSpPr>
          <p:nvPr>
            <p:ph idx="1"/>
          </p:nvPr>
        </p:nvSpPr>
        <p:spPr/>
        <p:txBody>
          <a:bodyPr>
            <a:normAutofit lnSpcReduction="10000"/>
          </a:bodyPr>
          <a:lstStyle/>
          <a:p>
            <a:pPr lvl="0"/>
            <a:r>
              <a:rPr lang="de-DE" dirty="0"/>
              <a:t>Sie wollen eine elektronische Datei erstellen, die Forscher und Entwickler zu einem bestimmten Fachgebiet im Internet vorstellt. Dazu recherchieren Sie in vielen öffentlichen und nichtöffentlichen Quellen. Welches Rechtsgebiet müssen Sie dabei beachten?</a:t>
            </a:r>
          </a:p>
          <a:p>
            <a:pPr lvl="1"/>
            <a:r>
              <a:rPr lang="de-DE" dirty="0"/>
              <a:t>Datenschutzgesetz</a:t>
            </a:r>
          </a:p>
          <a:p>
            <a:pPr lvl="1"/>
            <a:r>
              <a:rPr lang="de-DE" dirty="0"/>
              <a:t>Wettbewerbsgesetz</a:t>
            </a:r>
          </a:p>
          <a:p>
            <a:pPr lvl="1"/>
            <a:r>
              <a:rPr lang="de-DE" dirty="0"/>
              <a:t>Informationsfreiheitsgesetz </a:t>
            </a:r>
          </a:p>
          <a:p>
            <a:endParaRPr lang="de-DE" dirty="0"/>
          </a:p>
        </p:txBody>
      </p:sp>
    </p:spTree>
    <p:extLst>
      <p:ext uri="{BB962C8B-B14F-4D97-AF65-F5344CB8AC3E}">
        <p14:creationId xmlns:p14="http://schemas.microsoft.com/office/powerpoint/2010/main" val="13418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C00000"/>
                </a:solidFill>
              </a:rPr>
              <a:t>Testfrage 3</a:t>
            </a:r>
            <a:endParaRPr lang="de-DE" dirty="0">
              <a:solidFill>
                <a:srgbClr val="C00000"/>
              </a:solidFill>
            </a:endParaRPr>
          </a:p>
        </p:txBody>
      </p:sp>
      <p:sp>
        <p:nvSpPr>
          <p:cNvPr id="3" name="Inhaltsplatzhalter 2"/>
          <p:cNvSpPr>
            <a:spLocks noGrp="1"/>
          </p:cNvSpPr>
          <p:nvPr>
            <p:ph idx="1"/>
          </p:nvPr>
        </p:nvSpPr>
        <p:spPr/>
        <p:txBody>
          <a:bodyPr>
            <a:normAutofit fontScale="92500" lnSpcReduction="10000"/>
          </a:bodyPr>
          <a:lstStyle/>
          <a:p>
            <a:pPr lvl="0"/>
            <a:r>
              <a:rPr lang="de-DE" dirty="0"/>
              <a:t>Sie haben an der Wahl des Bundespräsidenten teilgenommen. Fernsehen und Presse ist anwesend. Abends sehen Sie sich u.a. im Fernsehen abgebildet. Sie wollen gegen diese Abbildung ohne Ihre Zustimmung vorgehen. Werden Sie Erfolg haben?</a:t>
            </a:r>
          </a:p>
          <a:p>
            <a:pPr lvl="1"/>
            <a:r>
              <a:rPr lang="de-DE" dirty="0"/>
              <a:t>Nein, Sie gelten als Zeitzeuge.</a:t>
            </a:r>
          </a:p>
          <a:p>
            <a:pPr lvl="1"/>
            <a:r>
              <a:rPr lang="de-DE" dirty="0"/>
              <a:t>Ja, da ich keine Person des öffentlichen Interesses bin</a:t>
            </a:r>
          </a:p>
          <a:p>
            <a:pPr lvl="1"/>
            <a:r>
              <a:rPr lang="de-DE" dirty="0"/>
              <a:t>Nein, da im Bundestag das Persönlichkeitsrecht keine Anwendung findet.</a:t>
            </a:r>
          </a:p>
          <a:p>
            <a:endParaRPr lang="de-DE" dirty="0"/>
          </a:p>
        </p:txBody>
      </p:sp>
    </p:spTree>
    <p:extLst>
      <p:ext uri="{BB962C8B-B14F-4D97-AF65-F5344CB8AC3E}">
        <p14:creationId xmlns:p14="http://schemas.microsoft.com/office/powerpoint/2010/main" val="294256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Literaturhinweise</a:t>
            </a:r>
            <a:endParaRPr lang="de-DE" dirty="0"/>
          </a:p>
        </p:txBody>
      </p:sp>
      <p:sp>
        <p:nvSpPr>
          <p:cNvPr id="3" name="Inhaltsplatzhalter 2"/>
          <p:cNvSpPr>
            <a:spLocks noGrp="1"/>
          </p:cNvSpPr>
          <p:nvPr>
            <p:ph idx="1"/>
          </p:nvPr>
        </p:nvSpPr>
        <p:spPr/>
        <p:txBody>
          <a:bodyPr/>
          <a:lstStyle/>
          <a:p>
            <a:endParaRPr lang="de-DE" dirty="0" smtClean="0"/>
          </a:p>
          <a:p>
            <a:r>
              <a:rPr lang="de-DE" dirty="0" smtClean="0"/>
              <a:t>Thomas </a:t>
            </a:r>
            <a:r>
              <a:rPr lang="de-DE" dirty="0" err="1" smtClean="0"/>
              <a:t>Hoeren</a:t>
            </a:r>
            <a:r>
              <a:rPr lang="de-DE" dirty="0" smtClean="0"/>
              <a:t>: Internetrecht</a:t>
            </a:r>
          </a:p>
          <a:p>
            <a:pPr marL="0" indent="0">
              <a:buNone/>
            </a:pPr>
            <a:r>
              <a:rPr lang="de-DE" sz="2400" dirty="0"/>
              <a:t>http://www.scribd.com/doc/48569064/Internetrecht</a:t>
            </a:r>
          </a:p>
        </p:txBody>
      </p:sp>
    </p:spTree>
    <p:extLst>
      <p:ext uri="{BB962C8B-B14F-4D97-AF65-F5344CB8AC3E}">
        <p14:creationId xmlns:p14="http://schemas.microsoft.com/office/powerpoint/2010/main" val="381802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2"/>
                </a:solidFill>
              </a:rPr>
              <a:t>Rechtsgrundlage</a:t>
            </a:r>
            <a:endParaRPr lang="de-DE" dirty="0">
              <a:solidFill>
                <a:schemeClr val="tx2"/>
              </a:solidFill>
            </a:endParaRPr>
          </a:p>
        </p:txBody>
      </p:sp>
      <p:sp>
        <p:nvSpPr>
          <p:cNvPr id="3" name="Inhaltsplatzhalter 2"/>
          <p:cNvSpPr>
            <a:spLocks noGrp="1"/>
          </p:cNvSpPr>
          <p:nvPr>
            <p:ph idx="1"/>
          </p:nvPr>
        </p:nvSpPr>
        <p:spPr/>
        <p:txBody>
          <a:bodyPr>
            <a:normAutofit fontScale="92500" lnSpcReduction="10000"/>
          </a:bodyPr>
          <a:lstStyle/>
          <a:p>
            <a:r>
              <a:rPr lang="de-DE" b="1" dirty="0"/>
              <a:t>Art 1 GG</a:t>
            </a:r>
          </a:p>
          <a:p>
            <a:pPr marL="0" indent="0">
              <a:buNone/>
            </a:pPr>
            <a:r>
              <a:rPr lang="de-DE" dirty="0"/>
              <a:t>(1) Die Würde des Menschen ist unantastbar. Sie zu achten und zu schützen ist Verpflichtung aller staatlichen Gewalt.</a:t>
            </a:r>
          </a:p>
          <a:p>
            <a:r>
              <a:rPr lang="de-DE" b="1" dirty="0"/>
              <a:t>Art 2 GG</a:t>
            </a:r>
          </a:p>
          <a:p>
            <a:pPr marL="0" indent="0">
              <a:buNone/>
            </a:pPr>
            <a:r>
              <a:rPr lang="de-DE" dirty="0"/>
              <a:t>(1) Jeder hat das Recht auf die freie Entfaltung seiner Persönlichkeit, soweit er nicht die Rechte anderer verletzt und nicht gegen die verfassungsmäßige Ordnung oder das Sittengesetz verstößt.</a:t>
            </a:r>
          </a:p>
          <a:p>
            <a:endParaRPr lang="de-DE" dirty="0"/>
          </a:p>
        </p:txBody>
      </p:sp>
    </p:spTree>
    <p:extLst>
      <p:ext uri="{BB962C8B-B14F-4D97-AF65-F5344CB8AC3E}">
        <p14:creationId xmlns:p14="http://schemas.microsoft.com/office/powerpoint/2010/main" val="420871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2"/>
                </a:solidFill>
              </a:rPr>
              <a:t>Rechtsgrundlagen</a:t>
            </a:r>
            <a:endParaRPr lang="de-DE" dirty="0">
              <a:solidFill>
                <a:schemeClr val="tx2"/>
              </a:solidFill>
            </a:endParaRPr>
          </a:p>
        </p:txBody>
      </p:sp>
      <p:sp>
        <p:nvSpPr>
          <p:cNvPr id="3" name="Inhaltsplatzhalter 2"/>
          <p:cNvSpPr>
            <a:spLocks noGrp="1"/>
          </p:cNvSpPr>
          <p:nvPr>
            <p:ph idx="1"/>
          </p:nvPr>
        </p:nvSpPr>
        <p:spPr/>
        <p:txBody>
          <a:bodyPr/>
          <a:lstStyle/>
          <a:p>
            <a:endParaRPr lang="de-DE" dirty="0" smtClean="0"/>
          </a:p>
          <a:p>
            <a:r>
              <a:rPr lang="de-DE" dirty="0" smtClean="0"/>
              <a:t>Grundgesetz </a:t>
            </a:r>
            <a:r>
              <a:rPr lang="de-DE" dirty="0"/>
              <a:t>Art 1 und 2 </a:t>
            </a:r>
          </a:p>
          <a:p>
            <a:r>
              <a:rPr lang="de-DE" dirty="0" smtClean="0"/>
              <a:t>Pressefreiheit </a:t>
            </a:r>
            <a:r>
              <a:rPr lang="de-DE" dirty="0"/>
              <a:t>nach Art 5 </a:t>
            </a:r>
            <a:r>
              <a:rPr lang="de-DE" dirty="0" smtClean="0"/>
              <a:t>(1) Beschränkung durch Art 5 Abs. 2 GG</a:t>
            </a:r>
            <a:endParaRPr lang="de-DE" dirty="0"/>
          </a:p>
          <a:p>
            <a:r>
              <a:rPr lang="de-DE" dirty="0" smtClean="0"/>
              <a:t>BGB</a:t>
            </a:r>
            <a:r>
              <a:rPr lang="de-DE" dirty="0"/>
              <a:t>, </a:t>
            </a:r>
            <a:r>
              <a:rPr lang="de-DE" dirty="0" smtClean="0"/>
              <a:t>Datenschutzgesetze</a:t>
            </a:r>
            <a:r>
              <a:rPr lang="de-DE" dirty="0"/>
              <a:t>, </a:t>
            </a:r>
            <a:r>
              <a:rPr lang="de-DE" dirty="0" err="1"/>
              <a:t>TeledienstedatenschutzG</a:t>
            </a:r>
            <a:r>
              <a:rPr lang="de-DE" dirty="0"/>
              <a:t>, Strafgesetzbuch, Archivgesetz, </a:t>
            </a:r>
            <a:r>
              <a:rPr lang="de-DE" dirty="0" smtClean="0"/>
              <a:t>Informationsfreiheitsgesetze</a:t>
            </a:r>
            <a:r>
              <a:rPr lang="de-DE" dirty="0"/>
              <a:t>, Kunsturhebergesetz, Strafgesetzbuch</a:t>
            </a:r>
          </a:p>
          <a:p>
            <a:endParaRPr lang="de-DE" dirty="0"/>
          </a:p>
        </p:txBody>
      </p:sp>
    </p:spTree>
    <p:extLst>
      <p:ext uri="{BB962C8B-B14F-4D97-AF65-F5344CB8AC3E}">
        <p14:creationId xmlns:p14="http://schemas.microsoft.com/office/powerpoint/2010/main" val="264895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solidFill>
                  <a:schemeClr val="tx2"/>
                </a:solidFill>
              </a:rPr>
              <a:t>Allgemeines und besonderes Persönlichkeitsrecht</a:t>
            </a:r>
            <a:endParaRPr lang="de-DE" dirty="0">
              <a:solidFill>
                <a:schemeClr val="tx2"/>
              </a:solidFill>
            </a:endParaRPr>
          </a:p>
        </p:txBody>
      </p:sp>
      <p:sp>
        <p:nvSpPr>
          <p:cNvPr id="3" name="Inhaltsplatzhalter 2"/>
          <p:cNvSpPr>
            <a:spLocks noGrp="1"/>
          </p:cNvSpPr>
          <p:nvPr>
            <p:ph idx="1"/>
          </p:nvPr>
        </p:nvSpPr>
        <p:spPr/>
        <p:txBody>
          <a:bodyPr/>
          <a:lstStyle/>
          <a:p>
            <a:pPr lvl="0"/>
            <a:endParaRPr lang="de-DE" dirty="0" smtClean="0"/>
          </a:p>
          <a:p>
            <a:pPr lvl="0"/>
            <a:r>
              <a:rPr lang="de-DE" dirty="0" smtClean="0"/>
              <a:t>Achtung </a:t>
            </a:r>
            <a:r>
              <a:rPr lang="de-DE" dirty="0"/>
              <a:t>der Ehre</a:t>
            </a:r>
          </a:p>
          <a:p>
            <a:pPr lvl="0"/>
            <a:r>
              <a:rPr lang="de-DE" dirty="0"/>
              <a:t>Namensrecht</a:t>
            </a:r>
          </a:p>
          <a:p>
            <a:pPr lvl="0"/>
            <a:r>
              <a:rPr lang="de-DE" dirty="0"/>
              <a:t>Recht am eigenen Bild</a:t>
            </a:r>
          </a:p>
          <a:p>
            <a:pPr lvl="0"/>
            <a:r>
              <a:rPr lang="de-DE" dirty="0"/>
              <a:t>Informelle Selbstbestimmung</a:t>
            </a:r>
          </a:p>
          <a:p>
            <a:pPr marL="0" indent="0">
              <a:buNone/>
            </a:pPr>
            <a:r>
              <a:rPr lang="de-DE" dirty="0"/>
              <a:t>            </a:t>
            </a:r>
          </a:p>
          <a:p>
            <a:endParaRPr lang="de-DE" dirty="0"/>
          </a:p>
        </p:txBody>
      </p:sp>
    </p:spTree>
    <p:extLst>
      <p:ext uri="{BB962C8B-B14F-4D97-AF65-F5344CB8AC3E}">
        <p14:creationId xmlns:p14="http://schemas.microsoft.com/office/powerpoint/2010/main" val="41020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2"/>
                </a:solidFill>
              </a:rPr>
              <a:t>Schutz der</a:t>
            </a:r>
            <a:endParaRPr lang="de-DE" dirty="0">
              <a:solidFill>
                <a:schemeClr val="tx2"/>
              </a:solidFill>
            </a:endParaRPr>
          </a:p>
        </p:txBody>
      </p:sp>
      <p:sp>
        <p:nvSpPr>
          <p:cNvPr id="3" name="Inhaltsplatzhalter 2"/>
          <p:cNvSpPr>
            <a:spLocks noGrp="1"/>
          </p:cNvSpPr>
          <p:nvPr>
            <p:ph idx="1"/>
          </p:nvPr>
        </p:nvSpPr>
        <p:spPr/>
        <p:txBody>
          <a:bodyPr>
            <a:normAutofit fontScale="92500" lnSpcReduction="20000"/>
          </a:bodyPr>
          <a:lstStyle/>
          <a:p>
            <a:endParaRPr lang="de-DE" dirty="0" smtClean="0">
              <a:solidFill>
                <a:schemeClr val="tx2"/>
              </a:solidFill>
            </a:endParaRPr>
          </a:p>
          <a:p>
            <a:r>
              <a:rPr lang="de-DE" dirty="0" smtClean="0">
                <a:solidFill>
                  <a:schemeClr val="tx2"/>
                </a:solidFill>
              </a:rPr>
              <a:t>Individualsphäre</a:t>
            </a:r>
            <a:r>
              <a:rPr lang="de-DE" dirty="0">
                <a:solidFill>
                  <a:schemeClr val="tx2"/>
                </a:solidFill>
              </a:rPr>
              <a:t>:</a:t>
            </a:r>
            <a:r>
              <a:rPr lang="de-DE" dirty="0"/>
              <a:t> </a:t>
            </a:r>
            <a:endParaRPr lang="de-DE" dirty="0" smtClean="0"/>
          </a:p>
          <a:p>
            <a:pPr marL="0" indent="0">
              <a:buNone/>
            </a:pPr>
            <a:r>
              <a:rPr lang="de-DE" dirty="0"/>
              <a:t> </a:t>
            </a:r>
            <a:r>
              <a:rPr lang="de-DE" dirty="0" smtClean="0"/>
              <a:t>  „</a:t>
            </a:r>
            <a:r>
              <a:rPr lang="de-DE" dirty="0"/>
              <a:t>informelle Selbstbestimmung“</a:t>
            </a:r>
          </a:p>
          <a:p>
            <a:r>
              <a:rPr lang="de-DE" dirty="0">
                <a:solidFill>
                  <a:schemeClr val="tx2"/>
                </a:solidFill>
              </a:rPr>
              <a:t>Privatsphäre:       </a:t>
            </a:r>
            <a:endParaRPr lang="de-DE" dirty="0" smtClean="0">
              <a:solidFill>
                <a:schemeClr val="tx2"/>
              </a:solidFill>
            </a:endParaRPr>
          </a:p>
          <a:p>
            <a:pPr marL="0" indent="0">
              <a:buNone/>
            </a:pPr>
            <a:r>
              <a:rPr lang="de-DE" dirty="0"/>
              <a:t> </a:t>
            </a:r>
            <a:r>
              <a:rPr lang="de-DE" dirty="0" smtClean="0"/>
              <a:t>  „</a:t>
            </a:r>
            <a:r>
              <a:rPr lang="de-DE" dirty="0"/>
              <a:t>Familie, Privatleben“</a:t>
            </a:r>
          </a:p>
          <a:p>
            <a:r>
              <a:rPr lang="de-DE" dirty="0">
                <a:solidFill>
                  <a:schemeClr val="tx2"/>
                </a:solidFill>
              </a:rPr>
              <a:t>Intimsphäre:         </a:t>
            </a:r>
            <a:endParaRPr lang="de-DE" dirty="0" smtClean="0">
              <a:solidFill>
                <a:schemeClr val="tx2"/>
              </a:solidFill>
            </a:endParaRPr>
          </a:p>
          <a:p>
            <a:pPr marL="0" indent="0">
              <a:buNone/>
            </a:pPr>
            <a:r>
              <a:rPr lang="de-DE" dirty="0"/>
              <a:t> </a:t>
            </a:r>
            <a:r>
              <a:rPr lang="de-DE" dirty="0" smtClean="0"/>
              <a:t>  "</a:t>
            </a:r>
            <a:r>
              <a:rPr lang="de-DE" dirty="0"/>
              <a:t>innere Gedanken- und Gefühlswelt und den </a:t>
            </a:r>
            <a:endParaRPr lang="de-DE" dirty="0" smtClean="0"/>
          </a:p>
          <a:p>
            <a:pPr marL="0" indent="0">
              <a:buNone/>
            </a:pPr>
            <a:r>
              <a:rPr lang="de-DE" dirty="0"/>
              <a:t> </a:t>
            </a:r>
            <a:r>
              <a:rPr lang="de-DE" dirty="0" smtClean="0"/>
              <a:t>    Sexualbereich</a:t>
            </a:r>
            <a:r>
              <a:rPr lang="de-DE" dirty="0"/>
              <a:t>“ </a:t>
            </a:r>
            <a:r>
              <a:rPr lang="de-DE" dirty="0" smtClean="0"/>
              <a:t>(Definition des BGH) </a:t>
            </a:r>
            <a:endParaRPr lang="de-DE" dirty="0"/>
          </a:p>
          <a:p>
            <a:pPr marL="0" indent="0">
              <a:buNone/>
            </a:pPr>
            <a:r>
              <a:rPr lang="de-DE" dirty="0" smtClean="0"/>
              <a:t>                           </a:t>
            </a:r>
            <a:endParaRPr lang="de-DE" dirty="0"/>
          </a:p>
          <a:p>
            <a:endParaRPr lang="de-DE" dirty="0"/>
          </a:p>
        </p:txBody>
      </p:sp>
    </p:spTree>
    <p:extLst>
      <p:ext uri="{BB962C8B-B14F-4D97-AF65-F5344CB8AC3E}">
        <p14:creationId xmlns:p14="http://schemas.microsoft.com/office/powerpoint/2010/main" val="303008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solidFill>
                  <a:schemeClr val="tx2"/>
                </a:solidFill>
              </a:rPr>
              <a:t>Beschränkung des Persönlichkeitsrechts</a:t>
            </a:r>
            <a:endParaRPr lang="de-DE" dirty="0">
              <a:solidFill>
                <a:schemeClr val="tx2"/>
              </a:solidFill>
            </a:endParaRPr>
          </a:p>
        </p:txBody>
      </p:sp>
      <p:sp>
        <p:nvSpPr>
          <p:cNvPr id="3" name="Inhaltsplatzhalter 2"/>
          <p:cNvSpPr>
            <a:spLocks noGrp="1"/>
          </p:cNvSpPr>
          <p:nvPr>
            <p:ph idx="1"/>
          </p:nvPr>
        </p:nvSpPr>
        <p:spPr/>
        <p:txBody>
          <a:bodyPr/>
          <a:lstStyle/>
          <a:p>
            <a:pPr marL="0" indent="0">
              <a:buNone/>
            </a:pPr>
            <a:endParaRPr lang="de-DE" dirty="0"/>
          </a:p>
          <a:p>
            <a:pPr lvl="0"/>
            <a:r>
              <a:rPr lang="de-DE" dirty="0"/>
              <a:t>im öffentlichen </a:t>
            </a:r>
            <a:r>
              <a:rPr lang="de-DE" dirty="0" smtClean="0"/>
              <a:t>Interesse (Zeitgeschehen)</a:t>
            </a:r>
            <a:endParaRPr lang="de-DE" dirty="0"/>
          </a:p>
          <a:p>
            <a:pPr lvl="0"/>
            <a:r>
              <a:rPr lang="de-DE" dirty="0"/>
              <a:t>Sicherheit des öffentlichen Lebens</a:t>
            </a:r>
          </a:p>
          <a:p>
            <a:pPr lvl="0"/>
            <a:r>
              <a:rPr lang="de-DE" dirty="0" smtClean="0"/>
              <a:t>Forschungszwecke</a:t>
            </a:r>
          </a:p>
          <a:p>
            <a:pPr lvl="0"/>
            <a:r>
              <a:rPr lang="de-DE" dirty="0" smtClean="0"/>
              <a:t>Freiheit der Wissenschaft und Kunst</a:t>
            </a:r>
            <a:endParaRPr lang="de-DE" dirty="0"/>
          </a:p>
          <a:p>
            <a:endParaRPr lang="de-DE" dirty="0"/>
          </a:p>
        </p:txBody>
      </p:sp>
    </p:spTree>
    <p:extLst>
      <p:ext uri="{BB962C8B-B14F-4D97-AF65-F5344CB8AC3E}">
        <p14:creationId xmlns:p14="http://schemas.microsoft.com/office/powerpoint/2010/main" val="421347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2"/>
                </a:solidFill>
              </a:rPr>
              <a:t>Recht am eigenen Bild</a:t>
            </a:r>
            <a:endParaRPr lang="de-DE" dirty="0">
              <a:solidFill>
                <a:schemeClr val="tx2"/>
              </a:solidFill>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484784"/>
            <a:ext cx="7056783" cy="4032448"/>
          </a:xfrm>
          <a:prstGeom prst="rect">
            <a:avLst/>
          </a:prstGeom>
        </p:spPr>
      </p:pic>
      <p:sp>
        <p:nvSpPr>
          <p:cNvPr id="4" name="Textfeld 3"/>
          <p:cNvSpPr txBox="1"/>
          <p:nvPr/>
        </p:nvSpPr>
        <p:spPr>
          <a:xfrm>
            <a:off x="899592" y="5805264"/>
            <a:ext cx="3672408" cy="369332"/>
          </a:xfrm>
          <a:prstGeom prst="rect">
            <a:avLst/>
          </a:prstGeom>
          <a:noFill/>
        </p:spPr>
        <p:txBody>
          <a:bodyPr wrap="square" rtlCol="0">
            <a:spAutoFit/>
          </a:bodyPr>
          <a:lstStyle/>
          <a:p>
            <a:r>
              <a:rPr lang="de-DE" dirty="0" smtClean="0"/>
              <a:t>§§ 22, 23 KUG</a:t>
            </a:r>
            <a:endParaRPr lang="de-DE" dirty="0"/>
          </a:p>
        </p:txBody>
      </p:sp>
    </p:spTree>
    <p:extLst>
      <p:ext uri="{BB962C8B-B14F-4D97-AF65-F5344CB8AC3E}">
        <p14:creationId xmlns:p14="http://schemas.microsoft.com/office/powerpoint/2010/main" val="115039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2"/>
                </a:solidFill>
              </a:rPr>
              <a:t>Namensrecht</a:t>
            </a:r>
            <a:endParaRPr lang="de-DE" dirty="0">
              <a:solidFill>
                <a:schemeClr val="tx2"/>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1523" y="2610800"/>
            <a:ext cx="3580953" cy="250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feld 5"/>
          <p:cNvSpPr txBox="1"/>
          <p:nvPr/>
        </p:nvSpPr>
        <p:spPr>
          <a:xfrm>
            <a:off x="1619672" y="5085184"/>
            <a:ext cx="4608512" cy="461665"/>
          </a:xfrm>
          <a:prstGeom prst="rect">
            <a:avLst/>
          </a:prstGeom>
          <a:noFill/>
        </p:spPr>
        <p:txBody>
          <a:bodyPr wrap="square" rtlCol="0">
            <a:spAutoFit/>
          </a:bodyPr>
          <a:lstStyle/>
          <a:p>
            <a:r>
              <a:rPr lang="de-DE" sz="2400" dirty="0" smtClean="0">
                <a:solidFill>
                  <a:schemeClr val="tx2"/>
                </a:solidFill>
              </a:rPr>
              <a:t>Der Name gehört mir (§ 12 BGB)</a:t>
            </a:r>
            <a:endParaRPr lang="de-DE" sz="2400" dirty="0">
              <a:solidFill>
                <a:schemeClr val="tx2"/>
              </a:solidFill>
            </a:endParaRPr>
          </a:p>
        </p:txBody>
      </p:sp>
    </p:spTree>
    <p:extLst>
      <p:ext uri="{BB962C8B-B14F-4D97-AF65-F5344CB8AC3E}">
        <p14:creationId xmlns:p14="http://schemas.microsoft.com/office/powerpoint/2010/main" val="391608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2"/>
                </a:solidFill>
              </a:rPr>
              <a:t>Namen und Fotos (in der Werbung)</a:t>
            </a:r>
            <a:endParaRPr lang="de-DE" dirty="0">
              <a:solidFill>
                <a:schemeClr val="tx2"/>
              </a:solidFill>
            </a:endParaRPr>
          </a:p>
        </p:txBody>
      </p:sp>
      <p:sp>
        <p:nvSpPr>
          <p:cNvPr id="3" name="Inhaltsplatzhalter 2"/>
          <p:cNvSpPr>
            <a:spLocks noGrp="1"/>
          </p:cNvSpPr>
          <p:nvPr>
            <p:ph idx="1"/>
          </p:nvPr>
        </p:nvSpPr>
        <p:spPr/>
        <p:txBody>
          <a:bodyPr>
            <a:normAutofit/>
          </a:bodyPr>
          <a:lstStyle/>
          <a:p>
            <a:endParaRPr lang="de-DE" dirty="0" smtClean="0"/>
          </a:p>
          <a:p>
            <a:r>
              <a:rPr lang="de-DE" dirty="0" smtClean="0"/>
              <a:t>Jedermann: Einwilligung erforderlich!</a:t>
            </a:r>
          </a:p>
          <a:p>
            <a:r>
              <a:rPr lang="de-DE" dirty="0" smtClean="0"/>
              <a:t>Promis: Günther </a:t>
            </a:r>
            <a:r>
              <a:rPr lang="de-DE" dirty="0"/>
              <a:t>Jauch gewinnt den Rechtsstreit um sein Foto auf der Titelseite eines Rätselheftes. Oskar Lafontaine hatte Ende 2006 hingegen keinen Erfolg gegen das Mietwagenunternehmen SIXT. </a:t>
            </a:r>
            <a:r>
              <a:rPr lang="de-DE" dirty="0" smtClean="0"/>
              <a:t>Bekannte </a:t>
            </a:r>
            <a:r>
              <a:rPr lang="de-DE" dirty="0"/>
              <a:t>Persönlichkeiten </a:t>
            </a:r>
            <a:r>
              <a:rPr lang="de-DE" dirty="0" smtClean="0"/>
              <a:t>müssen mehr hinnehmen!</a:t>
            </a:r>
            <a:endParaRPr lang="de-DE" dirty="0"/>
          </a:p>
          <a:p>
            <a:endParaRPr lang="de-DE" dirty="0"/>
          </a:p>
        </p:txBody>
      </p:sp>
    </p:spTree>
    <p:extLst>
      <p:ext uri="{BB962C8B-B14F-4D97-AF65-F5344CB8AC3E}">
        <p14:creationId xmlns:p14="http://schemas.microsoft.com/office/powerpoint/2010/main" val="2014721881"/>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412</Words>
  <Application>Microsoft Office PowerPoint</Application>
  <PresentationFormat>Bildschirmpräsentation (4:3)</PresentationFormat>
  <Paragraphs>81</Paragraphs>
  <Slides>16</Slides>
  <Notes>1</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Larissa</vt:lpstr>
      <vt:lpstr>Persönlichkeitsrecht</vt:lpstr>
      <vt:lpstr>Rechtsgrundlage</vt:lpstr>
      <vt:lpstr>Rechtsgrundlagen</vt:lpstr>
      <vt:lpstr>Allgemeines und besonderes Persönlichkeitsrecht</vt:lpstr>
      <vt:lpstr>Schutz der</vt:lpstr>
      <vt:lpstr>Beschränkung des Persönlichkeitsrechts</vt:lpstr>
      <vt:lpstr>Recht am eigenen Bild</vt:lpstr>
      <vt:lpstr>Namensrecht</vt:lpstr>
      <vt:lpstr>Namen und Fotos (in der Werbung)</vt:lpstr>
      <vt:lpstr>Prinz Ernst August von Hannover klagte gegen Lucky Strike</vt:lpstr>
      <vt:lpstr>Informelle Selbstbestimmung</vt:lpstr>
      <vt:lpstr>Rechtsfolgen</vt:lpstr>
      <vt:lpstr>Testfrage 1</vt:lpstr>
      <vt:lpstr>Testfrage 2</vt:lpstr>
      <vt:lpstr>Testfrage 3</vt:lpstr>
      <vt:lpstr>Literaturhinweise</vt:lpstr>
    </vt:vector>
  </TitlesOfParts>
  <Company>SUB Hamburg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Beger, Prof. Dr. Gabriele</dc:creator>
  <cp:lastModifiedBy>Beger, Prof. Dr. Gabriele</cp:lastModifiedBy>
  <cp:revision>17</cp:revision>
  <dcterms:created xsi:type="dcterms:W3CDTF">2012-04-17T07:58:06Z</dcterms:created>
  <dcterms:modified xsi:type="dcterms:W3CDTF">2012-04-18T11:06:39Z</dcterms:modified>
</cp:coreProperties>
</file>