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6" r:id="rId2"/>
    <p:sldId id="257" r:id="rId3"/>
    <p:sldId id="295" r:id="rId4"/>
    <p:sldId id="260" r:id="rId5"/>
    <p:sldId id="268" r:id="rId6"/>
    <p:sldId id="298" r:id="rId7"/>
    <p:sldId id="288" r:id="rId8"/>
    <p:sldId id="290" r:id="rId9"/>
    <p:sldId id="292" r:id="rId10"/>
    <p:sldId id="291" r:id="rId11"/>
    <p:sldId id="293" r:id="rId12"/>
    <p:sldId id="294" r:id="rId13"/>
    <p:sldId id="297" r:id="rId14"/>
    <p:sldId id="299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quanghuybg@gmail.com" initials="l" lastIdx="1" clrIdx="0">
    <p:extLst>
      <p:ext uri="{19B8F6BF-5375-455C-9EA6-DF929625EA0E}">
        <p15:presenceInfo xmlns:p15="http://schemas.microsoft.com/office/powerpoint/2012/main" userId="439813a23ded1b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4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015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7366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314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2170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697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6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2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5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6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2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ình ảnh 11">
            <a:extLst>
              <a:ext uri="{FF2B5EF4-FFF2-40B4-BE49-F238E27FC236}">
                <a16:creationId xmlns:a16="http://schemas.microsoft.com/office/drawing/2014/main" id="{7F657634-5DE7-40CA-BEAE-FAE401AA4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0" y="5857875"/>
            <a:ext cx="2228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CA6D9CC7-D3B1-4FCC-A4F5-0998D70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12"/>
            <a:ext cx="4355197" cy="802088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71B62DA-8D35-41C5-9EEF-A6BDE43E15FD}"/>
              </a:ext>
            </a:extLst>
          </p:cNvPr>
          <p:cNvSpPr txBox="1">
            <a:spLocks/>
          </p:cNvSpPr>
          <p:nvPr/>
        </p:nvSpPr>
        <p:spPr>
          <a:xfrm>
            <a:off x="5025006" y="4664668"/>
            <a:ext cx="49374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êu đề 1">
            <a:extLst>
              <a:ext uri="{FF2B5EF4-FFF2-40B4-BE49-F238E27FC236}">
                <a16:creationId xmlns:a16="http://schemas.microsoft.com/office/drawing/2014/main" id="{C1FE26BE-49BB-4D49-88DE-7F627B3D28FC}"/>
              </a:ext>
            </a:extLst>
          </p:cNvPr>
          <p:cNvSpPr txBox="1">
            <a:spLocks/>
          </p:cNvSpPr>
          <p:nvPr/>
        </p:nvSpPr>
        <p:spPr>
          <a:xfrm>
            <a:off x="134223" y="1158233"/>
            <a:ext cx="8875747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DA73D-5CEF-4F36-BD4E-1B739953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929201"/>
            <a:ext cx="8596668" cy="13208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A close up of a black keyboard&#10;&#10;Description automatically generated">
            <a:extLst>
              <a:ext uri="{FF2B5EF4-FFF2-40B4-BE49-F238E27FC236}">
                <a16:creationId xmlns:a16="http://schemas.microsoft.com/office/drawing/2014/main" id="{3243ACA8-20B1-433E-AB3D-9208247825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33620" y="1602906"/>
            <a:ext cx="4622184" cy="2421564"/>
          </a:xfrm>
        </p:spPr>
      </p:pic>
      <p:pic>
        <p:nvPicPr>
          <p:cNvPr id="11" name="Content Placeholder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C631E1C-B28E-49E8-A491-710D77C90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933621" y="4266415"/>
            <a:ext cx="4669112" cy="2421564"/>
          </a:xfrm>
        </p:spPr>
      </p:pic>
    </p:spTree>
    <p:extLst>
      <p:ext uri="{BB962C8B-B14F-4D97-AF65-F5344CB8AC3E}">
        <p14:creationId xmlns:p14="http://schemas.microsoft.com/office/powerpoint/2010/main" val="162507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CA6D9CC7-D3B1-4FCC-A4F5-0998D70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12"/>
            <a:ext cx="4355197" cy="802088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71B62DA-8D35-41C5-9EEF-A6BDE43E15FD}"/>
              </a:ext>
            </a:extLst>
          </p:cNvPr>
          <p:cNvSpPr txBox="1">
            <a:spLocks/>
          </p:cNvSpPr>
          <p:nvPr/>
        </p:nvSpPr>
        <p:spPr>
          <a:xfrm>
            <a:off x="5025006" y="4664668"/>
            <a:ext cx="49374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êu đề 1">
            <a:extLst>
              <a:ext uri="{FF2B5EF4-FFF2-40B4-BE49-F238E27FC236}">
                <a16:creationId xmlns:a16="http://schemas.microsoft.com/office/drawing/2014/main" id="{C1FE26BE-49BB-4D49-88DE-7F627B3D28FC}"/>
              </a:ext>
            </a:extLst>
          </p:cNvPr>
          <p:cNvSpPr txBox="1">
            <a:spLocks/>
          </p:cNvSpPr>
          <p:nvPr/>
        </p:nvSpPr>
        <p:spPr>
          <a:xfrm>
            <a:off x="134223" y="1158233"/>
            <a:ext cx="8875747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DA73D-5CEF-4F36-BD4E-1B739953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929201"/>
            <a:ext cx="8596668" cy="13208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43ACA8-20B1-433E-AB3D-9208247825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2659352" y="1589601"/>
            <a:ext cx="5017638" cy="234422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631E1C-B28E-49E8-A491-710D77C90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2659352" y="4276914"/>
            <a:ext cx="5017638" cy="2272518"/>
          </a:xfrm>
        </p:spPr>
      </p:pic>
    </p:spTree>
    <p:extLst>
      <p:ext uri="{BB962C8B-B14F-4D97-AF65-F5344CB8AC3E}">
        <p14:creationId xmlns:p14="http://schemas.microsoft.com/office/powerpoint/2010/main" val="364791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CA6D9CC7-D3B1-4FCC-A4F5-0998D70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12"/>
            <a:ext cx="4355197" cy="802088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71B62DA-8D35-41C5-9EEF-A6BDE43E15FD}"/>
              </a:ext>
            </a:extLst>
          </p:cNvPr>
          <p:cNvSpPr txBox="1">
            <a:spLocks/>
          </p:cNvSpPr>
          <p:nvPr/>
        </p:nvSpPr>
        <p:spPr>
          <a:xfrm>
            <a:off x="5025006" y="4664668"/>
            <a:ext cx="49374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êu đề 1">
            <a:extLst>
              <a:ext uri="{FF2B5EF4-FFF2-40B4-BE49-F238E27FC236}">
                <a16:creationId xmlns:a16="http://schemas.microsoft.com/office/drawing/2014/main" id="{C1FE26BE-49BB-4D49-88DE-7F627B3D28FC}"/>
              </a:ext>
            </a:extLst>
          </p:cNvPr>
          <p:cNvSpPr txBox="1">
            <a:spLocks/>
          </p:cNvSpPr>
          <p:nvPr/>
        </p:nvSpPr>
        <p:spPr>
          <a:xfrm>
            <a:off x="134223" y="1158233"/>
            <a:ext cx="8875747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DA73D-5CEF-4F36-BD4E-1B739953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929201"/>
            <a:ext cx="8596668" cy="13208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43ACA8-20B1-433E-AB3D-9208247825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2486582" y="1465736"/>
            <a:ext cx="5060949" cy="235155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631E1C-B28E-49E8-A491-710D77C90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2513477" y="4032051"/>
            <a:ext cx="5060948" cy="2586034"/>
          </a:xfrm>
        </p:spPr>
      </p:pic>
    </p:spTree>
    <p:extLst>
      <p:ext uri="{BB962C8B-B14F-4D97-AF65-F5344CB8AC3E}">
        <p14:creationId xmlns:p14="http://schemas.microsoft.com/office/powerpoint/2010/main" val="62105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D3A2-4ACB-40A4-9D5E-E6B11012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Zobrist hash </a:t>
            </a:r>
            <a:r>
              <a:rPr lang="en-US" dirty="0" err="1"/>
              <a:t>và</a:t>
            </a:r>
            <a:r>
              <a:rPr lang="en-US" dirty="0"/>
              <a:t> transposition table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5BF3-6E78-4105-8374-1BAF6B20F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4734" y="2160589"/>
            <a:ext cx="8112154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Phép</a:t>
            </a:r>
            <a:r>
              <a:rPr lang="en-US" sz="3000" dirty="0"/>
              <a:t> </a:t>
            </a:r>
            <a:r>
              <a:rPr lang="en-US" sz="3000" dirty="0" err="1"/>
              <a:t>xor</a:t>
            </a:r>
            <a:r>
              <a:rPr lang="en-US" sz="3000" dirty="0"/>
              <a:t>: </a:t>
            </a:r>
            <a:r>
              <a:rPr lang="en-US" sz="3000" dirty="0" err="1"/>
              <a:t>a^b^c</a:t>
            </a:r>
            <a:r>
              <a:rPr lang="en-US" sz="3000" dirty="0"/>
              <a:t> = d =&gt; </a:t>
            </a:r>
            <a:r>
              <a:rPr lang="en-US" sz="3000" dirty="0" err="1"/>
              <a:t>xóa</a:t>
            </a:r>
            <a:r>
              <a:rPr lang="en-US" sz="3000" dirty="0"/>
              <a:t> c: </a:t>
            </a:r>
            <a:r>
              <a:rPr lang="en-US" sz="3000" dirty="0" err="1"/>
              <a:t>d^c</a:t>
            </a:r>
            <a:r>
              <a:rPr lang="en-US" sz="3000" dirty="0"/>
              <a:t>, </a:t>
            </a:r>
          </a:p>
          <a:p>
            <a:pPr marL="0" indent="0">
              <a:buNone/>
            </a:pPr>
            <a:r>
              <a:rPr lang="en-US" sz="3000" dirty="0" err="1"/>
              <a:t>thêm</a:t>
            </a:r>
            <a:r>
              <a:rPr lang="en-US" sz="3000" dirty="0"/>
              <a:t> e: </a:t>
            </a:r>
            <a:r>
              <a:rPr lang="en-US" sz="3000" dirty="0" err="1"/>
              <a:t>d^e</a:t>
            </a:r>
            <a:endParaRPr lang="en-US" sz="3000" dirty="0"/>
          </a:p>
          <a:p>
            <a:pPr>
              <a:buFontTx/>
              <a:buChar char="-"/>
            </a:pPr>
            <a:r>
              <a:rPr lang="en-US" sz="3000" dirty="0" err="1"/>
              <a:t>mỗi</a:t>
            </a:r>
            <a:r>
              <a:rPr lang="en-US" sz="3000" dirty="0"/>
              <a:t> </a:t>
            </a:r>
            <a:r>
              <a:rPr lang="en-US" sz="3000" dirty="0" err="1"/>
              <a:t>vị</a:t>
            </a:r>
            <a:r>
              <a:rPr lang="en-US" sz="3000" dirty="0"/>
              <a:t> </a:t>
            </a:r>
            <a:r>
              <a:rPr lang="en-US" sz="3000" dirty="0" err="1"/>
              <a:t>trí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1 </a:t>
            </a:r>
            <a:r>
              <a:rPr lang="en-US" sz="3000" dirty="0" err="1"/>
              <a:t>quân</a:t>
            </a:r>
            <a:r>
              <a:rPr lang="en-US" sz="3000" dirty="0"/>
              <a:t> </a:t>
            </a:r>
            <a:r>
              <a:rPr lang="en-US" sz="3000" dirty="0" err="1"/>
              <a:t>cờ</a:t>
            </a:r>
            <a:r>
              <a:rPr lang="en-US" sz="3000" dirty="0"/>
              <a:t> </a:t>
            </a:r>
            <a:r>
              <a:rPr lang="vi-VN" sz="3000" dirty="0"/>
              <a:t>đại diện bởi 1 số 64 bit</a:t>
            </a:r>
          </a:p>
          <a:p>
            <a:pPr>
              <a:buFontTx/>
              <a:buChar char="-"/>
            </a:pPr>
            <a:r>
              <a:rPr lang="vi-VN" sz="3000" dirty="0"/>
              <a:t>sử dụng phép xor để biểu diễn 1 trạng thái</a:t>
            </a:r>
          </a:p>
          <a:p>
            <a:pPr>
              <a:buFontTx/>
              <a:buChar char="-"/>
            </a:pPr>
            <a:r>
              <a:rPr lang="vi-VN" sz="3000" dirty="0"/>
              <a:t>Bảng TT: kích thước càng lớn càng tốt</a:t>
            </a:r>
          </a:p>
        </p:txBody>
      </p:sp>
    </p:spTree>
    <p:extLst>
      <p:ext uri="{BB962C8B-B14F-4D97-AF65-F5344CB8AC3E}">
        <p14:creationId xmlns:p14="http://schemas.microsoft.com/office/powerpoint/2010/main" val="144051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BFA5-8947-41D3-8628-E3D3CA14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1A00D-3036-4C4A-9E4F-6DE965782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850" y="1093530"/>
            <a:ext cx="6626179" cy="3418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50DB7D-CA74-4972-9CC5-F611132F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923" y="1093530"/>
            <a:ext cx="4038950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2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C71B62DA-8D35-41C5-9EEF-A6BDE43E15FD}"/>
              </a:ext>
            </a:extLst>
          </p:cNvPr>
          <p:cNvSpPr txBox="1">
            <a:spLocks/>
          </p:cNvSpPr>
          <p:nvPr/>
        </p:nvSpPr>
        <p:spPr>
          <a:xfrm>
            <a:off x="5025006" y="4664668"/>
            <a:ext cx="49374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4A1ECC36-EA3D-4B51-B112-F8F01065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679576" y="122756"/>
            <a:ext cx="2232212" cy="223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28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59C649-761C-49C4-88A5-E1B31E8F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2" y="1368346"/>
            <a:ext cx="9652088" cy="13208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Đê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4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tài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US" sz="4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vua</a:t>
            </a:r>
            <a:b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A68B4691-26B1-47CA-94A9-6177F5A1CB12}"/>
              </a:ext>
            </a:extLst>
          </p:cNvPr>
          <p:cNvSpPr txBox="1">
            <a:spLocks/>
          </p:cNvSpPr>
          <p:nvPr/>
        </p:nvSpPr>
        <p:spPr>
          <a:xfrm>
            <a:off x="1365813" y="2214282"/>
            <a:ext cx="8596668" cy="2657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Bô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A6D9CC7-D3B1-4FCC-A4F5-0998D70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82" y="89511"/>
            <a:ext cx="4355197" cy="802088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71B62DA-8D35-41C5-9EEF-A6BDE43E15FD}"/>
              </a:ext>
            </a:extLst>
          </p:cNvPr>
          <p:cNvSpPr txBox="1">
            <a:spLocks/>
          </p:cNvSpPr>
          <p:nvPr/>
        </p:nvSpPr>
        <p:spPr>
          <a:xfrm>
            <a:off x="4612631" y="4397042"/>
            <a:ext cx="49374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b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Thọ</a:t>
            </a:r>
            <a:b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3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Kiên</a:t>
            </a:r>
            <a:endParaRPr lang="en-US" sz="3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59C649-761C-49C4-88A5-E1B31E8F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2" y="1368346"/>
            <a:ext cx="9652088" cy="1320800"/>
          </a:xfrm>
        </p:spPr>
        <p:txBody>
          <a:bodyPr>
            <a:noAutofit/>
          </a:bodyPr>
          <a:lstStyle/>
          <a:p>
            <a:r>
              <a:rPr lang="en-US" sz="4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b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negamax</a:t>
            </a:r>
            <a:b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 beta</a:t>
            </a:r>
            <a:b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b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Transpostion</a:t>
            </a: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 </a:t>
            </a:r>
            <a:r>
              <a:rPr lang="en-US" sz="3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Zobrist hashing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A68B4691-26B1-47CA-94A9-6177F5A1CB12}"/>
              </a:ext>
            </a:extLst>
          </p:cNvPr>
          <p:cNvSpPr txBox="1">
            <a:spLocks/>
          </p:cNvSpPr>
          <p:nvPr/>
        </p:nvSpPr>
        <p:spPr>
          <a:xfrm>
            <a:off x="1365813" y="2214282"/>
            <a:ext cx="8596668" cy="2657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A6D9CC7-D3B1-4FCC-A4F5-0998D70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82" y="89511"/>
            <a:ext cx="4355197" cy="802088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71B62DA-8D35-41C5-9EEF-A6BDE43E15FD}"/>
              </a:ext>
            </a:extLst>
          </p:cNvPr>
          <p:cNvSpPr txBox="1">
            <a:spLocks/>
          </p:cNvSpPr>
          <p:nvPr/>
        </p:nvSpPr>
        <p:spPr>
          <a:xfrm>
            <a:off x="4612631" y="4397042"/>
            <a:ext cx="49374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1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CA6D9CC7-D3B1-4FCC-A4F5-0998D70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12"/>
            <a:ext cx="4355197" cy="802088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71B62DA-8D35-41C5-9EEF-A6BDE43E15FD}"/>
              </a:ext>
            </a:extLst>
          </p:cNvPr>
          <p:cNvSpPr txBox="1">
            <a:spLocks/>
          </p:cNvSpPr>
          <p:nvPr/>
        </p:nvSpPr>
        <p:spPr>
          <a:xfrm>
            <a:off x="5025006" y="4664668"/>
            <a:ext cx="49374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8C4FCD40-CD02-4024-9D97-ED99CBC6AA0A}"/>
              </a:ext>
            </a:extLst>
          </p:cNvPr>
          <p:cNvSpPr txBox="1">
            <a:spLocks/>
          </p:cNvSpPr>
          <p:nvPr/>
        </p:nvSpPr>
        <p:spPr>
          <a:xfrm>
            <a:off x="902176" y="2394124"/>
            <a:ext cx="9060304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Negamax</a:t>
            </a:r>
            <a:endParaRPr 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3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CA6D9CC7-D3B1-4FCC-A4F5-0998D70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12"/>
            <a:ext cx="4355197" cy="802088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71B62DA-8D35-41C5-9EEF-A6BDE43E15FD}"/>
              </a:ext>
            </a:extLst>
          </p:cNvPr>
          <p:cNvSpPr txBox="1">
            <a:spLocks/>
          </p:cNvSpPr>
          <p:nvPr/>
        </p:nvSpPr>
        <p:spPr>
          <a:xfrm>
            <a:off x="5025006" y="4664668"/>
            <a:ext cx="49374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8C4FCD40-CD02-4024-9D97-ED99CBC6AA0A}"/>
              </a:ext>
            </a:extLst>
          </p:cNvPr>
          <p:cNvSpPr txBox="1">
            <a:spLocks/>
          </p:cNvSpPr>
          <p:nvPr/>
        </p:nvSpPr>
        <p:spPr>
          <a:xfrm>
            <a:off x="603812" y="1532932"/>
            <a:ext cx="8573744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II-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Alpha-beta:</a:t>
            </a:r>
          </a:p>
        </p:txBody>
      </p:sp>
    </p:spTree>
    <p:extLst>
      <p:ext uri="{BB962C8B-B14F-4D97-AF65-F5344CB8AC3E}">
        <p14:creationId xmlns:p14="http://schemas.microsoft.com/office/powerpoint/2010/main" val="229575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EF40-8758-484C-AB8D-35AE9F0F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EE684-FB76-48BE-A223-832D2A8D6047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vi-V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A883C-A09B-4C50-BA6D-15A0BE61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83" y="2118150"/>
            <a:ext cx="7736419" cy="2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9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A68B4691-26B1-47CA-94A9-6177F5A1CB12}"/>
              </a:ext>
            </a:extLst>
          </p:cNvPr>
          <p:cNvSpPr txBox="1">
            <a:spLocks/>
          </p:cNvSpPr>
          <p:nvPr/>
        </p:nvSpPr>
        <p:spPr>
          <a:xfrm>
            <a:off x="863789" y="221067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Đầu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xét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cây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từ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trái</a:t>
            </a:r>
            <a:r>
              <a:rPr lang="en-US" sz="2000" dirty="0">
                <a:solidFill>
                  <a:schemeClr val="tx1"/>
                </a:solidFill>
              </a:rPr>
              <a:t> sang </a:t>
            </a:r>
            <a:r>
              <a:rPr lang="en-US" sz="2000" dirty="0" err="1">
                <a:solidFill>
                  <a:schemeClr val="tx1"/>
                </a:solidFill>
              </a:rPr>
              <a:t>phải</a:t>
            </a:r>
            <a:r>
              <a:rPr lang="en-US" sz="2000" dirty="0">
                <a:solidFill>
                  <a:schemeClr val="tx1"/>
                </a:solidFill>
              </a:rPr>
              <a:t> ta </a:t>
            </a:r>
            <a:r>
              <a:rPr lang="en-US" sz="2000" dirty="0" err="1">
                <a:solidFill>
                  <a:schemeClr val="tx1"/>
                </a:solidFill>
              </a:rPr>
              <a:t>sẽ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thấy</a:t>
            </a:r>
            <a:r>
              <a:rPr lang="en-US" sz="2000" dirty="0">
                <a:solidFill>
                  <a:schemeClr val="tx1"/>
                </a:solidFill>
              </a:rPr>
              <a:t> S </a:t>
            </a:r>
            <a:r>
              <a:rPr lang="en-US" sz="2000" dirty="0" err="1">
                <a:solidFill>
                  <a:schemeClr val="tx1"/>
                </a:solidFill>
              </a:rPr>
              <a:t>là</a:t>
            </a:r>
            <a:r>
              <a:rPr lang="en-US" sz="2000" dirty="0">
                <a:solidFill>
                  <a:schemeClr val="tx1"/>
                </a:solidFill>
              </a:rPr>
              <a:t> Max,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đưa</a:t>
            </a:r>
            <a:r>
              <a:rPr lang="en-US" sz="2000" dirty="0">
                <a:solidFill>
                  <a:schemeClr val="tx1"/>
                </a:solidFill>
              </a:rPr>
              <a:t> ra </a:t>
            </a:r>
            <a:r>
              <a:rPr lang="en-US" sz="2000" dirty="0" err="1">
                <a:solidFill>
                  <a:schemeClr val="tx1"/>
                </a:solidFill>
              </a:rPr>
              <a:t>vậy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chúng</a:t>
            </a:r>
            <a:r>
              <a:rPr lang="en-US" sz="2000" dirty="0">
                <a:solidFill>
                  <a:schemeClr val="tx1"/>
                </a:solidFill>
              </a:rPr>
              <a:t> ta </a:t>
            </a:r>
            <a:r>
              <a:rPr lang="en-US" sz="2000" dirty="0" err="1">
                <a:solidFill>
                  <a:schemeClr val="tx1"/>
                </a:solidFill>
              </a:rPr>
              <a:t>sẽ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trị</a:t>
            </a:r>
            <a:r>
              <a:rPr lang="en-US" sz="2000" dirty="0">
                <a:solidFill>
                  <a:schemeClr val="tx1"/>
                </a:solidFill>
              </a:rPr>
              <a:t> alpha ≥ 10 </a:t>
            </a:r>
            <a:r>
              <a:rPr lang="en-US" sz="2000" dirty="0" err="1">
                <a:solidFill>
                  <a:schemeClr val="tx1"/>
                </a:solidFill>
              </a:rPr>
              <a:t>tại</a:t>
            </a:r>
            <a:r>
              <a:rPr lang="en-US" sz="2000" dirty="0">
                <a:solidFill>
                  <a:schemeClr val="tx1"/>
                </a:solidFill>
              </a:rPr>
              <a:t> S.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Tiếp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, ở C ở </a:t>
            </a:r>
            <a:r>
              <a:rPr lang="en-US" sz="2000" dirty="0" err="1">
                <a:solidFill>
                  <a:schemeClr val="tx1"/>
                </a:solidFill>
              </a:rPr>
              <a:t>đây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nút</a:t>
            </a:r>
            <a:r>
              <a:rPr lang="en-US" sz="2000" dirty="0">
                <a:solidFill>
                  <a:schemeClr val="tx1"/>
                </a:solidFill>
              </a:rPr>
              <a:t> Min (</a:t>
            </a:r>
            <a:r>
              <a:rPr lang="en-US" sz="2000" dirty="0" err="1">
                <a:solidFill>
                  <a:schemeClr val="tx1"/>
                </a:solidFill>
              </a:rPr>
              <a:t>trạng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trò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dành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cho</a:t>
            </a:r>
            <a:r>
              <a:rPr lang="en-US" sz="2000" dirty="0">
                <a:solidFill>
                  <a:schemeClr val="tx1"/>
                </a:solidFill>
              </a:rPr>
              <a:t> Max) </a:t>
            </a:r>
            <a:r>
              <a:rPr lang="en-US" sz="2000" dirty="0" err="1">
                <a:solidFill>
                  <a:schemeClr val="tx1"/>
                </a:solidFill>
              </a:rPr>
              <a:t>tức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sẽ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lấy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nhỏ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nhất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của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nút</a:t>
            </a:r>
            <a:r>
              <a:rPr lang="en-US" sz="2000" dirty="0">
                <a:solidFill>
                  <a:schemeClr val="tx1"/>
                </a:solidFill>
              </a:rPr>
              <a:t> con ở </a:t>
            </a:r>
            <a:r>
              <a:rPr lang="en-US" sz="2000" dirty="0" err="1">
                <a:solidFill>
                  <a:schemeClr val="tx1"/>
                </a:solidFill>
              </a:rPr>
              <a:t>dưới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Nếu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như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vậy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thì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chúng</a:t>
            </a:r>
            <a:r>
              <a:rPr lang="en-US" sz="2000" dirty="0">
                <a:solidFill>
                  <a:schemeClr val="tx1"/>
                </a:solidFill>
              </a:rPr>
              <a:t> ta </a:t>
            </a:r>
            <a:r>
              <a:rPr lang="en-US" sz="2000" dirty="0" err="1">
                <a:solidFill>
                  <a:schemeClr val="tx1"/>
                </a:solidFill>
              </a:rPr>
              <a:t>phải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lấy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là</a:t>
            </a:r>
            <a:r>
              <a:rPr lang="en-US" sz="2000" dirty="0">
                <a:solidFill>
                  <a:schemeClr val="tx1"/>
                </a:solidFill>
              </a:rPr>
              <a:t> beta ≤ 3.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Sau </a:t>
            </a:r>
            <a:r>
              <a:rPr lang="en-US" sz="2000" dirty="0" err="1">
                <a:solidFill>
                  <a:schemeClr val="tx1"/>
                </a:solidFill>
              </a:rPr>
              <a:t>khi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định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alpha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beta, </a:t>
            </a:r>
            <a:r>
              <a:rPr lang="en-US" sz="2000" dirty="0" err="1">
                <a:solidFill>
                  <a:schemeClr val="tx1"/>
                </a:solidFill>
              </a:rPr>
              <a:t>chúng</a:t>
            </a:r>
            <a:r>
              <a:rPr lang="en-US" sz="2000" dirty="0">
                <a:solidFill>
                  <a:schemeClr val="tx1"/>
                </a:solidFill>
              </a:rPr>
              <a:t> ta </a:t>
            </a:r>
            <a:r>
              <a:rPr lang="en-US" sz="2000" dirty="0" err="1">
                <a:solidFill>
                  <a:schemeClr val="tx1"/>
                </a:solidFill>
              </a:rPr>
              <a:t>có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thể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dễ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dàng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định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cắt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tỉa</a:t>
            </a:r>
            <a:r>
              <a:rPr lang="en-US" sz="2000" dirty="0">
                <a:solidFill>
                  <a:schemeClr val="tx1"/>
                </a:solidFill>
              </a:rPr>
              <a:t> hay </a:t>
            </a:r>
            <a:r>
              <a:rPr lang="en-US" sz="2000" dirty="0" err="1">
                <a:solidFill>
                  <a:schemeClr val="tx1"/>
                </a:solidFill>
              </a:rPr>
              <a:t>không</a:t>
            </a:r>
            <a:r>
              <a:rPr lang="en-US" sz="2000" dirty="0">
                <a:solidFill>
                  <a:schemeClr val="tx1"/>
                </a:solidFill>
              </a:rPr>
              <a:t>. Ở </a:t>
            </a:r>
            <a:r>
              <a:rPr lang="en-US" sz="2000" dirty="0" err="1">
                <a:solidFill>
                  <a:schemeClr val="tx1"/>
                </a:solidFill>
              </a:rPr>
              <a:t>nút</a:t>
            </a:r>
            <a:r>
              <a:rPr lang="en-US" sz="2000" dirty="0">
                <a:solidFill>
                  <a:schemeClr val="tx1"/>
                </a:solidFill>
              </a:rPr>
              <a:t> S (Max), </a:t>
            </a:r>
            <a:r>
              <a:rPr lang="en-US" sz="2000" dirty="0" err="1">
                <a:solidFill>
                  <a:schemeClr val="tx1"/>
                </a:solidFill>
              </a:rPr>
              <a:t>giá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trị</a:t>
            </a:r>
            <a:r>
              <a:rPr lang="en-US" sz="2000" dirty="0">
                <a:solidFill>
                  <a:schemeClr val="tx1"/>
                </a:solidFill>
              </a:rPr>
              <a:t> alpha </a:t>
            </a:r>
            <a:r>
              <a:rPr lang="en-US" sz="2000" dirty="0" err="1">
                <a:solidFill>
                  <a:schemeClr val="tx1"/>
                </a:solidFill>
              </a:rPr>
              <a:t>luôn</a:t>
            </a:r>
            <a:r>
              <a:rPr lang="en-US" sz="2000" dirty="0">
                <a:solidFill>
                  <a:schemeClr val="tx1"/>
                </a:solidFill>
              </a:rPr>
              <a:t> ≥ 10 (</a:t>
            </a:r>
            <a:r>
              <a:rPr lang="en-US" sz="2000" dirty="0" err="1">
                <a:solidFill>
                  <a:schemeClr val="tx1"/>
                </a:solidFill>
              </a:rPr>
              <a:t>luôn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tăng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err="1">
                <a:solidFill>
                  <a:schemeClr val="tx1"/>
                </a:solidFill>
              </a:rPr>
              <a:t>nhưng</a:t>
            </a:r>
            <a:r>
              <a:rPr lang="en-US" sz="2000" dirty="0">
                <a:solidFill>
                  <a:schemeClr val="tx1"/>
                </a:solidFill>
              </a:rPr>
              <a:t> ở C (Min) </a:t>
            </a:r>
            <a:r>
              <a:rPr lang="en-US" sz="2000" dirty="0" err="1">
                <a:solidFill>
                  <a:schemeClr val="tx1"/>
                </a:solidFill>
              </a:rPr>
              <a:t>thì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luôn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luôn</a:t>
            </a:r>
            <a:r>
              <a:rPr lang="en-US" sz="2000" dirty="0">
                <a:solidFill>
                  <a:schemeClr val="tx1"/>
                </a:solidFill>
              </a:rPr>
              <a:t> ≤ 3 (</a:t>
            </a:r>
            <a:r>
              <a:rPr lang="en-US" sz="2000" dirty="0" err="1">
                <a:solidFill>
                  <a:schemeClr val="tx1"/>
                </a:solidFill>
              </a:rPr>
              <a:t>luôn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giảm</a:t>
            </a:r>
            <a:r>
              <a:rPr lang="en-US" sz="2000" dirty="0">
                <a:solidFill>
                  <a:schemeClr val="tx1"/>
                </a:solidFill>
              </a:rPr>
              <a:t>), </a:t>
            </a:r>
            <a:r>
              <a:rPr lang="en-US" sz="2000" dirty="0" err="1">
                <a:solidFill>
                  <a:schemeClr val="tx1"/>
                </a:solidFill>
              </a:rPr>
              <a:t>nên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xét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còn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lại</a:t>
            </a:r>
            <a:r>
              <a:rPr lang="en-US" sz="2000" dirty="0">
                <a:solidFill>
                  <a:schemeClr val="tx1"/>
                </a:solidFill>
              </a:rPr>
              <a:t> ở C </a:t>
            </a:r>
            <a:r>
              <a:rPr lang="en-US" sz="2000" dirty="0" err="1">
                <a:solidFill>
                  <a:schemeClr val="tx1"/>
                </a:solidFill>
              </a:rPr>
              <a:t>là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không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cần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Nếu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nói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khoảng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thì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hiện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chúng</a:t>
            </a:r>
            <a:r>
              <a:rPr lang="en-US" sz="2000" dirty="0">
                <a:solidFill>
                  <a:schemeClr val="tx1"/>
                </a:solidFill>
              </a:rPr>
              <a:t> ta </a:t>
            </a:r>
            <a:r>
              <a:rPr lang="en-US" sz="2000" dirty="0" err="1">
                <a:solidFill>
                  <a:schemeClr val="tx1"/>
                </a:solidFill>
              </a:rPr>
              <a:t>chỉ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nhận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khoảng</a:t>
            </a:r>
            <a:r>
              <a:rPr lang="en-US" sz="2000" dirty="0">
                <a:solidFill>
                  <a:schemeClr val="tx1"/>
                </a:solidFill>
              </a:rPr>
              <a:t> ≥ 10 </a:t>
            </a:r>
            <a:r>
              <a:rPr lang="en-US" sz="2000" dirty="0" err="1">
                <a:solidFill>
                  <a:schemeClr val="tx1"/>
                </a:solidFill>
              </a:rPr>
              <a:t>tại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nút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r>
              <a:rPr lang="en-US" sz="2000" dirty="0">
                <a:solidFill>
                  <a:schemeClr val="tx1"/>
                </a:solidFill>
              </a:rPr>
              <a:t>  S, </a:t>
            </a:r>
            <a:r>
              <a:rPr lang="en-US" sz="2000" dirty="0" err="1">
                <a:solidFill>
                  <a:schemeClr val="tx1"/>
                </a:solidFill>
              </a:rPr>
              <a:t>vậy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thì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đâu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cần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bận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tâm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khoảng</a:t>
            </a:r>
            <a:r>
              <a:rPr lang="en-US" sz="2000" dirty="0">
                <a:solidFill>
                  <a:schemeClr val="tx1"/>
                </a:solidFill>
              </a:rPr>
              <a:t> ≤ 3 </a:t>
            </a:r>
            <a:r>
              <a:rPr lang="en-US" sz="2000" dirty="0" err="1">
                <a:solidFill>
                  <a:schemeClr val="tx1"/>
                </a:solidFill>
              </a:rPr>
              <a:t>tại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nút</a:t>
            </a:r>
            <a:r>
              <a:rPr lang="en-US" sz="2000" dirty="0">
                <a:solidFill>
                  <a:schemeClr val="tx1"/>
                </a:solidFill>
              </a:rPr>
              <a:t> C.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A6D9CC7-D3B1-4FCC-A4F5-0998D70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12"/>
            <a:ext cx="4355197" cy="802088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71B62DA-8D35-41C5-9EEF-A6BDE43E15FD}"/>
              </a:ext>
            </a:extLst>
          </p:cNvPr>
          <p:cNvSpPr txBox="1">
            <a:spLocks/>
          </p:cNvSpPr>
          <p:nvPr/>
        </p:nvSpPr>
        <p:spPr>
          <a:xfrm>
            <a:off x="5025006" y="4664668"/>
            <a:ext cx="49374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êu đề 1">
            <a:extLst>
              <a:ext uri="{FF2B5EF4-FFF2-40B4-BE49-F238E27FC236}">
                <a16:creationId xmlns:a16="http://schemas.microsoft.com/office/drawing/2014/main" id="{C1FE26BE-49BB-4D49-88DE-7F627B3D28FC}"/>
              </a:ext>
            </a:extLst>
          </p:cNvPr>
          <p:cNvSpPr txBox="1">
            <a:spLocks/>
          </p:cNvSpPr>
          <p:nvPr/>
        </p:nvSpPr>
        <p:spPr>
          <a:xfrm>
            <a:off x="134223" y="1158233"/>
            <a:ext cx="8875747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Nội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chính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9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CA6D9CC7-D3B1-4FCC-A4F5-0998D70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12"/>
            <a:ext cx="4355197" cy="802088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71B62DA-8D35-41C5-9EEF-A6BDE43E15FD}"/>
              </a:ext>
            </a:extLst>
          </p:cNvPr>
          <p:cNvSpPr txBox="1">
            <a:spLocks/>
          </p:cNvSpPr>
          <p:nvPr/>
        </p:nvSpPr>
        <p:spPr>
          <a:xfrm>
            <a:off x="5025006" y="4664668"/>
            <a:ext cx="49374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8C4FCD40-CD02-4024-9D97-ED99CBC6AA0A}"/>
              </a:ext>
            </a:extLst>
          </p:cNvPr>
          <p:cNvSpPr txBox="1">
            <a:spLocks/>
          </p:cNvSpPr>
          <p:nvPr/>
        </p:nvSpPr>
        <p:spPr>
          <a:xfrm>
            <a:off x="603812" y="1532932"/>
            <a:ext cx="8573744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endParaRPr 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7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A68B4691-26B1-47CA-94A9-6177F5A1CB12}"/>
              </a:ext>
            </a:extLst>
          </p:cNvPr>
          <p:cNvSpPr txBox="1">
            <a:spLocks/>
          </p:cNvSpPr>
          <p:nvPr/>
        </p:nvSpPr>
        <p:spPr>
          <a:xfrm>
            <a:off x="863789" y="221067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tốt</a:t>
            </a:r>
            <a:r>
              <a:rPr lang="en-US" sz="2400" dirty="0">
                <a:solidFill>
                  <a:schemeClr val="tx1"/>
                </a:solidFill>
              </a:rPr>
              <a:t>: 10 </a:t>
            </a:r>
            <a:r>
              <a:rPr lang="en-US" sz="2400" dirty="0" err="1">
                <a:solidFill>
                  <a:schemeClr val="tx1"/>
                </a:solidFill>
              </a:rPr>
              <a:t>điểm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xe</a:t>
            </a:r>
            <a:r>
              <a:rPr lang="en-US" sz="2400" dirty="0">
                <a:solidFill>
                  <a:schemeClr val="tx1"/>
                </a:solidFill>
              </a:rPr>
              <a:t>: 50 </a:t>
            </a:r>
            <a:r>
              <a:rPr lang="en-US" sz="2400" dirty="0" err="1">
                <a:solidFill>
                  <a:schemeClr val="tx1"/>
                </a:solidFill>
              </a:rPr>
              <a:t>điểm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mã</a:t>
            </a:r>
            <a:r>
              <a:rPr lang="en-US" sz="2400" dirty="0">
                <a:solidFill>
                  <a:schemeClr val="tx1"/>
                </a:solidFill>
              </a:rPr>
              <a:t>: 30 </a:t>
            </a:r>
            <a:r>
              <a:rPr lang="en-US" sz="2400" dirty="0" err="1">
                <a:solidFill>
                  <a:schemeClr val="tx1"/>
                </a:solidFill>
              </a:rPr>
              <a:t>điểm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tượng</a:t>
            </a:r>
            <a:r>
              <a:rPr lang="en-US" sz="2400" dirty="0">
                <a:solidFill>
                  <a:schemeClr val="tx1"/>
                </a:solidFill>
              </a:rPr>
              <a:t>: 30 </a:t>
            </a:r>
            <a:r>
              <a:rPr lang="en-US" sz="2400" dirty="0" err="1">
                <a:solidFill>
                  <a:schemeClr val="tx1"/>
                </a:solidFill>
              </a:rPr>
              <a:t>điểm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hậu</a:t>
            </a:r>
            <a:r>
              <a:rPr lang="en-US" sz="2400" dirty="0">
                <a:solidFill>
                  <a:schemeClr val="tx1"/>
                </a:solidFill>
              </a:rPr>
              <a:t>: 90 </a:t>
            </a:r>
            <a:r>
              <a:rPr lang="en-US" sz="2400" dirty="0" err="1">
                <a:solidFill>
                  <a:schemeClr val="tx1"/>
                </a:solidFill>
              </a:rPr>
              <a:t>điểm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vua</a:t>
            </a:r>
            <a:r>
              <a:rPr lang="en-US" sz="2400" dirty="0">
                <a:solidFill>
                  <a:schemeClr val="tx1"/>
                </a:solidFill>
              </a:rPr>
              <a:t>: 900 </a:t>
            </a:r>
            <a:r>
              <a:rPr lang="en-US" sz="2400" dirty="0" err="1">
                <a:solidFill>
                  <a:schemeClr val="tx1"/>
                </a:solidFill>
              </a:rPr>
              <a:t>điểm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A6D9CC7-D3B1-4FCC-A4F5-0998D70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12"/>
            <a:ext cx="4355197" cy="802088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71B62DA-8D35-41C5-9EEF-A6BDE43E15FD}"/>
              </a:ext>
            </a:extLst>
          </p:cNvPr>
          <p:cNvSpPr txBox="1">
            <a:spLocks/>
          </p:cNvSpPr>
          <p:nvPr/>
        </p:nvSpPr>
        <p:spPr>
          <a:xfrm>
            <a:off x="5025006" y="4664668"/>
            <a:ext cx="49374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êu đề 1">
            <a:extLst>
              <a:ext uri="{FF2B5EF4-FFF2-40B4-BE49-F238E27FC236}">
                <a16:creationId xmlns:a16="http://schemas.microsoft.com/office/drawing/2014/main" id="{C1FE26BE-49BB-4D49-88DE-7F627B3D28FC}"/>
              </a:ext>
            </a:extLst>
          </p:cNvPr>
          <p:cNvSpPr txBox="1">
            <a:spLocks/>
          </p:cNvSpPr>
          <p:nvPr/>
        </p:nvSpPr>
        <p:spPr>
          <a:xfrm>
            <a:off x="134223" y="1158233"/>
            <a:ext cx="8875747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35056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379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Tahoma</vt:lpstr>
      <vt:lpstr>Trebuchet MS</vt:lpstr>
      <vt:lpstr>Wingdings 3</vt:lpstr>
      <vt:lpstr>Mặt kim cương</vt:lpstr>
      <vt:lpstr>PowerPoint Presentation</vt:lpstr>
      <vt:lpstr>Đề tài: Thực hành AI trong bộ môn cờ vua </vt:lpstr>
      <vt:lpstr>Nội dung - Giải thuật negamax - Cắt tỉa alpha beta - Đánh giá sức mạnh - Transpostion table và Zobrist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Zobrist hash và transposition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Luu Quang Huy 20173176</dc:creator>
  <cp:lastModifiedBy>Ngọc Nguyễn</cp:lastModifiedBy>
  <cp:revision>33</cp:revision>
  <dcterms:created xsi:type="dcterms:W3CDTF">2019-11-28T12:10:16Z</dcterms:created>
  <dcterms:modified xsi:type="dcterms:W3CDTF">2019-12-19T06:33:05Z</dcterms:modified>
</cp:coreProperties>
</file>