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21b8e9c55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21b8e9c55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cde859bdac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cde859bdac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Connor</a:t>
            </a:r>
            <a:endParaRPr sz="1300"/>
          </a:p>
          <a:p>
            <a:pPr indent="0" lvl="0" marL="0" rtl="0" algn="l">
              <a:spcBef>
                <a:spcPts val="0"/>
              </a:spcBef>
              <a:spcAft>
                <a:spcPts val="0"/>
              </a:spcAft>
              <a:buNone/>
            </a:pPr>
            <a:r>
              <a:rPr lang="en" sz="1300"/>
              <a:t>Behavioral models </a:t>
            </a:r>
            <a:r>
              <a:rPr lang="en" sz="1300"/>
              <a:t>describe</a:t>
            </a:r>
            <a:r>
              <a:rPr lang="en" sz="1300"/>
              <a:t> the internal behavior of the system</a:t>
            </a:r>
            <a:endParaRPr sz="1300"/>
          </a:p>
          <a:p>
            <a:pPr indent="0" lvl="0" marL="0" rtl="0" algn="l">
              <a:spcBef>
                <a:spcPts val="0"/>
              </a:spcBef>
              <a:spcAft>
                <a:spcPts val="0"/>
              </a:spcAft>
              <a:buNone/>
            </a:pPr>
            <a:r>
              <a:rPr lang="en" sz="1300"/>
              <a:t>Sequence diagram shows all of the messages in a sequence for a given use case</a:t>
            </a:r>
            <a:endParaRPr sz="1300"/>
          </a:p>
          <a:p>
            <a:pPr indent="0" lvl="0" marL="0" rtl="0" algn="l">
              <a:spcBef>
                <a:spcPts val="0"/>
              </a:spcBef>
              <a:spcAft>
                <a:spcPts val="0"/>
              </a:spcAft>
              <a:buNone/>
            </a:pPr>
            <a:r>
              <a:rPr lang="en" sz="1300"/>
              <a:t>This is an generic sequence </a:t>
            </a:r>
            <a:r>
              <a:rPr lang="en" sz="1300"/>
              <a:t>diagram</a:t>
            </a:r>
            <a:r>
              <a:rPr lang="en" sz="1300"/>
              <a:t> because it shows all possible scenarios of the use case</a:t>
            </a:r>
            <a:endParaRPr sz="1300"/>
          </a:p>
          <a:p>
            <a:pPr indent="0" lvl="0" marL="0" rtl="0" algn="l">
              <a:spcBef>
                <a:spcPts val="0"/>
              </a:spcBef>
              <a:spcAft>
                <a:spcPts val="0"/>
              </a:spcAft>
              <a:buNone/>
            </a:pPr>
            <a:r>
              <a:rPr lang="en" sz="1300"/>
              <a:t>The frame is of the slot allocation/request use case, shown in activity diagram</a:t>
            </a:r>
            <a:endParaRPr sz="1300"/>
          </a:p>
          <a:p>
            <a:pPr indent="0" lvl="0" marL="0" rtl="0" algn="l">
              <a:spcBef>
                <a:spcPts val="0"/>
              </a:spcBef>
              <a:spcAft>
                <a:spcPts val="0"/>
              </a:spcAft>
              <a:buNone/>
            </a:pPr>
            <a:r>
              <a:rPr lang="en" sz="1300"/>
              <a:t>Two actors and four objects.</a:t>
            </a:r>
            <a:endParaRPr sz="1300"/>
          </a:p>
          <a:p>
            <a:pPr indent="0" lvl="0" marL="0" rtl="0" algn="l">
              <a:spcBef>
                <a:spcPts val="0"/>
              </a:spcBef>
              <a:spcAft>
                <a:spcPts val="0"/>
              </a:spcAft>
              <a:buNone/>
            </a:pPr>
            <a:r>
              <a:rPr lang="en" sz="1300"/>
              <a:t>The </a:t>
            </a:r>
            <a:r>
              <a:rPr lang="en" sz="1300"/>
              <a:t>initiator of this use case and sequence diagram is the airline actor submitting the request </a:t>
            </a:r>
            <a:endParaRPr sz="1300"/>
          </a:p>
          <a:p>
            <a:pPr indent="0" lvl="0" marL="0" rtl="0" algn="l">
              <a:spcBef>
                <a:spcPts val="0"/>
              </a:spcBef>
              <a:spcAft>
                <a:spcPts val="0"/>
              </a:spcAft>
              <a:buNone/>
            </a:pPr>
            <a:r>
              <a:rPr lang="en" sz="1300"/>
              <a:t>Execution </a:t>
            </a:r>
            <a:r>
              <a:rPr lang="en" sz="1300"/>
              <a:t>sequence</a:t>
            </a:r>
            <a:r>
              <a:rPr lang="en" sz="1300"/>
              <a:t> limited for the waitlist object</a:t>
            </a:r>
            <a:endParaRPr sz="1300"/>
          </a:p>
          <a:p>
            <a:pPr indent="0" lvl="0" marL="0" rtl="0" algn="l">
              <a:spcBef>
                <a:spcPts val="0"/>
              </a:spcBef>
              <a:spcAft>
                <a:spcPts val="0"/>
              </a:spcAft>
              <a:buNone/>
            </a:pPr>
            <a:r>
              <a:rPr lang="en" sz="1300"/>
              <a:t>Guard conditions: to ensure that this is a generic instead of an instance sequence diagram</a:t>
            </a:r>
            <a:endParaRPr sz="1300"/>
          </a:p>
          <a:p>
            <a:pPr indent="0" lvl="0" marL="0" rtl="0" algn="l">
              <a:spcBef>
                <a:spcPts val="0"/>
              </a:spcBef>
              <a:spcAft>
                <a:spcPts val="0"/>
              </a:spcAft>
              <a:buNone/>
            </a:pPr>
            <a:r>
              <a:rPr lang="en" sz="1300"/>
              <a:t>Once again, this sequence diagram runs through slot allocation use case in the sequence/order that it will be carried out in by the actors and objects </a:t>
            </a:r>
            <a:endParaRPr sz="13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cde859bda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cde859bda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Connor</a:t>
            </a:r>
            <a:endParaRPr sz="1300"/>
          </a:p>
          <a:p>
            <a:pPr indent="0" lvl="0" marL="0" rtl="0" algn="l">
              <a:spcBef>
                <a:spcPts val="0"/>
              </a:spcBef>
              <a:spcAft>
                <a:spcPts val="0"/>
              </a:spcAft>
              <a:buNone/>
            </a:pPr>
            <a:r>
              <a:rPr lang="en" sz="1300"/>
              <a:t>Represents a change in the state (data) of an object </a:t>
            </a:r>
            <a:endParaRPr sz="1300"/>
          </a:p>
          <a:p>
            <a:pPr indent="0" lvl="0" marL="0" rtl="0" algn="l">
              <a:spcBef>
                <a:spcPts val="0"/>
              </a:spcBef>
              <a:spcAft>
                <a:spcPts val="0"/>
              </a:spcAft>
              <a:buNone/>
            </a:pPr>
            <a:r>
              <a:rPr lang="en" sz="1300"/>
              <a:t>The frame is still the slot request </a:t>
            </a:r>
            <a:endParaRPr sz="1300"/>
          </a:p>
          <a:p>
            <a:pPr indent="0" lvl="0" marL="0" rtl="0" algn="l">
              <a:spcBef>
                <a:spcPts val="0"/>
              </a:spcBef>
              <a:spcAft>
                <a:spcPts val="0"/>
              </a:spcAft>
              <a:buNone/>
            </a:pPr>
            <a:r>
              <a:rPr lang="en" sz="1300"/>
              <a:t>Similarly to the sequence diagram, the initial state occurs when airline submits request</a:t>
            </a:r>
            <a:endParaRPr sz="1300"/>
          </a:p>
          <a:p>
            <a:pPr indent="0" lvl="0" marL="0" rtl="0" algn="l">
              <a:spcBef>
                <a:spcPts val="0"/>
              </a:spcBef>
              <a:spcAft>
                <a:spcPts val="0"/>
              </a:spcAft>
              <a:buNone/>
            </a:pPr>
            <a:r>
              <a:rPr lang="en" sz="1300"/>
              <a:t>The state changes </a:t>
            </a:r>
            <a:r>
              <a:rPr lang="en" sz="1300"/>
              <a:t>through events that happen in the system. </a:t>
            </a:r>
            <a:endParaRPr sz="1300"/>
          </a:p>
          <a:p>
            <a:pPr indent="0" lvl="0" marL="0" rtl="0" algn="l">
              <a:spcBef>
                <a:spcPts val="0"/>
              </a:spcBef>
              <a:spcAft>
                <a:spcPts val="0"/>
              </a:spcAft>
              <a:buNone/>
            </a:pPr>
            <a:r>
              <a:rPr lang="en" sz="1300"/>
              <a:t>We ensure no “black hole states” or “miracle states”; has initial and final states that make sense</a:t>
            </a:r>
            <a:endParaRPr sz="1300"/>
          </a:p>
          <a:p>
            <a:pPr indent="0" lvl="0" marL="0" rtl="0" algn="l">
              <a:spcBef>
                <a:spcPts val="0"/>
              </a:spcBef>
              <a:spcAft>
                <a:spcPts val="0"/>
              </a:spcAft>
              <a:buNone/>
            </a:pPr>
            <a:r>
              <a:rPr lang="en" sz="1300"/>
              <a:t>Guard conditions are mutually exclusive and all states are reachable </a:t>
            </a:r>
            <a:endParaRPr sz="1300"/>
          </a:p>
          <a:p>
            <a:pPr indent="0" lvl="0" marL="0" rtl="0" algn="l">
              <a:spcBef>
                <a:spcPts val="0"/>
              </a:spcBef>
              <a:spcAft>
                <a:spcPts val="0"/>
              </a:spcAft>
              <a:buNone/>
            </a:pPr>
            <a:r>
              <a:rPr lang="en" sz="1300"/>
              <a:t>Events &amp; transitions</a:t>
            </a:r>
            <a:endParaRPr sz="1300"/>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cb154101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cb154101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Likitha</a:t>
            </a:r>
            <a:endParaRPr/>
          </a:p>
          <a:p>
            <a:pPr indent="0" lvl="0" marL="0" rtl="0" algn="l">
              <a:spcBef>
                <a:spcPts val="0"/>
              </a:spcBef>
              <a:spcAft>
                <a:spcPts val="0"/>
              </a:spcAft>
              <a:buNone/>
            </a:pPr>
            <a:r>
              <a:rPr lang="en"/>
              <a:t>Our topic for today’s </a:t>
            </a:r>
            <a:r>
              <a:rPr lang="en"/>
              <a:t>presentation</a:t>
            </a:r>
            <a:r>
              <a:rPr lang="en"/>
              <a:t> is level 3 airport slot allocation system </a:t>
            </a:r>
            <a:endParaRPr/>
          </a:p>
          <a:p>
            <a:pPr indent="0" lvl="0" marL="0" rtl="0" algn="l">
              <a:spcBef>
                <a:spcPts val="0"/>
              </a:spcBef>
              <a:spcAft>
                <a:spcPts val="0"/>
              </a:spcAft>
              <a:buClr>
                <a:schemeClr val="dk1"/>
              </a:buClr>
              <a:buSzPts val="1100"/>
              <a:buFont typeface="Arial"/>
              <a:buNone/>
            </a:pPr>
            <a:r>
              <a:rPr lang="en"/>
              <a:t>The prime objective of airport slot coordination is to ensure the most efficient</a:t>
            </a:r>
            <a:endParaRPr/>
          </a:p>
          <a:p>
            <a:pPr indent="0" lvl="0" marL="0" rtl="0" algn="l">
              <a:spcBef>
                <a:spcPts val="0"/>
              </a:spcBef>
              <a:spcAft>
                <a:spcPts val="0"/>
              </a:spcAft>
              <a:buClr>
                <a:schemeClr val="dk1"/>
              </a:buClr>
              <a:buSzPts val="1100"/>
              <a:buFont typeface="Arial"/>
              <a:buNone/>
            </a:pPr>
            <a:r>
              <a:rPr lang="en"/>
              <a:t>declaration, allocation </a:t>
            </a:r>
            <a:r>
              <a:rPr lang="en"/>
              <a:t>and use</a:t>
            </a:r>
            <a:r>
              <a:rPr lang="en"/>
              <a:t> </a:t>
            </a:r>
            <a:r>
              <a:rPr lang="en"/>
              <a:t>of</a:t>
            </a:r>
            <a:r>
              <a:rPr lang="en"/>
              <a:t> available airport capacity in order to optimize</a:t>
            </a:r>
            <a:endParaRPr/>
          </a:p>
          <a:p>
            <a:pPr indent="0" lvl="0" marL="0" rtl="0" algn="l">
              <a:spcBef>
                <a:spcPts val="0"/>
              </a:spcBef>
              <a:spcAft>
                <a:spcPts val="0"/>
              </a:spcAft>
              <a:buClr>
                <a:schemeClr val="dk1"/>
              </a:buClr>
              <a:buSzPts val="1100"/>
              <a:buFont typeface="Arial"/>
              <a:buNone/>
            </a:pPr>
            <a:r>
              <a:rPr lang="en"/>
              <a:t>benefits to consumers, taking into account the interests of airports and airlines.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Airports are categorized into three levels of congestion for coordination purposes:</a:t>
            </a:r>
            <a:endParaRPr/>
          </a:p>
          <a:p>
            <a:pPr indent="0" lvl="0" marL="0" rtl="0" algn="l">
              <a:spcBef>
                <a:spcPts val="0"/>
              </a:spcBef>
              <a:spcAft>
                <a:spcPts val="0"/>
              </a:spcAft>
              <a:buClr>
                <a:schemeClr val="dk1"/>
              </a:buClr>
              <a:buSzPts val="1100"/>
              <a:buFont typeface="Arial"/>
              <a:buNone/>
            </a:pPr>
            <a:r>
              <a:rPr lang="en"/>
              <a:t>- Level 1: Airports with sufficient capacity to meet user demands at all times.</a:t>
            </a:r>
            <a:endParaRPr/>
          </a:p>
          <a:p>
            <a:pPr indent="0" lvl="0" marL="0" rtl="0" algn="l">
              <a:spcBef>
                <a:spcPts val="0"/>
              </a:spcBef>
              <a:spcAft>
                <a:spcPts val="0"/>
              </a:spcAft>
              <a:buClr>
                <a:schemeClr val="dk1"/>
              </a:buClr>
              <a:buSzPts val="1100"/>
              <a:buFont typeface="Arial"/>
              <a:buNone/>
            </a:pPr>
            <a:r>
              <a:rPr lang="en"/>
              <a:t>- Level 2: Airports with potential for congestion during certain periods, </a:t>
            </a:r>
            <a:r>
              <a:rPr lang="en">
                <a:highlight>
                  <a:srgbClr val="FFFF00"/>
                </a:highlight>
              </a:rPr>
              <a:t>manageable by adjusting schedules agreed upon by airlines and a facilitator.</a:t>
            </a:r>
            <a:endParaRPr>
              <a:highlight>
                <a:srgbClr val="FFFF00"/>
              </a:highlight>
            </a:endParaRPr>
          </a:p>
          <a:p>
            <a:pPr indent="0" lvl="0" marL="0" rtl="0" algn="l">
              <a:spcBef>
                <a:spcPts val="0"/>
              </a:spcBef>
              <a:spcAft>
                <a:spcPts val="0"/>
              </a:spcAft>
              <a:buClr>
                <a:schemeClr val="dk1"/>
              </a:buClr>
              <a:buSzPts val="1100"/>
              <a:buFont typeface="Arial"/>
              <a:buNone/>
            </a:pPr>
            <a:r>
              <a:rPr lang="en"/>
              <a:t>- Level 3: Airports lacking sufficient infrastructure or facing government-imposed constraints, r</a:t>
            </a:r>
            <a:r>
              <a:rPr lang="en">
                <a:highlight>
                  <a:srgbClr val="FFFF00"/>
                </a:highlight>
              </a:rPr>
              <a:t>equiring a coordinator to allocate slots to manage capacity.</a:t>
            </a:r>
            <a:endParaRPr>
              <a:highlight>
                <a:srgbClr val="FFFF00"/>
              </a:highlight>
            </a:endParaRPr>
          </a:p>
          <a:p>
            <a:pPr indent="0" lvl="0" marL="0" rtl="0" algn="l">
              <a:spcBef>
                <a:spcPts val="0"/>
              </a:spcBef>
              <a:spcAft>
                <a:spcPts val="0"/>
              </a:spcAft>
              <a:buClr>
                <a:schemeClr val="dk1"/>
              </a:buClr>
              <a:buSzPts val="1100"/>
              <a:buFont typeface="Arial"/>
              <a:buNone/>
            </a:pPr>
            <a:r>
              <a:t/>
            </a:r>
            <a:endParaRPr>
              <a:highlight>
                <a:srgbClr val="FFFF00"/>
              </a:highlight>
            </a:endParaRPr>
          </a:p>
          <a:p>
            <a:pPr indent="0" lvl="0" marL="0" rtl="0" algn="l">
              <a:spcBef>
                <a:spcPts val="0"/>
              </a:spcBef>
              <a:spcAft>
                <a:spcPts val="0"/>
              </a:spcAft>
              <a:buClr>
                <a:schemeClr val="dk1"/>
              </a:buClr>
              <a:buSzPts val="1100"/>
              <a:buFont typeface="Arial"/>
              <a:buNone/>
            </a:pPr>
            <a:r>
              <a:rPr lang="en"/>
              <a:t>Airport slot allocation involves allocating limited capacity to airlines and operators to ensure a functional airport and efficient use of infrastructure, serving as an interim solution until airport capacity can be expanded.</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cde859bdac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cde859bdac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Likitha</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Slot Request Submission: Airlines submit requests for slots to the coordinator.</a:t>
            </a:r>
            <a:endParaRPr/>
          </a:p>
          <a:p>
            <a:pPr indent="0" lvl="0" marL="0" rtl="0" algn="l">
              <a:spcBef>
                <a:spcPts val="0"/>
              </a:spcBef>
              <a:spcAft>
                <a:spcPts val="0"/>
              </a:spcAft>
              <a:buClr>
                <a:schemeClr val="dk1"/>
              </a:buClr>
              <a:buSzPts val="1100"/>
              <a:buFont typeface="Arial"/>
              <a:buNone/>
            </a:pPr>
            <a:r>
              <a:rPr lang="en"/>
              <a:t>Coordinator Review: The coordinator reviews these submissions to verify whether they are for new entrants, existing airlines, or historical slot requests.</a:t>
            </a:r>
            <a:endParaRPr/>
          </a:p>
          <a:p>
            <a:pPr indent="0" lvl="0" marL="0" rtl="0" algn="l">
              <a:spcBef>
                <a:spcPts val="0"/>
              </a:spcBef>
              <a:spcAft>
                <a:spcPts val="0"/>
              </a:spcAft>
              <a:buClr>
                <a:schemeClr val="dk1"/>
              </a:buClr>
              <a:buSzPts val="1100"/>
              <a:buFont typeface="Arial"/>
              <a:buNone/>
            </a:pPr>
            <a:r>
              <a:rPr lang="en"/>
              <a:t>Evaluate Request Against Coordination Parameters: </a:t>
            </a:r>
            <a:r>
              <a:rPr lang="en">
                <a:highlight>
                  <a:srgbClr val="FFFF00"/>
                </a:highlight>
              </a:rPr>
              <a:t>The coordinator evaluates the requests based on the airport’s coordination parameters to determine feasibility.</a:t>
            </a:r>
            <a:endParaRPr>
              <a:highlight>
                <a:srgbClr val="FFFF00"/>
              </a:highlight>
            </a:endParaRPr>
          </a:p>
          <a:p>
            <a:pPr indent="0" lvl="0" marL="0" rtl="0" algn="l">
              <a:spcBef>
                <a:spcPts val="0"/>
              </a:spcBef>
              <a:spcAft>
                <a:spcPts val="0"/>
              </a:spcAft>
              <a:buClr>
                <a:schemeClr val="dk1"/>
              </a:buClr>
              <a:buSzPts val="1100"/>
              <a:buFont typeface="Arial"/>
              <a:buNone/>
            </a:pPr>
            <a:r>
              <a:rPr lang="en"/>
              <a:t>Historical Slot Analysis: </a:t>
            </a:r>
            <a:r>
              <a:rPr lang="en">
                <a:highlight>
                  <a:srgbClr val="FFFF00"/>
                </a:highlight>
              </a:rPr>
              <a:t>For historical slot requests, an analysis is conducted to confirm whether the airline has met the requirements for historic precedence (typically the 80/20 rule).</a:t>
            </a:r>
            <a:endParaRPr>
              <a:highlight>
                <a:srgbClr val="FFFF00"/>
              </a:highlight>
            </a:endParaRPr>
          </a:p>
          <a:p>
            <a:pPr indent="0" lvl="0" marL="0" rtl="0" algn="l">
              <a:spcBef>
                <a:spcPts val="0"/>
              </a:spcBef>
              <a:spcAft>
                <a:spcPts val="0"/>
              </a:spcAft>
              <a:buClr>
                <a:schemeClr val="dk1"/>
              </a:buClr>
              <a:buSzPts val="1100"/>
              <a:buFont typeface="Arial"/>
              <a:buNone/>
            </a:pPr>
            <a:r>
              <a:rPr lang="en"/>
              <a:t>Changes to Historical Slots: If changes are requested to historical slots, the coordinator checks whether these changes are acceptable within the coordination parameters.</a:t>
            </a:r>
            <a:endParaRPr/>
          </a:p>
          <a:p>
            <a:pPr indent="0" lvl="0" marL="0" rtl="0" algn="l">
              <a:spcBef>
                <a:spcPts val="0"/>
              </a:spcBef>
              <a:spcAft>
                <a:spcPts val="0"/>
              </a:spcAft>
              <a:buClr>
                <a:schemeClr val="dk1"/>
              </a:buClr>
              <a:buSzPts val="1100"/>
              <a:buFont typeface="Arial"/>
              <a:buNone/>
            </a:pPr>
            <a:r>
              <a:rPr lang="en"/>
              <a:t>Slot Pool Creation: The coordinator creates a slot pool, which may include slots returned from airlines or additional slots created through capacity optimization.</a:t>
            </a:r>
            <a:endParaRPr/>
          </a:p>
          <a:p>
            <a:pPr indent="0" lvl="0" marL="0" rtl="0" algn="l">
              <a:spcBef>
                <a:spcPts val="0"/>
              </a:spcBef>
              <a:spcAft>
                <a:spcPts val="0"/>
              </a:spcAft>
              <a:buClr>
                <a:schemeClr val="dk1"/>
              </a:buClr>
              <a:buSzPts val="1100"/>
              <a:buFont typeface="Arial"/>
              <a:buNone/>
            </a:pPr>
            <a:r>
              <a:rPr lang="en"/>
              <a:t>Division of Slot Pool: The slot pool is divided, often with a portion reserved for new entrants and the remainder for other airlines.</a:t>
            </a:r>
            <a:endParaRPr/>
          </a:p>
          <a:p>
            <a:pPr indent="0" lvl="0" marL="0" rtl="0" algn="l">
              <a:spcBef>
                <a:spcPts val="0"/>
              </a:spcBef>
              <a:spcAft>
                <a:spcPts val="0"/>
              </a:spcAft>
              <a:buClr>
                <a:schemeClr val="dk1"/>
              </a:buClr>
              <a:buSzPts val="1100"/>
              <a:buFont typeface="Arial"/>
              <a:buNone/>
            </a:pPr>
            <a:r>
              <a:rPr lang="en"/>
              <a:t>Slot Request Evaluation: Slot requests are then evaluated for availability within the designated pools (new entrants vs. existing airlines).</a:t>
            </a:r>
            <a:endParaRPr/>
          </a:p>
          <a:p>
            <a:pPr indent="0" lvl="0" marL="0" rtl="0" algn="l">
              <a:spcBef>
                <a:spcPts val="0"/>
              </a:spcBef>
              <a:spcAft>
                <a:spcPts val="0"/>
              </a:spcAft>
              <a:buClr>
                <a:schemeClr val="dk1"/>
              </a:buClr>
              <a:buSzPts val="1100"/>
              <a:buFont typeface="Arial"/>
              <a:buNone/>
            </a:pPr>
            <a:r>
              <a:rPr lang="en"/>
              <a:t>Waitlist Management: If requests can't be accommodated, they are added to a waitlist.</a:t>
            </a:r>
            <a:endParaRPr/>
          </a:p>
          <a:p>
            <a:pPr indent="0" lvl="0" marL="0" rtl="0" algn="l">
              <a:spcBef>
                <a:spcPts val="0"/>
              </a:spcBef>
              <a:spcAft>
                <a:spcPts val="0"/>
              </a:spcAft>
              <a:buClr>
                <a:schemeClr val="dk1"/>
              </a:buClr>
              <a:buSzPts val="1100"/>
              <a:buFont typeface="Arial"/>
              <a:buNone/>
            </a:pPr>
            <a:r>
              <a:rPr lang="en"/>
              <a:t>Confirmation of Slot Requests: Upon successful matching of requests with available slots, the coordinator confirms the slots to the requesting airlines.</a:t>
            </a:r>
            <a:endParaRPr/>
          </a:p>
          <a:p>
            <a:pPr indent="0" lvl="0" marL="0" rtl="0" algn="l">
              <a:spcBef>
                <a:spcPts val="0"/>
              </a:spcBef>
              <a:spcAft>
                <a:spcPts val="0"/>
              </a:spcAft>
              <a:buClr>
                <a:schemeClr val="dk1"/>
              </a:buClr>
              <a:buSzPts val="1100"/>
              <a:buFont typeface="Arial"/>
              <a:buNone/>
            </a:pPr>
            <a:r>
              <a:rPr lang="en"/>
              <a:t>Slot Allocation Communication: The coordinator communicates the results of the slot requb  est process to the airlines.</a:t>
            </a:r>
            <a:endParaRPr/>
          </a:p>
          <a:p>
            <a:pPr indent="0" lvl="0" marL="0" rtl="0" algn="l">
              <a:spcBef>
                <a:spcPts val="0"/>
              </a:spcBef>
              <a:spcAft>
                <a:spcPts val="0"/>
              </a:spcAft>
              <a:buClr>
                <a:schemeClr val="dk1"/>
              </a:buClr>
              <a:buSzPts val="1100"/>
              <a:buFont typeface="Arial"/>
              <a:buNone/>
            </a:pPr>
            <a:r>
              <a:rPr lang="en">
                <a:highlight>
                  <a:srgbClr val="FFFF00"/>
                </a:highlight>
              </a:rPr>
              <a:t>Reallocation of Unchanged Historical Slots: If unchanged historical slots are not allocated due to changes not being accepted, these slots are reallocated.</a:t>
            </a:r>
            <a:endParaRPr>
              <a:highlight>
                <a:srgbClr val="FFFF00"/>
              </a:highlight>
            </a:endParaRPr>
          </a:p>
          <a:p>
            <a:pPr indent="0" lvl="0" marL="0" rtl="0" algn="l">
              <a:spcBef>
                <a:spcPts val="0"/>
              </a:spcBef>
              <a:spcAft>
                <a:spcPts val="0"/>
              </a:spcAft>
              <a:buClr>
                <a:schemeClr val="dk1"/>
              </a:buClr>
              <a:buSzPts val="1100"/>
              <a:buFont typeface="Arial"/>
              <a:buNone/>
            </a:pPr>
            <a:r>
              <a:rPr lang="en"/>
              <a:t>Handling Slots that Fail to Allocate: Failed slots are sent back to the  slot pool for reallocation.</a:t>
            </a:r>
            <a:endParaRPr/>
          </a:p>
          <a:p>
            <a:pPr indent="0" lvl="0" marL="0" rtl="0" algn="l">
              <a:spcBef>
                <a:spcPts val="0"/>
              </a:spcBef>
              <a:spcAft>
                <a:spcPts val="0"/>
              </a:spcAft>
              <a:buNone/>
            </a:pPr>
            <a:r>
              <a:rPr lang="en"/>
              <a:t>Monitor Slot Utilization: </a:t>
            </a:r>
            <a:r>
              <a:rPr lang="en">
                <a:highlight>
                  <a:srgbClr val="FFFF00"/>
                </a:highlight>
              </a:rPr>
              <a:t>Ongoing monitoring of how airlines utilize their allocated slots is conducted </a:t>
            </a:r>
            <a:endParaRPr>
              <a:highlight>
                <a:srgbClr val="FFFF00"/>
              </a:highlight>
            </a:endParaRPr>
          </a:p>
          <a:p>
            <a:pPr indent="0" lvl="0" marL="0" rtl="0" algn="l">
              <a:spcBef>
                <a:spcPts val="0"/>
              </a:spcBef>
              <a:spcAft>
                <a:spcPts val="0"/>
              </a:spcAft>
              <a:buClr>
                <a:schemeClr val="dk1"/>
              </a:buClr>
              <a:buSzPts val="1100"/>
              <a:buFont typeface="Arial"/>
              <a:buNone/>
            </a:pPr>
            <a:r>
              <a:rPr lang="en">
                <a:highlight>
                  <a:srgbClr val="FFFF00"/>
                </a:highlight>
              </a:rPr>
              <a:t>Reporting and Documentation: Detailed records of the slot allocation process, including requests, evaluations, and confirmations, are maintained for transparency and audit purposes.</a:t>
            </a:r>
            <a:endParaRPr>
              <a:highlight>
                <a:srgbClr val="FFFF00"/>
              </a:highlight>
            </a:endParaRPr>
          </a:p>
          <a:p>
            <a:pPr indent="0" lvl="0" marL="0" rtl="0" algn="l">
              <a:spcBef>
                <a:spcPts val="0"/>
              </a:spcBef>
              <a:spcAft>
                <a:spcPts val="0"/>
              </a:spcAft>
              <a:buClr>
                <a:schemeClr val="dk1"/>
              </a:buClr>
              <a:buSzPts val="1100"/>
              <a:buFont typeface="Arial"/>
              <a:buNone/>
            </a:pPr>
            <a:r>
              <a:rPr lang="en"/>
              <a:t>Adjustments and Updates: </a:t>
            </a:r>
            <a:r>
              <a:rPr lang="en">
                <a:highlight>
                  <a:srgbClr val="FFFF00"/>
                </a:highlight>
              </a:rPr>
              <a:t>Throughout the slot allocation cycle</a:t>
            </a:r>
            <a:r>
              <a:rPr lang="en"/>
              <a:t>, the coordinator may need to make adjustments and updates based on operational needs, capacity changes, or regulatory requirements.</a:t>
            </a:r>
            <a:endParaRPr/>
          </a:p>
          <a:p>
            <a:pPr indent="0" lvl="0" marL="0" rtl="0" algn="l">
              <a:spcBef>
                <a:spcPts val="0"/>
              </a:spcBef>
              <a:spcAft>
                <a:spcPts val="0"/>
              </a:spcAft>
              <a:buClr>
                <a:schemeClr val="dk1"/>
              </a:buClr>
              <a:buSzPts val="1100"/>
              <a:buFont typeface="Arial"/>
              <a:buNone/>
            </a:pPr>
            <a:r>
              <a:rPr lang="en"/>
              <a:t>Stakeholder Communication and Engagement:</a:t>
            </a:r>
            <a:r>
              <a:rPr lang="en">
                <a:highlight>
                  <a:srgbClr val="FFFF00"/>
                </a:highlight>
              </a:rPr>
              <a:t> The coordinator engages with various stakeholders, including airlines, airport authorities, and regulatory bodies, to ensure a fair and efficient slot allocation process.</a:t>
            </a:r>
            <a:endParaRPr>
              <a:highlight>
                <a:srgbClr val="FFFF00"/>
              </a:highlight>
            </a:endParaRPr>
          </a:p>
          <a:p>
            <a:pPr indent="0" lvl="0" marL="0" rtl="0" algn="l">
              <a:spcBef>
                <a:spcPts val="0"/>
              </a:spcBef>
              <a:spcAft>
                <a:spcPts val="0"/>
              </a:spcAft>
              <a:buClr>
                <a:schemeClr val="dk1"/>
              </a:buClr>
              <a:buSzPts val="1100"/>
              <a:buFont typeface="Arial"/>
              <a:buNone/>
            </a:pPr>
            <a:r>
              <a:rPr lang="en"/>
              <a:t>This sequence of activities ensures a fair, transparent, and effective allocation of airport slots, as per the standardized guidelines provided by the Worldwide Slot Management Standards.</a:t>
            </a:r>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t>
            </a:r>
            <a:r>
              <a:rPr lang="en">
                <a:solidFill>
                  <a:schemeClr val="dk1"/>
                </a:solidFill>
                <a:highlight>
                  <a:srgbClr val="FFFF00"/>
                </a:highlight>
              </a:rPr>
              <a:t>The airport managing body regularly reports on the capacity of the airport &amp; generates misuse reports</a:t>
            </a:r>
            <a:endParaRPr>
              <a:highlight>
                <a:srgbClr val="FFFF00"/>
              </a:highlight>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cde859bda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cde859bda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annalee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cde859bd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cde859bd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rgbClr val="0D0D0D"/>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t>annalee</a:t>
            </a:r>
            <a:endParaRPr/>
          </a:p>
          <a:p>
            <a:pPr indent="0" lvl="0" marL="0" rtl="0" algn="l">
              <a:spcBef>
                <a:spcPts val="0"/>
              </a:spcBef>
              <a:spcAft>
                <a:spcPts val="0"/>
              </a:spcAft>
              <a:buClr>
                <a:schemeClr val="dk1"/>
              </a:buClr>
              <a:buSzPts val="1100"/>
              <a:buFont typeface="Arial"/>
              <a:buNone/>
            </a:pPr>
            <a:r>
              <a:rPr lang="en"/>
              <a:t>This is our use case diagram. the primary actor is the slot coordinator so the slot coordinator does various things like monitoring slot performance, posting slot allocations, and more. This is a detail essential use case so the descriptions are detailed because it’s essential in understanding the required functionality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5c30178e7b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5c30178e7b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Uday</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f7ce3e95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f7ce3e95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Uday</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cde859bda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cde859bda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hanchen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cde859bda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cde859bda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Hanchen</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mt="58000"/>
          </a:blip>
          <a:stretch>
            <a:fillRect/>
          </a:stretch>
        </p:blipFill>
        <p:spPr>
          <a:xfrm>
            <a:off x="0" y="0"/>
            <a:ext cx="9144003" cy="5143501"/>
          </a:xfrm>
          <a:prstGeom prst="rect">
            <a:avLst/>
          </a:prstGeom>
          <a:noFill/>
          <a:ln>
            <a:noFill/>
          </a:ln>
        </p:spPr>
      </p:pic>
      <p:pic>
        <p:nvPicPr>
          <p:cNvPr id="10" name="Google Shape;10;p2"/>
          <p:cNvPicPr preferRelativeResize="0"/>
          <p:nvPr/>
        </p:nvPicPr>
        <p:blipFill rotWithShape="1">
          <a:blip r:embed="rId3">
            <a:alphaModFix/>
          </a:blip>
          <a:srcRect b="21078" l="0" r="0" t="21078"/>
          <a:stretch/>
        </p:blipFill>
        <p:spPr>
          <a:xfrm flipH="1">
            <a:off x="-2028822" y="-76202"/>
            <a:ext cx="5295899" cy="1372825"/>
          </a:xfrm>
          <a:prstGeom prst="rect">
            <a:avLst/>
          </a:prstGeom>
          <a:noFill/>
          <a:ln>
            <a:noFill/>
          </a:ln>
        </p:spPr>
      </p:pic>
      <p:pic>
        <p:nvPicPr>
          <p:cNvPr id="11" name="Google Shape;11;p2"/>
          <p:cNvPicPr preferRelativeResize="0"/>
          <p:nvPr/>
        </p:nvPicPr>
        <p:blipFill rotWithShape="1">
          <a:blip r:embed="rId4">
            <a:alphaModFix/>
          </a:blip>
          <a:srcRect b="13668" l="6657" r="6649" t="13668"/>
          <a:stretch/>
        </p:blipFill>
        <p:spPr>
          <a:xfrm flipH="1">
            <a:off x="5563751" y="2486025"/>
            <a:ext cx="4591052" cy="2075225"/>
          </a:xfrm>
          <a:prstGeom prst="rect">
            <a:avLst/>
          </a:prstGeom>
          <a:noFill/>
          <a:ln>
            <a:noFill/>
          </a:ln>
        </p:spPr>
      </p:pic>
      <p:pic>
        <p:nvPicPr>
          <p:cNvPr id="12" name="Google Shape;12;p2"/>
          <p:cNvPicPr preferRelativeResize="0"/>
          <p:nvPr/>
        </p:nvPicPr>
        <p:blipFill rotWithShape="1">
          <a:blip r:embed="rId5">
            <a:alphaModFix/>
          </a:blip>
          <a:srcRect b="12836" l="0" r="0" t="12836"/>
          <a:stretch/>
        </p:blipFill>
        <p:spPr>
          <a:xfrm flipH="1">
            <a:off x="-1582300" y="3514699"/>
            <a:ext cx="5295902" cy="1702300"/>
          </a:xfrm>
          <a:prstGeom prst="rect">
            <a:avLst/>
          </a:prstGeom>
          <a:noFill/>
          <a:ln>
            <a:noFill/>
          </a:ln>
        </p:spPr>
      </p:pic>
      <p:sp>
        <p:nvSpPr>
          <p:cNvPr id="13" name="Google Shape;13;p2"/>
          <p:cNvSpPr txBox="1"/>
          <p:nvPr>
            <p:ph type="ctrTitle"/>
          </p:nvPr>
        </p:nvSpPr>
        <p:spPr>
          <a:xfrm>
            <a:off x="724050" y="857250"/>
            <a:ext cx="5333700" cy="17511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rgbClr val="191919"/>
              </a:buClr>
              <a:buSzPts val="5200"/>
              <a:buNone/>
              <a:defRPr b="0"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4" name="Google Shape;14;p2"/>
          <p:cNvSpPr txBox="1"/>
          <p:nvPr>
            <p:ph idx="1" type="subTitle"/>
          </p:nvPr>
        </p:nvSpPr>
        <p:spPr>
          <a:xfrm>
            <a:off x="724050" y="2705075"/>
            <a:ext cx="4528800" cy="475800"/>
          </a:xfrm>
          <a:prstGeom prst="rect">
            <a:avLst/>
          </a:prstGeom>
          <a:solidFill>
            <a:srgbClr val="FFFFFF">
              <a:alpha val="34590"/>
            </a:srgbClr>
          </a:solidFill>
          <a:ln>
            <a:noFill/>
          </a:ln>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600">
                <a:solidFill>
                  <a:schemeClr val="dk1"/>
                </a:solidFill>
                <a:latin typeface="Lexend Deca"/>
                <a:ea typeface="Lexend Deca"/>
                <a:cs typeface="Lexend Deca"/>
                <a:sym typeface="Lexend Deca"/>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pic>
        <p:nvPicPr>
          <p:cNvPr id="49" name="Google Shape;49;p11"/>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50" name="Google Shape;50;p11"/>
          <p:cNvSpPr txBox="1"/>
          <p:nvPr>
            <p:ph hasCustomPrompt="1" type="title"/>
          </p:nvPr>
        </p:nvSpPr>
        <p:spPr>
          <a:xfrm>
            <a:off x="1284000" y="539500"/>
            <a:ext cx="6576000" cy="15729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b="0"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1" name="Google Shape;51;p11"/>
          <p:cNvSpPr txBox="1"/>
          <p:nvPr>
            <p:ph idx="1" type="subTitle"/>
          </p:nvPr>
        </p:nvSpPr>
        <p:spPr>
          <a:xfrm>
            <a:off x="1284000" y="2112650"/>
            <a:ext cx="6576000" cy="497100"/>
          </a:xfrm>
          <a:prstGeom prst="rect">
            <a:avLst/>
          </a:prstGeom>
          <a:solidFill>
            <a:srgbClr val="FFFFFF">
              <a:alpha val="34590"/>
            </a:srgbClr>
          </a:solid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2" name="Shape 5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pic>
        <p:nvPicPr>
          <p:cNvPr id="16" name="Google Shape;16;p3"/>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17" name="Google Shape;17;p3"/>
          <p:cNvSpPr txBox="1"/>
          <p:nvPr>
            <p:ph type="title"/>
          </p:nvPr>
        </p:nvSpPr>
        <p:spPr>
          <a:xfrm>
            <a:off x="3714750" y="3265675"/>
            <a:ext cx="4716000" cy="841800"/>
          </a:xfrm>
          <a:prstGeom prst="rect">
            <a:avLst/>
          </a:prstGeom>
        </p:spPr>
        <p:txBody>
          <a:bodyPr anchorCtr="0" anchor="ctr" bIns="91425" lIns="91425" spcFirstLastPara="1" rIns="91425" wrap="square" tIns="91425">
            <a:noAutofit/>
          </a:bodyPr>
          <a:lstStyle>
            <a:lvl1pPr lvl="0" algn="r">
              <a:spcBef>
                <a:spcPts val="0"/>
              </a:spcBef>
              <a:spcAft>
                <a:spcPts val="0"/>
              </a:spcAft>
              <a:buSzPts val="3600"/>
              <a:buNone/>
              <a:defRPr b="0"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 name="Google Shape;18;p3"/>
          <p:cNvSpPr txBox="1"/>
          <p:nvPr>
            <p:ph hasCustomPrompt="1" idx="2" type="title"/>
          </p:nvPr>
        </p:nvSpPr>
        <p:spPr>
          <a:xfrm>
            <a:off x="7529875" y="2376450"/>
            <a:ext cx="900900" cy="841800"/>
          </a:xfrm>
          <a:prstGeom prst="rect">
            <a:avLst/>
          </a:prstGeom>
          <a:solidFill>
            <a:srgbClr val="FFFFFF">
              <a:alpha val="34590"/>
            </a:srgbClr>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b="0"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9" name="Google Shape;19;p3"/>
          <p:cNvSpPr txBox="1"/>
          <p:nvPr>
            <p:ph idx="1" type="subTitle"/>
          </p:nvPr>
        </p:nvSpPr>
        <p:spPr>
          <a:xfrm>
            <a:off x="3714750" y="4170800"/>
            <a:ext cx="4716000" cy="433200"/>
          </a:xfrm>
          <a:prstGeom prst="rect">
            <a:avLst/>
          </a:prstGeom>
          <a:solidFill>
            <a:srgbClr val="FFFFFF">
              <a:alpha val="34590"/>
            </a:srgbClr>
          </a:solid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pic>
        <p:nvPicPr>
          <p:cNvPr id="21" name="Google Shape;21;p4"/>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22" name="Google Shape;22;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 name="Google Shape;23;p4"/>
          <p:cNvSpPr txBox="1"/>
          <p:nvPr>
            <p:ph idx="1" type="body"/>
          </p:nvPr>
        </p:nvSpPr>
        <p:spPr>
          <a:xfrm>
            <a:off x="720000" y="1215750"/>
            <a:ext cx="7704000" cy="28038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191919"/>
              </a:buClr>
              <a:buSzPts val="1400"/>
              <a:buFont typeface="Anaheim"/>
              <a:buChar char="●"/>
              <a:defRPr>
                <a:solidFill>
                  <a:schemeClr val="dk1"/>
                </a:solidFill>
                <a:latin typeface="Lexend Deca"/>
                <a:ea typeface="Lexend Deca"/>
                <a:cs typeface="Lexend Deca"/>
                <a:sym typeface="Lexend Deca"/>
              </a:defRPr>
            </a:lvl1pPr>
            <a:lvl2pPr indent="-317500" lvl="1" marL="914400" rtl="0">
              <a:lnSpc>
                <a:spcPct val="100000"/>
              </a:lnSpc>
              <a:spcBef>
                <a:spcPts val="0"/>
              </a:spcBef>
              <a:spcAft>
                <a:spcPts val="0"/>
              </a:spcAft>
              <a:buClr>
                <a:srgbClr val="191919"/>
              </a:buClr>
              <a:buSzPts val="1400"/>
              <a:buFont typeface="Roboto Condensed Light"/>
              <a:buChar char="○"/>
              <a:defRPr>
                <a:solidFill>
                  <a:schemeClr val="dk1"/>
                </a:solidFill>
                <a:latin typeface="Lexend Deca"/>
                <a:ea typeface="Lexend Deca"/>
                <a:cs typeface="Lexend Deca"/>
                <a:sym typeface="Lexend Deca"/>
              </a:defRPr>
            </a:lvl2pPr>
            <a:lvl3pPr indent="-317500" lvl="2" marL="1371600" rtl="0">
              <a:lnSpc>
                <a:spcPct val="100000"/>
              </a:lnSpc>
              <a:spcBef>
                <a:spcPts val="0"/>
              </a:spcBef>
              <a:spcAft>
                <a:spcPts val="0"/>
              </a:spcAft>
              <a:buClr>
                <a:srgbClr val="191919"/>
              </a:buClr>
              <a:buSzPts val="1400"/>
              <a:buFont typeface="Roboto Condensed Light"/>
              <a:buChar char="■"/>
              <a:defRPr>
                <a:solidFill>
                  <a:schemeClr val="dk1"/>
                </a:solidFill>
              </a:defRPr>
            </a:lvl3pPr>
            <a:lvl4pPr indent="-317500" lvl="3" marL="1828800" rtl="0">
              <a:lnSpc>
                <a:spcPct val="100000"/>
              </a:lnSpc>
              <a:spcBef>
                <a:spcPts val="0"/>
              </a:spcBef>
              <a:spcAft>
                <a:spcPts val="0"/>
              </a:spcAft>
              <a:buClr>
                <a:srgbClr val="191919"/>
              </a:buClr>
              <a:buSzPts val="1400"/>
              <a:buFont typeface="Roboto Condensed Light"/>
              <a:buChar char="●"/>
              <a:defRPr>
                <a:solidFill>
                  <a:schemeClr val="dk1"/>
                </a:solidFill>
              </a:defRPr>
            </a:lvl4pPr>
            <a:lvl5pPr indent="-317500" lvl="4" marL="2286000" rtl="0">
              <a:lnSpc>
                <a:spcPct val="100000"/>
              </a:lnSpc>
              <a:spcBef>
                <a:spcPts val="0"/>
              </a:spcBef>
              <a:spcAft>
                <a:spcPts val="0"/>
              </a:spcAft>
              <a:buClr>
                <a:srgbClr val="191919"/>
              </a:buClr>
              <a:buSzPts val="1400"/>
              <a:buFont typeface="Roboto Condensed Light"/>
              <a:buChar char="○"/>
              <a:defRPr>
                <a:solidFill>
                  <a:schemeClr val="dk1"/>
                </a:solidFill>
              </a:defRPr>
            </a:lvl5pPr>
            <a:lvl6pPr indent="-317500" lvl="5" marL="2743200" rtl="0">
              <a:lnSpc>
                <a:spcPct val="100000"/>
              </a:lnSpc>
              <a:spcBef>
                <a:spcPts val="0"/>
              </a:spcBef>
              <a:spcAft>
                <a:spcPts val="0"/>
              </a:spcAft>
              <a:buClr>
                <a:srgbClr val="191919"/>
              </a:buClr>
              <a:buSzPts val="1400"/>
              <a:buFont typeface="Roboto Condensed Light"/>
              <a:buChar char="■"/>
              <a:defRPr>
                <a:solidFill>
                  <a:schemeClr val="dk1"/>
                </a:solidFill>
              </a:defRPr>
            </a:lvl6pPr>
            <a:lvl7pPr indent="-317500" lvl="6" marL="3200400" rtl="0">
              <a:lnSpc>
                <a:spcPct val="100000"/>
              </a:lnSpc>
              <a:spcBef>
                <a:spcPts val="0"/>
              </a:spcBef>
              <a:spcAft>
                <a:spcPts val="0"/>
              </a:spcAft>
              <a:buClr>
                <a:srgbClr val="191919"/>
              </a:buClr>
              <a:buSzPts val="1400"/>
              <a:buFont typeface="Roboto Condensed Light"/>
              <a:buChar char="●"/>
              <a:defRPr>
                <a:solidFill>
                  <a:schemeClr val="dk1"/>
                </a:solidFill>
              </a:defRPr>
            </a:lvl7pPr>
            <a:lvl8pPr indent="-317500" lvl="7" marL="3657600" rtl="0">
              <a:lnSpc>
                <a:spcPct val="100000"/>
              </a:lnSpc>
              <a:spcBef>
                <a:spcPts val="0"/>
              </a:spcBef>
              <a:spcAft>
                <a:spcPts val="0"/>
              </a:spcAft>
              <a:buClr>
                <a:srgbClr val="191919"/>
              </a:buClr>
              <a:buSzPts val="1400"/>
              <a:buFont typeface="Roboto Condensed Light"/>
              <a:buChar char="○"/>
              <a:defRPr>
                <a:solidFill>
                  <a:schemeClr val="dk1"/>
                </a:solidFill>
              </a:defRPr>
            </a:lvl8pPr>
            <a:lvl9pPr indent="-317500" lvl="8" marL="4114800" rtl="0">
              <a:lnSpc>
                <a:spcPct val="100000"/>
              </a:lnSpc>
              <a:spcBef>
                <a:spcPts val="0"/>
              </a:spcBef>
              <a:spcAft>
                <a:spcPts val="0"/>
              </a:spcAft>
              <a:buClr>
                <a:srgbClr val="191919"/>
              </a:buClr>
              <a:buSzPts val="1400"/>
              <a:buFont typeface="Roboto Condensed Light"/>
              <a:buChar char="■"/>
              <a:defRPr>
                <a:solidFill>
                  <a:schemeClr val="dk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pic>
        <p:nvPicPr>
          <p:cNvPr id="25" name="Google Shape;25;p5"/>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26" name="Google Shape;26;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 name="Google Shape;27;p5"/>
          <p:cNvSpPr txBox="1"/>
          <p:nvPr>
            <p:ph idx="1" type="subTitle"/>
          </p:nvPr>
        </p:nvSpPr>
        <p:spPr>
          <a:xfrm>
            <a:off x="5055246" y="3761149"/>
            <a:ext cx="25056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 name="Google Shape;28;p5"/>
          <p:cNvSpPr txBox="1"/>
          <p:nvPr>
            <p:ph idx="2" type="subTitle"/>
          </p:nvPr>
        </p:nvSpPr>
        <p:spPr>
          <a:xfrm>
            <a:off x="1583154" y="3761149"/>
            <a:ext cx="25056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9" name="Google Shape;29;p5"/>
          <p:cNvSpPr txBox="1"/>
          <p:nvPr>
            <p:ph idx="3" type="subTitle"/>
          </p:nvPr>
        </p:nvSpPr>
        <p:spPr>
          <a:xfrm>
            <a:off x="5055246" y="3453125"/>
            <a:ext cx="2505600" cy="394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0" name="Google Shape;30;p5"/>
          <p:cNvSpPr txBox="1"/>
          <p:nvPr>
            <p:ph idx="4" type="subTitle"/>
          </p:nvPr>
        </p:nvSpPr>
        <p:spPr>
          <a:xfrm>
            <a:off x="1583154" y="3453125"/>
            <a:ext cx="2505600" cy="394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pic>
        <p:nvPicPr>
          <p:cNvPr id="32" name="Google Shape;32;p6"/>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33" name="Google Shape;33;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pic>
        <p:nvPicPr>
          <p:cNvPr id="35" name="Google Shape;35;p7"/>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36" name="Google Shape;36;p7"/>
          <p:cNvSpPr txBox="1"/>
          <p:nvPr>
            <p:ph type="title"/>
          </p:nvPr>
        </p:nvSpPr>
        <p:spPr>
          <a:xfrm>
            <a:off x="720000" y="445025"/>
            <a:ext cx="4251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7" name="Google Shape;37;p7"/>
          <p:cNvSpPr txBox="1"/>
          <p:nvPr>
            <p:ph idx="1" type="subTitle"/>
          </p:nvPr>
        </p:nvSpPr>
        <p:spPr>
          <a:xfrm>
            <a:off x="720000" y="1703875"/>
            <a:ext cx="4294800" cy="20013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Lexend Deca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pic>
        <p:nvPicPr>
          <p:cNvPr id="39" name="Google Shape;39;p8"/>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40" name="Google Shape;40;p8"/>
          <p:cNvSpPr txBox="1"/>
          <p:nvPr>
            <p:ph type="title"/>
          </p:nvPr>
        </p:nvSpPr>
        <p:spPr>
          <a:xfrm>
            <a:off x="3922675" y="1181100"/>
            <a:ext cx="4508100" cy="2781300"/>
          </a:xfrm>
          <a:prstGeom prst="rect">
            <a:avLst/>
          </a:prstGeom>
        </p:spPr>
        <p:txBody>
          <a:bodyPr anchorCtr="0" anchor="ctr" bIns="91425" lIns="91425" spcFirstLastPara="1" rIns="91425" wrap="square" tIns="91425">
            <a:noAutofit/>
          </a:bodyPr>
          <a:lstStyle>
            <a:lvl1pPr lvl="0" algn="r">
              <a:lnSpc>
                <a:spcPct val="80000"/>
              </a:lnSpc>
              <a:spcBef>
                <a:spcPts val="0"/>
              </a:spcBef>
              <a:spcAft>
                <a:spcPts val="0"/>
              </a:spcAft>
              <a:buSzPts val="4800"/>
              <a:buNone/>
              <a:defRPr b="0"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pic>
        <p:nvPicPr>
          <p:cNvPr id="42" name="Google Shape;42;p9"/>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43" name="Google Shape;43;p9"/>
          <p:cNvSpPr txBox="1"/>
          <p:nvPr>
            <p:ph type="title"/>
          </p:nvPr>
        </p:nvSpPr>
        <p:spPr>
          <a:xfrm>
            <a:off x="1819275" y="1525475"/>
            <a:ext cx="5505600" cy="102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b="0" sz="6000">
                <a:solidFill>
                  <a:srgbClr val="13394F"/>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44" name="Google Shape;44;p9"/>
          <p:cNvSpPr txBox="1"/>
          <p:nvPr>
            <p:ph idx="1" type="subTitle"/>
          </p:nvPr>
        </p:nvSpPr>
        <p:spPr>
          <a:xfrm>
            <a:off x="1819275" y="2429425"/>
            <a:ext cx="5505600" cy="1188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p:nvPr>
            <p:ph idx="2" type="pic"/>
          </p:nvPr>
        </p:nvSpPr>
        <p:spPr>
          <a:xfrm>
            <a:off x="0" y="0"/>
            <a:ext cx="9144300" cy="5143500"/>
          </a:xfrm>
          <a:prstGeom prst="rect">
            <a:avLst/>
          </a:prstGeom>
          <a:noFill/>
          <a:ln>
            <a:noFill/>
          </a:ln>
        </p:spPr>
      </p:sp>
      <p:sp>
        <p:nvSpPr>
          <p:cNvPr id="47" name="Google Shape;47;p10"/>
          <p:cNvSpPr txBox="1"/>
          <p:nvPr>
            <p:ph type="title"/>
          </p:nvPr>
        </p:nvSpPr>
        <p:spPr>
          <a:xfrm>
            <a:off x="720000" y="4014450"/>
            <a:ext cx="7704000" cy="572700"/>
          </a:xfrm>
          <a:prstGeom prst="rect">
            <a:avLst/>
          </a:prstGeom>
          <a:solidFill>
            <a:schemeClr val="dk1"/>
          </a:solidFill>
        </p:spPr>
        <p:txBody>
          <a:bodyPr anchorCtr="0" anchor="t" bIns="91425" lIns="91425" spcFirstLastPara="1" rIns="91425" wrap="square" tIns="91425">
            <a:noAutofit/>
          </a:bodyPr>
          <a:lstStyle>
            <a:lvl1pPr lvl="0" rtl="0" algn="ctr">
              <a:spcBef>
                <a:spcPts val="0"/>
              </a:spcBef>
              <a:spcAft>
                <a:spcPts val="0"/>
              </a:spcAft>
              <a:buSzPts val="3500"/>
              <a:buNone/>
              <a:defRPr b="0">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Bebas Neue"/>
              <a:buNone/>
              <a:defRPr b="1" sz="35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1pPr>
            <a:lvl2pPr indent="-317500" lvl="1" marL="914400" rtl="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2pPr>
            <a:lvl3pPr indent="-317500" lvl="2" marL="1371600" rtl="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3pPr>
            <a:lvl4pPr indent="-317500" lvl="3" marL="1828800" rtl="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4pPr>
            <a:lvl5pPr indent="-317500" lvl="4" marL="2286000" rtl="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5pPr>
            <a:lvl6pPr indent="-317500" lvl="5" marL="2743200" rtl="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6pPr>
            <a:lvl7pPr indent="-317500" lvl="6" marL="3200400" rtl="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7pPr>
            <a:lvl8pPr indent="-317500" lvl="7" marL="3657600" rtl="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8pPr>
            <a:lvl9pPr indent="-317500" lvl="8" marL="4114800" rtl="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3"/>
          <p:cNvSpPr txBox="1"/>
          <p:nvPr>
            <p:ph type="ctrTitle"/>
          </p:nvPr>
        </p:nvSpPr>
        <p:spPr>
          <a:xfrm>
            <a:off x="724050" y="857250"/>
            <a:ext cx="6158400" cy="175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Airport Slot allocation processes</a:t>
            </a:r>
            <a:endParaRPr/>
          </a:p>
        </p:txBody>
      </p:sp>
      <p:sp>
        <p:nvSpPr>
          <p:cNvPr id="58" name="Google Shape;58;p13"/>
          <p:cNvSpPr txBox="1"/>
          <p:nvPr>
            <p:ph idx="1" type="subTitle"/>
          </p:nvPr>
        </p:nvSpPr>
        <p:spPr>
          <a:xfrm>
            <a:off x="724050" y="2705075"/>
            <a:ext cx="4528800" cy="47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By: Hanchen, Annalee Watts, Connor Tyrell, Likitha Shatdarsanam, and Uday</a:t>
            </a:r>
            <a:endParaRPr/>
          </a:p>
        </p:txBody>
      </p:sp>
      <p:pic>
        <p:nvPicPr>
          <p:cNvPr id="59" name="Google Shape;59;p13"/>
          <p:cNvPicPr preferRelativeResize="0"/>
          <p:nvPr/>
        </p:nvPicPr>
        <p:blipFill rotWithShape="1">
          <a:blip r:embed="rId3">
            <a:alphaModFix/>
          </a:blip>
          <a:srcRect b="15316" l="6117" r="6109" t="15316"/>
          <a:stretch/>
        </p:blipFill>
        <p:spPr>
          <a:xfrm flipH="1">
            <a:off x="4997313" y="-333387"/>
            <a:ext cx="4648202" cy="1702300"/>
          </a:xfrm>
          <a:prstGeom prst="rect">
            <a:avLst/>
          </a:prstGeom>
          <a:noFill/>
          <a:ln>
            <a:noFill/>
          </a:ln>
        </p:spPr>
      </p:pic>
      <p:grpSp>
        <p:nvGrpSpPr>
          <p:cNvPr id="60" name="Google Shape;60;p13"/>
          <p:cNvGrpSpPr/>
          <p:nvPr/>
        </p:nvGrpSpPr>
        <p:grpSpPr>
          <a:xfrm>
            <a:off x="-104775" y="3225130"/>
            <a:ext cx="8566710" cy="1775910"/>
            <a:chOff x="-104775" y="3225130"/>
            <a:chExt cx="8566710" cy="1775910"/>
          </a:xfrm>
        </p:grpSpPr>
        <p:grpSp>
          <p:nvGrpSpPr>
            <p:cNvPr id="61" name="Google Shape;61;p13"/>
            <p:cNvGrpSpPr/>
            <p:nvPr/>
          </p:nvGrpSpPr>
          <p:grpSpPr>
            <a:xfrm rot="-206156">
              <a:off x="6649380" y="3276487"/>
              <a:ext cx="1764001" cy="1673196"/>
              <a:chOff x="4138184" y="930105"/>
              <a:chExt cx="3959591" cy="3755764"/>
            </a:xfrm>
          </p:grpSpPr>
          <p:sp>
            <p:nvSpPr>
              <p:cNvPr id="62" name="Google Shape;62;p13"/>
              <p:cNvSpPr/>
              <p:nvPr/>
            </p:nvSpPr>
            <p:spPr>
              <a:xfrm>
                <a:off x="5909881" y="2233489"/>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13"/>
              <p:cNvGrpSpPr/>
              <p:nvPr/>
            </p:nvGrpSpPr>
            <p:grpSpPr>
              <a:xfrm>
                <a:off x="4138184" y="930105"/>
                <a:ext cx="3868174" cy="3755764"/>
                <a:chOff x="4138184" y="930105"/>
                <a:chExt cx="3868174" cy="3755764"/>
              </a:xfrm>
            </p:grpSpPr>
            <p:sp>
              <p:nvSpPr>
                <p:cNvPr id="64" name="Google Shape;64;p13"/>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3"/>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3"/>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3"/>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3"/>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3"/>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3"/>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3"/>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3"/>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3"/>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3"/>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3"/>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9" name="Google Shape;199;p13"/>
            <p:cNvSpPr/>
            <p:nvPr/>
          </p:nvSpPr>
          <p:spPr>
            <a:xfrm>
              <a:off x="-104775" y="3778404"/>
              <a:ext cx="6705600" cy="974175"/>
            </a:xfrm>
            <a:custGeom>
              <a:rect b="b" l="l" r="r" t="t"/>
              <a:pathLst>
                <a:path extrusionOk="0" h="38967" w="268224">
                  <a:moveTo>
                    <a:pt x="268224" y="32083"/>
                  </a:moveTo>
                  <a:cubicBezTo>
                    <a:pt x="248898" y="33840"/>
                    <a:pt x="221820" y="34245"/>
                    <a:pt x="211836" y="17605"/>
                  </a:cubicBezTo>
                  <a:cubicBezTo>
                    <a:pt x="208799" y="12543"/>
                    <a:pt x="211874" y="2463"/>
                    <a:pt x="217551" y="841"/>
                  </a:cubicBezTo>
                  <a:cubicBezTo>
                    <a:pt x="221273" y="-222"/>
                    <a:pt x="227752" y="4867"/>
                    <a:pt x="226314" y="8461"/>
                  </a:cubicBezTo>
                  <a:cubicBezTo>
                    <a:pt x="218276" y="28557"/>
                    <a:pt x="181986" y="10999"/>
                    <a:pt x="161544" y="3889"/>
                  </a:cubicBezTo>
                  <a:cubicBezTo>
                    <a:pt x="153435" y="1069"/>
                    <a:pt x="144577" y="1118"/>
                    <a:pt x="136017" y="460"/>
                  </a:cubicBezTo>
                  <a:cubicBezTo>
                    <a:pt x="130354" y="24"/>
                    <a:pt x="123269" y="-508"/>
                    <a:pt x="119253" y="3508"/>
                  </a:cubicBezTo>
                  <a:cubicBezTo>
                    <a:pt x="106843" y="15918"/>
                    <a:pt x="97059" y="36128"/>
                    <a:pt x="79629" y="38179"/>
                  </a:cubicBezTo>
                  <a:cubicBezTo>
                    <a:pt x="65852" y="39800"/>
                    <a:pt x="51603" y="38689"/>
                    <a:pt x="38100" y="35512"/>
                  </a:cubicBezTo>
                  <a:cubicBezTo>
                    <a:pt x="25715" y="32598"/>
                    <a:pt x="11380" y="27536"/>
                    <a:pt x="0" y="33226"/>
                  </a:cubicBezTo>
                </a:path>
              </a:pathLst>
            </a:custGeom>
            <a:noFill/>
            <a:ln cap="flat" cmpd="sng" w="19050">
              <a:solidFill>
                <a:schemeClr val="accent5"/>
              </a:solidFill>
              <a:prstDash val="dash"/>
              <a:round/>
              <a:headEnd len="med" w="med" type="none"/>
              <a:tailEnd len="med" w="med" type="none"/>
            </a:ln>
          </p:spPr>
        </p:sp>
      </p:grpSp>
      <p:grpSp>
        <p:nvGrpSpPr>
          <p:cNvPr id="200" name="Google Shape;200;p13"/>
          <p:cNvGrpSpPr/>
          <p:nvPr/>
        </p:nvGrpSpPr>
        <p:grpSpPr>
          <a:xfrm>
            <a:off x="6248244" y="-97738"/>
            <a:ext cx="9580331" cy="2631366"/>
            <a:chOff x="6057744" y="-333363"/>
            <a:chExt cx="9580331" cy="2631366"/>
          </a:xfrm>
        </p:grpSpPr>
        <p:grpSp>
          <p:nvGrpSpPr>
            <p:cNvPr id="201" name="Google Shape;201;p13"/>
            <p:cNvGrpSpPr/>
            <p:nvPr/>
          </p:nvGrpSpPr>
          <p:grpSpPr>
            <a:xfrm rot="-7355672">
              <a:off x="6288600" y="146026"/>
              <a:ext cx="2053828" cy="1672589"/>
              <a:chOff x="3394530" y="930105"/>
              <a:chExt cx="4611828" cy="3755764"/>
            </a:xfrm>
          </p:grpSpPr>
          <p:sp>
            <p:nvSpPr>
              <p:cNvPr id="202" name="Google Shape;202;p13"/>
              <p:cNvSpPr/>
              <p:nvPr/>
            </p:nvSpPr>
            <p:spPr>
              <a:xfrm>
                <a:off x="3394530" y="1214097"/>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 name="Google Shape;203;p13"/>
              <p:cNvGrpSpPr/>
              <p:nvPr/>
            </p:nvGrpSpPr>
            <p:grpSpPr>
              <a:xfrm>
                <a:off x="4138184" y="930105"/>
                <a:ext cx="3868174" cy="3755764"/>
                <a:chOff x="4138184" y="930105"/>
                <a:chExt cx="3868174" cy="3755764"/>
              </a:xfrm>
            </p:grpSpPr>
            <p:sp>
              <p:nvSpPr>
                <p:cNvPr id="204" name="Google Shape;204;p13"/>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3"/>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3"/>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3"/>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3"/>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3"/>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3"/>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3"/>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3"/>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3"/>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3"/>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3"/>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3"/>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3"/>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3"/>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3"/>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3"/>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3"/>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3"/>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3"/>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3"/>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3"/>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3"/>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3"/>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3"/>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3"/>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3"/>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3"/>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3"/>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3"/>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3"/>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3"/>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3"/>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3"/>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3"/>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3"/>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3"/>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3"/>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3"/>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3"/>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3"/>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3"/>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3"/>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3"/>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3"/>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3"/>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3"/>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3"/>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3"/>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3"/>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3"/>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3"/>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3"/>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3"/>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3"/>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3"/>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3"/>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3"/>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3"/>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3"/>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3"/>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3"/>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3"/>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3"/>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3"/>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3"/>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3"/>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3"/>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3"/>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3"/>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3"/>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3"/>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3"/>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3"/>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3"/>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3"/>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3"/>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3"/>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3"/>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3"/>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3"/>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3"/>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3"/>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3"/>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3"/>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3"/>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3"/>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3"/>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3"/>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3"/>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3"/>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3"/>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3"/>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3"/>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3"/>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3"/>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3"/>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3"/>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3"/>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3"/>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3"/>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3"/>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3"/>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3"/>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3"/>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3"/>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3"/>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3"/>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3"/>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3"/>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3"/>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3"/>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3"/>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3"/>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3"/>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3"/>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3"/>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3"/>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3"/>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3"/>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3"/>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39" name="Google Shape;339;p13"/>
            <p:cNvSpPr/>
            <p:nvPr/>
          </p:nvSpPr>
          <p:spPr>
            <a:xfrm>
              <a:off x="8113325" y="634801"/>
              <a:ext cx="7524750" cy="852425"/>
            </a:xfrm>
            <a:custGeom>
              <a:rect b="b" l="l" r="r" t="t"/>
              <a:pathLst>
                <a:path extrusionOk="0" h="34097" w="300990">
                  <a:moveTo>
                    <a:pt x="0" y="32520"/>
                  </a:moveTo>
                  <a:cubicBezTo>
                    <a:pt x="7924" y="35161"/>
                    <a:pt x="18859" y="34616"/>
                    <a:pt x="24765" y="28710"/>
                  </a:cubicBezTo>
                  <a:cubicBezTo>
                    <a:pt x="31243" y="22232"/>
                    <a:pt x="37345" y="15285"/>
                    <a:pt x="44577" y="9660"/>
                  </a:cubicBezTo>
                  <a:cubicBezTo>
                    <a:pt x="51934" y="3938"/>
                    <a:pt x="61556" y="578"/>
                    <a:pt x="70866" y="135"/>
                  </a:cubicBezTo>
                  <a:cubicBezTo>
                    <a:pt x="93542" y="-945"/>
                    <a:pt x="114127" y="15770"/>
                    <a:pt x="136779" y="17280"/>
                  </a:cubicBezTo>
                  <a:cubicBezTo>
                    <a:pt x="151596" y="18268"/>
                    <a:pt x="166931" y="14015"/>
                    <a:pt x="180213" y="7374"/>
                  </a:cubicBezTo>
                  <a:cubicBezTo>
                    <a:pt x="184785" y="5088"/>
                    <a:pt x="188887" y="1356"/>
                    <a:pt x="193929" y="516"/>
                  </a:cubicBezTo>
                  <a:cubicBezTo>
                    <a:pt x="209882" y="-2143"/>
                    <a:pt x="225483" y="7642"/>
                    <a:pt x="241173" y="11565"/>
                  </a:cubicBezTo>
                  <a:cubicBezTo>
                    <a:pt x="260630" y="16429"/>
                    <a:pt x="281089" y="15554"/>
                    <a:pt x="300990" y="18042"/>
                  </a:cubicBezTo>
                </a:path>
              </a:pathLst>
            </a:custGeom>
            <a:noFill/>
            <a:ln cap="flat" cmpd="sng" w="19050">
              <a:solidFill>
                <a:schemeClr val="accent5"/>
              </a:solidFill>
              <a:prstDash val="dash"/>
              <a:round/>
              <a:headEnd len="med" w="med" type="none"/>
              <a:tailEnd len="med" w="med" type="none"/>
            </a:ln>
          </p:spPr>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22"/>
          <p:cNvSpPr txBox="1"/>
          <p:nvPr>
            <p:ph type="title"/>
          </p:nvPr>
        </p:nvSpPr>
        <p:spPr>
          <a:xfrm>
            <a:off x="720000" y="381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 diagram</a:t>
            </a:r>
            <a:endParaRPr/>
          </a:p>
        </p:txBody>
      </p:sp>
      <p:sp>
        <p:nvSpPr>
          <p:cNvPr id="401" name="Google Shape;401;p22"/>
          <p:cNvSpPr txBox="1"/>
          <p:nvPr>
            <p:ph idx="1" type="body"/>
          </p:nvPr>
        </p:nvSpPr>
        <p:spPr>
          <a:xfrm>
            <a:off x="6575475" y="1169850"/>
            <a:ext cx="2448900" cy="280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behavioral model that emphasizes message sequence. This is a generic sequence diagram.</a:t>
            </a:r>
            <a:endParaRPr/>
          </a:p>
        </p:txBody>
      </p:sp>
      <p:pic>
        <p:nvPicPr>
          <p:cNvPr id="402" name="Google Shape;402;p22"/>
          <p:cNvPicPr preferRelativeResize="0"/>
          <p:nvPr/>
        </p:nvPicPr>
        <p:blipFill>
          <a:blip r:embed="rId3">
            <a:alphaModFix/>
          </a:blip>
          <a:stretch>
            <a:fillRect/>
          </a:stretch>
        </p:blipFill>
        <p:spPr>
          <a:xfrm>
            <a:off x="112700" y="1162825"/>
            <a:ext cx="6391776" cy="3578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23"/>
          <p:cNvSpPr txBox="1"/>
          <p:nvPr>
            <p:ph type="title"/>
          </p:nvPr>
        </p:nvSpPr>
        <p:spPr>
          <a:xfrm>
            <a:off x="720000" y="405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Behavioral state machine</a:t>
            </a:r>
            <a:endParaRPr/>
          </a:p>
        </p:txBody>
      </p:sp>
      <p:sp>
        <p:nvSpPr>
          <p:cNvPr id="408" name="Google Shape;408;p23"/>
          <p:cNvSpPr txBox="1"/>
          <p:nvPr>
            <p:ph idx="1" type="body"/>
          </p:nvPr>
        </p:nvSpPr>
        <p:spPr>
          <a:xfrm>
            <a:off x="103675" y="1169850"/>
            <a:ext cx="2047200" cy="280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Behavioral model that sets values of an object’s attributes and </a:t>
            </a:r>
            <a:r>
              <a:rPr lang="en"/>
              <a:t>relationships</a:t>
            </a:r>
            <a:r>
              <a:rPr lang="en"/>
              <a:t> with other objects.</a:t>
            </a:r>
            <a:endParaRPr/>
          </a:p>
        </p:txBody>
      </p:sp>
      <p:pic>
        <p:nvPicPr>
          <p:cNvPr id="409" name="Google Shape;409;p23"/>
          <p:cNvPicPr preferRelativeResize="0"/>
          <p:nvPr/>
        </p:nvPicPr>
        <p:blipFill>
          <a:blip r:embed="rId3">
            <a:alphaModFix/>
          </a:blip>
          <a:stretch>
            <a:fillRect/>
          </a:stretch>
        </p:blipFill>
        <p:spPr>
          <a:xfrm>
            <a:off x="2243500" y="1073775"/>
            <a:ext cx="6781799" cy="3965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info</a:t>
            </a:r>
            <a:endParaRPr/>
          </a:p>
        </p:txBody>
      </p:sp>
      <p:sp>
        <p:nvSpPr>
          <p:cNvPr id="345" name="Google Shape;345;p14"/>
          <p:cNvSpPr txBox="1"/>
          <p:nvPr>
            <p:ph idx="1" type="body"/>
          </p:nvPr>
        </p:nvSpPr>
        <p:spPr>
          <a:xfrm>
            <a:off x="720000" y="1215750"/>
            <a:ext cx="7704000" cy="280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We researched the slot allocation process at Level 3 airports. Airlines </a:t>
            </a:r>
            <a:r>
              <a:rPr lang="en" sz="1900"/>
              <a:t>request a slot to land/take off in airports and all requests are organized by an airport coordinator. In our presentation we are going to break down the process starting at initial requests  by airlines to the allocation of slots from the airport. We are going to use functional, structural, and behavioral diagrams to represent each phase of the slot allocation process</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requirements</a:t>
            </a:r>
            <a:endParaRPr/>
          </a:p>
        </p:txBody>
      </p:sp>
      <p:sp>
        <p:nvSpPr>
          <p:cNvPr id="351" name="Google Shape;351;p15"/>
          <p:cNvSpPr txBox="1"/>
          <p:nvPr>
            <p:ph idx="1" type="body"/>
          </p:nvPr>
        </p:nvSpPr>
        <p:spPr>
          <a:xfrm>
            <a:off x="720000" y="1215750"/>
            <a:ext cx="7704000" cy="2803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200"/>
          </a:p>
          <a:p>
            <a:pPr indent="-311150" lvl="0" marL="457200" rtl="0" algn="l">
              <a:lnSpc>
                <a:spcPct val="115000"/>
              </a:lnSpc>
              <a:spcBef>
                <a:spcPts val="0"/>
              </a:spcBef>
              <a:spcAft>
                <a:spcPts val="0"/>
              </a:spcAft>
              <a:buSzPts val="1300"/>
              <a:buChar char="●"/>
            </a:pPr>
            <a:r>
              <a:rPr lang="en" sz="1300"/>
              <a:t>Airlines submit slot requests, with the coordinator reviewing and classifying them as new, existing, or historical, and evaluating feasibility against airport parameters.</a:t>
            </a:r>
            <a:endParaRPr sz="1300"/>
          </a:p>
          <a:p>
            <a:pPr indent="-311150" lvl="0" marL="457200" rtl="0" algn="l">
              <a:lnSpc>
                <a:spcPct val="115000"/>
              </a:lnSpc>
              <a:spcBef>
                <a:spcPts val="0"/>
              </a:spcBef>
              <a:spcAft>
                <a:spcPts val="0"/>
              </a:spcAft>
              <a:buSzPts val="1300"/>
              <a:buChar char="●"/>
            </a:pPr>
            <a:r>
              <a:rPr lang="en" sz="1300"/>
              <a:t>Historical slot requests are assessed for adherence to the 80/20 rule, and changes to such slots are checked for compliance with coordination parameters.</a:t>
            </a:r>
            <a:endParaRPr sz="1300"/>
          </a:p>
          <a:p>
            <a:pPr indent="-311150" lvl="0" marL="457200" rtl="0" algn="l">
              <a:lnSpc>
                <a:spcPct val="115000"/>
              </a:lnSpc>
              <a:spcBef>
                <a:spcPts val="0"/>
              </a:spcBef>
              <a:spcAft>
                <a:spcPts val="0"/>
              </a:spcAft>
              <a:buSzPts val="1300"/>
              <a:buChar char="●"/>
            </a:pPr>
            <a:r>
              <a:rPr lang="en" sz="1300"/>
              <a:t>A slot pool is formed from returned and optimized slots, divided 50/50 between new and existing airlines, with the coordinator matching and confirming allocations.</a:t>
            </a:r>
            <a:endParaRPr sz="1300"/>
          </a:p>
          <a:p>
            <a:pPr indent="-311150" lvl="0" marL="457200" rtl="0" algn="l">
              <a:lnSpc>
                <a:spcPct val="115000"/>
              </a:lnSpc>
              <a:spcBef>
                <a:spcPts val="0"/>
              </a:spcBef>
              <a:spcAft>
                <a:spcPts val="0"/>
              </a:spcAft>
              <a:buSzPts val="1300"/>
              <a:buChar char="●"/>
            </a:pPr>
            <a:r>
              <a:rPr lang="en" sz="1300"/>
              <a:t>Unallocated and unchanged historical slots are reallocated or managed, ensuring airlines comply with the "use it or lose it" policy through ongoing monitoring.</a:t>
            </a:r>
            <a:endParaRPr sz="1300"/>
          </a:p>
          <a:p>
            <a:pPr indent="-311150" lvl="0" marL="457200" rtl="0" algn="l">
              <a:lnSpc>
                <a:spcPct val="115000"/>
              </a:lnSpc>
              <a:spcBef>
                <a:spcPts val="0"/>
              </a:spcBef>
              <a:spcAft>
                <a:spcPts val="0"/>
              </a:spcAft>
              <a:buSzPts val="1300"/>
              <a:buChar char="●"/>
            </a:pPr>
            <a:r>
              <a:rPr lang="en" sz="1300"/>
              <a:t>The coordinator adjusts slots as needed for operations and regulations, while the airport body regularly reports on capacity and slot misuse.</a:t>
            </a:r>
            <a:endParaRPr sz="1300"/>
          </a:p>
          <a:p>
            <a:pPr indent="0" lvl="0" marL="457200" rtl="0" algn="l">
              <a:spcBef>
                <a:spcPts val="0"/>
              </a:spcBef>
              <a:spcAft>
                <a:spcPts val="0"/>
              </a:spcAft>
              <a:buNone/>
            </a:pPr>
            <a:r>
              <a:t/>
            </a:r>
            <a:endParaRPr sz="1200"/>
          </a:p>
          <a:p>
            <a:pPr indent="0" lvl="0" marL="0" rtl="0" algn="l">
              <a:spcBef>
                <a:spcPts val="0"/>
              </a:spcBef>
              <a:spcAft>
                <a:spcPts val="0"/>
              </a:spcAft>
              <a:buNone/>
            </a:pPr>
            <a:r>
              <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Slot Reservation regulations</a:t>
            </a:r>
            <a:endParaRPr/>
          </a:p>
        </p:txBody>
      </p:sp>
      <p:sp>
        <p:nvSpPr>
          <p:cNvPr id="357" name="Google Shape;357;p16"/>
          <p:cNvSpPr txBox="1"/>
          <p:nvPr>
            <p:ph idx="1" type="body"/>
          </p:nvPr>
        </p:nvSpPr>
        <p:spPr>
          <a:xfrm>
            <a:off x="3378300" y="786225"/>
            <a:ext cx="5045700" cy="292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292100" lvl="0" marL="914400" rtl="0" algn="l">
              <a:spcBef>
                <a:spcPts val="0"/>
              </a:spcBef>
              <a:spcAft>
                <a:spcPts val="0"/>
              </a:spcAft>
              <a:buSzPts val="1000"/>
              <a:buFont typeface="Roboto Condensed Light"/>
              <a:buChar char="●"/>
            </a:pPr>
            <a:r>
              <a:rPr lang="en" sz="1000"/>
              <a:t>Slot Pool:</a:t>
            </a:r>
            <a:endParaRPr sz="1000"/>
          </a:p>
          <a:p>
            <a:pPr indent="-292100" lvl="2" marL="1371600" marR="0" rtl="0" algn="l">
              <a:lnSpc>
                <a:spcPct val="100000"/>
              </a:lnSpc>
              <a:spcBef>
                <a:spcPts val="0"/>
              </a:spcBef>
              <a:spcAft>
                <a:spcPts val="0"/>
              </a:spcAft>
              <a:buSzPts val="1000"/>
              <a:buAutoNum type="romanLcPeriod"/>
            </a:pPr>
            <a:r>
              <a:rPr lang="en" sz="1000">
                <a:latin typeface="Arial"/>
                <a:ea typeface="Arial"/>
                <a:cs typeface="Arial"/>
                <a:sym typeface="Arial"/>
              </a:rPr>
              <a:t>Establishing a Slot Pool: After allocating unchanged historic slots, a slot pool is created for new and changing requests.</a:t>
            </a:r>
            <a:endParaRPr sz="1000">
              <a:latin typeface="Arial"/>
              <a:ea typeface="Arial"/>
              <a:cs typeface="Arial"/>
              <a:sym typeface="Arial"/>
            </a:endParaRPr>
          </a:p>
          <a:p>
            <a:pPr indent="-292100" lvl="2" marL="1371600" marR="0" rtl="0" algn="l">
              <a:lnSpc>
                <a:spcPct val="100000"/>
              </a:lnSpc>
              <a:spcBef>
                <a:spcPts val="0"/>
              </a:spcBef>
              <a:spcAft>
                <a:spcPts val="0"/>
              </a:spcAft>
              <a:buSzPts val="1000"/>
              <a:buAutoNum type="romanLcPeriod"/>
            </a:pPr>
            <a:r>
              <a:rPr lang="en" sz="1000">
                <a:latin typeface="Arial"/>
                <a:ea typeface="Arial"/>
                <a:cs typeface="Arial"/>
                <a:sym typeface="Arial"/>
              </a:rPr>
              <a:t>50/50 Rule: 50% of the initial allocation in the slot pool should go to new entrants, and the remaining 50% to returning entrants. If a 50/50 balance isn't achievable in one season due to limited slots, it should be corrected in subsequent seasons.</a:t>
            </a:r>
            <a:endParaRPr sz="1000"/>
          </a:p>
          <a:p>
            <a:pPr indent="0" lvl="0" marL="457200" marR="0" rtl="0" algn="l">
              <a:lnSpc>
                <a:spcPct val="100000"/>
              </a:lnSpc>
              <a:spcBef>
                <a:spcPts val="0"/>
              </a:spcBef>
              <a:spcAft>
                <a:spcPts val="0"/>
              </a:spcAft>
              <a:buNone/>
            </a:pPr>
            <a:r>
              <a:t/>
            </a:r>
            <a:endParaRPr sz="1000"/>
          </a:p>
          <a:p>
            <a:pPr indent="-292100" lvl="0" marL="914400" rtl="0" algn="l">
              <a:spcBef>
                <a:spcPts val="0"/>
              </a:spcBef>
              <a:spcAft>
                <a:spcPts val="0"/>
              </a:spcAft>
              <a:buSzPts val="1000"/>
              <a:buFont typeface="Arial"/>
              <a:buChar char="●"/>
            </a:pPr>
            <a:r>
              <a:rPr lang="en" sz="1000">
                <a:latin typeface="Arial"/>
                <a:ea typeface="Arial"/>
                <a:cs typeface="Arial"/>
                <a:sym typeface="Arial"/>
              </a:rPr>
              <a:t>New Entrants:</a:t>
            </a:r>
            <a:endParaRPr sz="1000">
              <a:latin typeface="Arial"/>
              <a:ea typeface="Arial"/>
              <a:cs typeface="Arial"/>
              <a:sym typeface="Arial"/>
            </a:endParaRPr>
          </a:p>
          <a:p>
            <a:pPr indent="-292100" lvl="2" marL="1371600" marR="0" rtl="0" algn="l">
              <a:lnSpc>
                <a:spcPct val="100000"/>
              </a:lnSpc>
              <a:spcBef>
                <a:spcPts val="0"/>
              </a:spcBef>
              <a:spcAft>
                <a:spcPts val="0"/>
              </a:spcAft>
              <a:buSzPts val="1000"/>
              <a:buAutoNum type="romanLcPeriod"/>
            </a:pPr>
            <a:r>
              <a:rPr lang="en" sz="1000">
                <a:latin typeface="Arial"/>
                <a:ea typeface="Arial"/>
                <a:cs typeface="Arial"/>
                <a:sym typeface="Arial"/>
              </a:rPr>
              <a:t>Eligibility and Allocation: Only airlines can attain new entrant status. New entrants offered slots within one hour of their requested time must accept by the end of the first day of the scheduling conference to retain their status.</a:t>
            </a:r>
            <a:endParaRPr sz="1000">
              <a:latin typeface="Arial"/>
              <a:ea typeface="Arial"/>
              <a:cs typeface="Arial"/>
              <a:sym typeface="Arial"/>
            </a:endParaRPr>
          </a:p>
          <a:p>
            <a:pPr indent="-292100" lvl="2" marL="1371600" marR="0" rtl="0" algn="l">
              <a:lnSpc>
                <a:spcPct val="100000"/>
              </a:lnSpc>
              <a:spcBef>
                <a:spcPts val="0"/>
              </a:spcBef>
              <a:spcAft>
                <a:spcPts val="0"/>
              </a:spcAft>
              <a:buSzPts val="1000"/>
              <a:buAutoNum type="romanLcPeriod"/>
            </a:pPr>
            <a:r>
              <a:rPr lang="en" sz="1000">
                <a:latin typeface="Arial"/>
                <a:ea typeface="Arial"/>
                <a:cs typeface="Arial"/>
                <a:sym typeface="Arial"/>
              </a:rPr>
              <a:t>Dispute Resolution: Dissatisfied new entrants can request a </a:t>
            </a:r>
            <a:r>
              <a:rPr lang="en" sz="1000">
                <a:latin typeface="Arial"/>
                <a:ea typeface="Arial"/>
                <a:cs typeface="Arial"/>
                <a:sym typeface="Arial"/>
              </a:rPr>
              <a:t>Coordination Committee meeting to resolve issues.</a:t>
            </a:r>
            <a:endParaRPr sz="1000">
              <a:latin typeface="Arial"/>
              <a:ea typeface="Arial"/>
              <a:cs typeface="Arial"/>
              <a:sym typeface="Arial"/>
            </a:endParaRPr>
          </a:p>
        </p:txBody>
      </p:sp>
      <p:sp>
        <p:nvSpPr>
          <p:cNvPr id="358" name="Google Shape;358;p16"/>
          <p:cNvSpPr txBox="1"/>
          <p:nvPr/>
        </p:nvSpPr>
        <p:spPr>
          <a:xfrm>
            <a:off x="-355850" y="946425"/>
            <a:ext cx="4002600" cy="3879000"/>
          </a:xfrm>
          <a:prstGeom prst="rect">
            <a:avLst/>
          </a:prstGeom>
          <a:noFill/>
          <a:ln>
            <a:noFill/>
          </a:ln>
        </p:spPr>
        <p:txBody>
          <a:bodyPr anchorCtr="0" anchor="t" bIns="91425" lIns="91425" spcFirstLastPara="1" rIns="91425" wrap="square" tIns="91425">
            <a:spAutoFit/>
          </a:bodyPr>
          <a:lstStyle/>
          <a:p>
            <a:pPr indent="-292100" lvl="1" marL="914400" rtl="0" algn="l">
              <a:spcBef>
                <a:spcPts val="0"/>
              </a:spcBef>
              <a:spcAft>
                <a:spcPts val="0"/>
              </a:spcAft>
              <a:buClr>
                <a:srgbClr val="191919"/>
              </a:buClr>
              <a:buSzPts val="1000"/>
              <a:buFont typeface="Roboto Condensed Light"/>
              <a:buChar char="●"/>
            </a:pPr>
            <a:r>
              <a:rPr lang="en" sz="1000">
                <a:solidFill>
                  <a:schemeClr val="dk1"/>
                </a:solidFill>
                <a:latin typeface="Lexend Deca"/>
                <a:ea typeface="Lexend Deca"/>
                <a:cs typeface="Lexend Deca"/>
                <a:sym typeface="Lexend Deca"/>
              </a:rPr>
              <a:t>Historic Slots:</a:t>
            </a:r>
            <a:endParaRPr sz="1000">
              <a:solidFill>
                <a:schemeClr val="dk1"/>
              </a:solidFill>
              <a:latin typeface="Lexend Deca"/>
              <a:ea typeface="Lexend Deca"/>
              <a:cs typeface="Lexend Deca"/>
              <a:sym typeface="Lexend Deca"/>
            </a:endParaRPr>
          </a:p>
          <a:p>
            <a:pPr indent="-292100" lvl="2" marL="1371600" rtl="0" algn="l">
              <a:spcBef>
                <a:spcPts val="0"/>
              </a:spcBef>
              <a:spcAft>
                <a:spcPts val="0"/>
              </a:spcAft>
              <a:buClr>
                <a:srgbClr val="191919"/>
              </a:buClr>
              <a:buSzPts val="1000"/>
              <a:buFont typeface="Roboto Condensed Light"/>
              <a:buAutoNum type="romanLcPeriod"/>
            </a:pPr>
            <a:r>
              <a:rPr lang="en" sz="1000">
                <a:solidFill>
                  <a:schemeClr val="dk1"/>
                </a:solidFill>
              </a:rPr>
              <a:t>Priority to Historic Slots: Slots that airlines request that remain unchanged or with minor changes that do not affect coordination parameters are given first priority.</a:t>
            </a:r>
            <a:endParaRPr sz="1100"/>
          </a:p>
          <a:p>
            <a:pPr indent="-292100" lvl="2" marL="1371600" rtl="0" algn="l">
              <a:spcBef>
                <a:spcPts val="0"/>
              </a:spcBef>
              <a:spcAft>
                <a:spcPts val="0"/>
              </a:spcAft>
              <a:buClr>
                <a:srgbClr val="191919"/>
              </a:buClr>
              <a:buSzPts val="1000"/>
              <a:buFont typeface="Roboto Condensed Light"/>
              <a:buAutoNum type="romanLcPeriod"/>
            </a:pPr>
            <a:r>
              <a:rPr lang="en" sz="1000">
                <a:solidFill>
                  <a:schemeClr val="dk1"/>
                </a:solidFill>
              </a:rPr>
              <a:t>Flexibility in Changes: For changes that affect coordination parameters, airlines must indicate their flexibility using industry-standard codes. If requested changes cannot be accommodated, the coordinator sends the unchanged historic slots back to the requesting airline.</a:t>
            </a:r>
            <a:endParaRPr sz="1000">
              <a:solidFill>
                <a:schemeClr val="dk1"/>
              </a:solidFill>
            </a:endParaRPr>
          </a:p>
          <a:p>
            <a:pPr indent="0" lvl="0" marL="457200" rtl="0" algn="l">
              <a:spcBef>
                <a:spcPts val="0"/>
              </a:spcBef>
              <a:spcAft>
                <a:spcPts val="0"/>
              </a:spcAft>
              <a:buNone/>
            </a:pPr>
            <a:r>
              <a:t/>
            </a:r>
            <a:endParaRPr sz="1000">
              <a:solidFill>
                <a:schemeClr val="dk1"/>
              </a:solidFill>
            </a:endParaRPr>
          </a:p>
          <a:p>
            <a:pPr indent="-292100" lvl="1" marL="914400" rtl="0" algn="l">
              <a:spcBef>
                <a:spcPts val="0"/>
              </a:spcBef>
              <a:spcAft>
                <a:spcPts val="0"/>
              </a:spcAft>
              <a:buClr>
                <a:srgbClr val="191919"/>
              </a:buClr>
              <a:buSzPts val="1000"/>
              <a:buFont typeface="Arial"/>
              <a:buChar char="●"/>
            </a:pPr>
            <a:r>
              <a:rPr lang="en" sz="1000">
                <a:solidFill>
                  <a:schemeClr val="dk1"/>
                </a:solidFill>
              </a:rPr>
              <a:t>Year-Round Operations:</a:t>
            </a:r>
            <a:endParaRPr sz="1000">
              <a:solidFill>
                <a:schemeClr val="dk1"/>
              </a:solidFill>
            </a:endParaRPr>
          </a:p>
          <a:p>
            <a:pPr indent="-292100" lvl="2" marL="1371600" rtl="0" algn="l">
              <a:spcBef>
                <a:spcPts val="0"/>
              </a:spcBef>
              <a:spcAft>
                <a:spcPts val="0"/>
              </a:spcAft>
              <a:buClr>
                <a:srgbClr val="191919"/>
              </a:buClr>
              <a:buSzPts val="1000"/>
              <a:buFont typeface="Roboto Condensed Light"/>
              <a:buAutoNum type="romanLcPeriod"/>
            </a:pPr>
            <a:r>
              <a:rPr lang="en" sz="1000">
                <a:solidFill>
                  <a:schemeClr val="dk1"/>
                </a:solidFill>
              </a:rPr>
              <a:t>Priority Over New Requests: Requests to extend operations to year-round are prioritized over new slot requests.</a:t>
            </a:r>
            <a:endParaRPr sz="1000">
              <a:solidFill>
                <a:schemeClr val="dk1"/>
              </a:solidFill>
            </a:endParaRPr>
          </a:p>
          <a:p>
            <a:pPr indent="-292100" lvl="2" marL="1371600" rtl="0" algn="l">
              <a:spcBef>
                <a:spcPts val="0"/>
              </a:spcBef>
              <a:spcAft>
                <a:spcPts val="0"/>
              </a:spcAft>
              <a:buClr>
                <a:srgbClr val="191919"/>
              </a:buClr>
              <a:buSzPts val="1000"/>
              <a:buFont typeface="Roboto Condensed Light"/>
              <a:buAutoNum type="romanLcPeriod"/>
            </a:pPr>
            <a:r>
              <a:rPr lang="en" sz="1000">
                <a:solidFill>
                  <a:schemeClr val="dk1"/>
                </a:solidFill>
              </a:rPr>
              <a:t>Flexibility for Different Operations: When evaluating year-round operations, coordinators should allow timing flexibility to accommodate varying needs of short- and long-haul services.</a:t>
            </a:r>
            <a:endParaRPr sz="1000">
              <a:solidFill>
                <a:schemeClr val="dk1"/>
              </a:solidFill>
            </a:endParaRPr>
          </a:p>
          <a:p>
            <a:pPr indent="0" lvl="0" marL="0" rtl="0" algn="l">
              <a:spcBef>
                <a:spcPts val="0"/>
              </a:spcBef>
              <a:spcAft>
                <a:spcPts val="0"/>
              </a:spcAft>
              <a:buNone/>
            </a:pPr>
            <a:r>
              <a:t/>
            </a:r>
            <a:endParaRPr sz="1000">
              <a:solidFill>
                <a:schemeClr val="dk1"/>
              </a:solidFill>
              <a:latin typeface="Lexend Deca"/>
              <a:ea typeface="Lexend Deca"/>
              <a:cs typeface="Lexend Deca"/>
              <a:sym typeface="Lexend Deca"/>
            </a:endParaRPr>
          </a:p>
        </p:txBody>
      </p:sp>
      <p:sp>
        <p:nvSpPr>
          <p:cNvPr id="359" name="Google Shape;359;p16"/>
          <p:cNvSpPr txBox="1"/>
          <p:nvPr/>
        </p:nvSpPr>
        <p:spPr>
          <a:xfrm>
            <a:off x="843450" y="4610875"/>
            <a:ext cx="7457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dk1"/>
                </a:solidFill>
              </a:rPr>
              <a:t>The additional criteria take into account aspects that require more subjective judgment from a variety of sources including: Effective Period of Operation, Operational Factors, Time Spent on Waitlist, Type of Consumer Service and Market, Connectivity, Competition, Environment, Local Guidelines</a:t>
            </a:r>
            <a:endParaRPr sz="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diagram</a:t>
            </a:r>
            <a:endParaRPr/>
          </a:p>
        </p:txBody>
      </p:sp>
      <p:pic>
        <p:nvPicPr>
          <p:cNvPr id="365" name="Google Shape;365;p17"/>
          <p:cNvPicPr preferRelativeResize="0"/>
          <p:nvPr/>
        </p:nvPicPr>
        <p:blipFill>
          <a:blip r:embed="rId3">
            <a:alphaModFix/>
          </a:blip>
          <a:stretch>
            <a:fillRect/>
          </a:stretch>
        </p:blipFill>
        <p:spPr>
          <a:xfrm>
            <a:off x="720000" y="1118950"/>
            <a:ext cx="5734050" cy="3667125"/>
          </a:xfrm>
          <a:prstGeom prst="rect">
            <a:avLst/>
          </a:prstGeom>
          <a:noFill/>
          <a:ln>
            <a:noFill/>
          </a:ln>
        </p:spPr>
      </p:pic>
      <p:sp>
        <p:nvSpPr>
          <p:cNvPr id="366" name="Google Shape;366;p17"/>
          <p:cNvSpPr txBox="1"/>
          <p:nvPr/>
        </p:nvSpPr>
        <p:spPr>
          <a:xfrm>
            <a:off x="6833400" y="1118950"/>
            <a:ext cx="1989600" cy="3186300"/>
          </a:xfrm>
          <a:prstGeom prst="rect">
            <a:avLst/>
          </a:prstGeom>
          <a:noFill/>
          <a:ln>
            <a:noFill/>
          </a:ln>
        </p:spPr>
        <p:txBody>
          <a:bodyPr anchorCtr="0" anchor="t" bIns="91425" lIns="91425" spcFirstLastPara="1" rIns="91425" wrap="square" tIns="91425">
            <a:spAutoFit/>
          </a:bodyPr>
          <a:lstStyle/>
          <a:p>
            <a:pPr indent="-279400" lvl="0" marL="457200" rtl="0" algn="l">
              <a:spcBef>
                <a:spcPts val="0"/>
              </a:spcBef>
              <a:spcAft>
                <a:spcPts val="0"/>
              </a:spcAft>
              <a:buSzPts val="800"/>
              <a:buChar char="●"/>
            </a:pPr>
            <a:r>
              <a:rPr lang="en" sz="1100"/>
              <a:t>This use case outlines the process of allocating landing and take-off slots to airlines after they have submitted their requests. It involves the Slot Coordinator reviewing historical and new entrance requests, assessing them against predefined criteria, and making decisions to ensure optimal airport operation and fair access to slots.</a:t>
            </a:r>
            <a:endParaRPr sz="800"/>
          </a:p>
          <a:p>
            <a:pPr indent="0" lvl="0" marL="0" rtl="0" algn="l">
              <a:spcBef>
                <a:spcPts val="0"/>
              </a:spcBef>
              <a:spcAft>
                <a:spcPts val="0"/>
              </a:spcAft>
              <a:buNone/>
            </a:pPr>
            <a:r>
              <a:t/>
            </a:r>
            <a:endParaRPr sz="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Activity diagram</a:t>
            </a:r>
            <a:endParaRPr/>
          </a:p>
        </p:txBody>
      </p:sp>
      <p:sp>
        <p:nvSpPr>
          <p:cNvPr id="372" name="Google Shape;372;p18"/>
          <p:cNvSpPr txBox="1"/>
          <p:nvPr>
            <p:ph idx="1" type="body"/>
          </p:nvPr>
        </p:nvSpPr>
        <p:spPr>
          <a:xfrm>
            <a:off x="720000" y="1598075"/>
            <a:ext cx="4823700" cy="2421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Highlights the process flow from slot request to final allocation.</a:t>
            </a:r>
            <a:endParaRPr/>
          </a:p>
          <a:p>
            <a:pPr indent="0" lvl="0" marL="457200" rtl="0" algn="l">
              <a:spcBef>
                <a:spcPts val="1000"/>
              </a:spcBef>
              <a:spcAft>
                <a:spcPts val="1000"/>
              </a:spcAft>
              <a:buNone/>
            </a:pPr>
            <a:r>
              <a:t/>
            </a:r>
            <a:endParaRPr/>
          </a:p>
        </p:txBody>
      </p:sp>
      <p:pic>
        <p:nvPicPr>
          <p:cNvPr id="373" name="Google Shape;373;p18"/>
          <p:cNvPicPr preferRelativeResize="0"/>
          <p:nvPr/>
        </p:nvPicPr>
        <p:blipFill>
          <a:blip r:embed="rId3">
            <a:alphaModFix/>
          </a:blip>
          <a:stretch>
            <a:fillRect/>
          </a:stretch>
        </p:blipFill>
        <p:spPr>
          <a:xfrm>
            <a:off x="6299750" y="-215775"/>
            <a:ext cx="2297550" cy="55750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19"/>
          <p:cNvSpPr txBox="1"/>
          <p:nvPr>
            <p:ph type="title"/>
          </p:nvPr>
        </p:nvSpPr>
        <p:spPr>
          <a:xfrm>
            <a:off x="720000" y="608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a:t>
            </a:r>
            <a:r>
              <a:rPr lang="en"/>
              <a:t>description</a:t>
            </a:r>
            <a:endParaRPr/>
          </a:p>
        </p:txBody>
      </p:sp>
      <p:pic>
        <p:nvPicPr>
          <p:cNvPr id="379" name="Google Shape;379;p19"/>
          <p:cNvPicPr preferRelativeResize="0"/>
          <p:nvPr/>
        </p:nvPicPr>
        <p:blipFill>
          <a:blip r:embed="rId3">
            <a:alphaModFix/>
          </a:blip>
          <a:stretch>
            <a:fillRect/>
          </a:stretch>
        </p:blipFill>
        <p:spPr>
          <a:xfrm>
            <a:off x="0" y="1094500"/>
            <a:ext cx="4679200" cy="2954501"/>
          </a:xfrm>
          <a:prstGeom prst="rect">
            <a:avLst/>
          </a:prstGeom>
          <a:noFill/>
          <a:ln>
            <a:noFill/>
          </a:ln>
        </p:spPr>
      </p:pic>
      <p:pic>
        <p:nvPicPr>
          <p:cNvPr id="380" name="Google Shape;380;p19"/>
          <p:cNvPicPr preferRelativeResize="0"/>
          <p:nvPr/>
        </p:nvPicPr>
        <p:blipFill>
          <a:blip r:embed="rId4">
            <a:alphaModFix/>
          </a:blip>
          <a:stretch>
            <a:fillRect/>
          </a:stretch>
        </p:blipFill>
        <p:spPr>
          <a:xfrm>
            <a:off x="4751450" y="487700"/>
            <a:ext cx="4400324" cy="2266124"/>
          </a:xfrm>
          <a:prstGeom prst="rect">
            <a:avLst/>
          </a:prstGeom>
          <a:noFill/>
          <a:ln>
            <a:noFill/>
          </a:ln>
        </p:spPr>
      </p:pic>
      <p:pic>
        <p:nvPicPr>
          <p:cNvPr id="381" name="Google Shape;381;p19"/>
          <p:cNvPicPr preferRelativeResize="0"/>
          <p:nvPr/>
        </p:nvPicPr>
        <p:blipFill>
          <a:blip r:embed="rId5">
            <a:alphaModFix/>
          </a:blip>
          <a:stretch>
            <a:fillRect/>
          </a:stretch>
        </p:blipFill>
        <p:spPr>
          <a:xfrm>
            <a:off x="4759225" y="2753825"/>
            <a:ext cx="4384776" cy="1789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diagram</a:t>
            </a:r>
            <a:endParaRPr/>
          </a:p>
        </p:txBody>
      </p:sp>
      <p:sp>
        <p:nvSpPr>
          <p:cNvPr id="387" name="Google Shape;387;p20"/>
          <p:cNvSpPr txBox="1"/>
          <p:nvPr>
            <p:ph idx="1" type="body"/>
          </p:nvPr>
        </p:nvSpPr>
        <p:spPr>
          <a:xfrm>
            <a:off x="720000" y="1215750"/>
            <a:ext cx="2885100" cy="280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structural model that identifies objects and their classes.</a:t>
            </a:r>
            <a:endParaRPr/>
          </a:p>
          <a:p>
            <a:pPr indent="0" lvl="0" marL="0" rtl="0" algn="l">
              <a:spcBef>
                <a:spcPts val="0"/>
              </a:spcBef>
              <a:spcAft>
                <a:spcPts val="0"/>
              </a:spcAft>
              <a:buNone/>
            </a:pPr>
            <a:r>
              <a:t/>
            </a:r>
            <a:endParaRPr/>
          </a:p>
        </p:txBody>
      </p:sp>
      <p:pic>
        <p:nvPicPr>
          <p:cNvPr id="388" name="Google Shape;388;p20"/>
          <p:cNvPicPr preferRelativeResize="0"/>
          <p:nvPr/>
        </p:nvPicPr>
        <p:blipFill>
          <a:blip r:embed="rId3">
            <a:alphaModFix/>
          </a:blip>
          <a:stretch>
            <a:fillRect/>
          </a:stretch>
        </p:blipFill>
        <p:spPr>
          <a:xfrm>
            <a:off x="3765796" y="0"/>
            <a:ext cx="5340407" cy="514349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Crc card</a:t>
            </a:r>
            <a:endParaRPr/>
          </a:p>
        </p:txBody>
      </p:sp>
      <p:sp>
        <p:nvSpPr>
          <p:cNvPr id="394" name="Google Shape;394;p21"/>
          <p:cNvSpPr txBox="1"/>
          <p:nvPr>
            <p:ph idx="1" type="body"/>
          </p:nvPr>
        </p:nvSpPr>
        <p:spPr>
          <a:xfrm>
            <a:off x="720000" y="1215750"/>
            <a:ext cx="3758100" cy="280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structural model to highlight all essential properties of a class.</a:t>
            </a:r>
            <a:endParaRPr/>
          </a:p>
        </p:txBody>
      </p:sp>
      <p:pic>
        <p:nvPicPr>
          <p:cNvPr id="395" name="Google Shape;395;p21"/>
          <p:cNvPicPr preferRelativeResize="0"/>
          <p:nvPr/>
        </p:nvPicPr>
        <p:blipFill>
          <a:blip r:embed="rId3">
            <a:alphaModFix/>
          </a:blip>
          <a:stretch>
            <a:fillRect/>
          </a:stretch>
        </p:blipFill>
        <p:spPr>
          <a:xfrm>
            <a:off x="4595473" y="0"/>
            <a:ext cx="4395354" cy="5143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lying Airplane Theme Infographics by Slidesgo">
  <a:themeElements>
    <a:clrScheme name="Simple Light">
      <a:dk1>
        <a:srgbClr val="13394F"/>
      </a:dk1>
      <a:lt1>
        <a:srgbClr val="C8EAFF"/>
      </a:lt1>
      <a:dk2>
        <a:srgbClr val="3992C8"/>
      </a:dk2>
      <a:lt2>
        <a:srgbClr val="326663"/>
      </a:lt2>
      <a:accent1>
        <a:srgbClr val="5C8988"/>
      </a:accent1>
      <a:accent2>
        <a:srgbClr val="A5A284"/>
      </a:accent2>
      <a:accent3>
        <a:srgbClr val="D6D4B2"/>
      </a:accent3>
      <a:accent4>
        <a:srgbClr val="F5E6E4"/>
      </a:accent4>
      <a:accent5>
        <a:srgbClr val="FFFFFF"/>
      </a:accent5>
      <a:accent6>
        <a:srgbClr val="FFFFFF"/>
      </a:accent6>
      <a:hlink>
        <a:srgbClr val="13394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