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10287000" cx="18288000"/>
  <p:notesSz cx="6858000" cy="9144000"/>
  <p:embeddedFontLst>
    <p:embeddedFont>
      <p:font typeface="Montserrat"/>
      <p:bold r:id="rId24"/>
      <p:boldItalic r:id="rId25"/>
    </p:embeddedFont>
    <p:embeddedFont>
      <p:font typeface="Quicksand"/>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7" roundtripDataSignature="AMtx7mju/nFVGY6ZvzTeleaGBTIc4LbB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Quicksand-bold.fntdata"/><Relationship Id="rId25" Type="http://schemas.openxmlformats.org/officeDocument/2006/relationships/font" Target="fonts/Montserrat-bold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1d0e6a080e_3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31d0e6a080e_3_1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1d0e6a080e_3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31d0e6a080e_3_1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1d0e6a080e_3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g31d0e6a080e_3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1d0e6a080e_3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31d0e6a080e_3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1d0e6a080e_5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31d0e6a080e_5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1d0e6a080e_5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31d0e6a080e_5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1d0e6a080e_5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31d0e6a080e_5_1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1d0e6a080e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g31d0e6a080e_3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1d0e6a080e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31d0e6a080e_3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1d0e6a080e_8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31d0e6a080e_8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1d0e6a080e_3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31d0e6a080e_3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1d0e6a080e_3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31d0e6a080e_3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1d0e6a080e_3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31d0e6a080e_3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6"/>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5"/>
          <p:cNvSpPr/>
          <p:nvPr>
            <p:ph idx="2" type="pic"/>
          </p:nvPr>
        </p:nvSpPr>
        <p:spPr>
          <a:xfrm>
            <a:off x="1792288" y="612775"/>
            <a:ext cx="5486400" cy="4114800"/>
          </a:xfrm>
          <a:prstGeom prst="rect">
            <a:avLst/>
          </a:prstGeom>
          <a:noFill/>
          <a:ln>
            <a:noFill/>
          </a:ln>
        </p:spPr>
      </p:sp>
      <p:sp>
        <p:nvSpPr>
          <p:cNvPr id="64" name="Google Shape;64;p2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4.png"/><Relationship Id="rId5"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7.png"/><Relationship Id="rId5" Type="http://schemas.openxmlformats.org/officeDocument/2006/relationships/image" Target="../media/image15.png"/><Relationship Id="rId6"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17.png"/><Relationship Id="rId5" Type="http://schemas.openxmlformats.org/officeDocument/2006/relationships/image" Target="../media/image20.png"/><Relationship Id="rId6"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5F4"/>
        </a:solidFill>
      </p:bgPr>
    </p:bg>
    <p:spTree>
      <p:nvGrpSpPr>
        <p:cNvPr id="83" name="Shape 83"/>
        <p:cNvGrpSpPr/>
        <p:nvPr/>
      </p:nvGrpSpPr>
      <p:grpSpPr>
        <a:xfrm>
          <a:off x="0" y="0"/>
          <a:ext cx="0" cy="0"/>
          <a:chOff x="0" y="0"/>
          <a:chExt cx="0" cy="0"/>
        </a:xfrm>
      </p:grpSpPr>
      <p:sp>
        <p:nvSpPr>
          <p:cNvPr id="84" name="Google Shape;84;p1"/>
          <p:cNvSpPr/>
          <p:nvPr/>
        </p:nvSpPr>
        <p:spPr>
          <a:xfrm flipH="1">
            <a:off x="10519294" y="3509354"/>
            <a:ext cx="7790397" cy="6777646"/>
          </a:xfrm>
          <a:custGeom>
            <a:rect b="b" l="l" r="r" t="t"/>
            <a:pathLst>
              <a:path extrusionOk="0" h="6777646" w="7790397">
                <a:moveTo>
                  <a:pt x="7790397" y="0"/>
                </a:moveTo>
                <a:lnTo>
                  <a:pt x="0" y="0"/>
                </a:lnTo>
                <a:lnTo>
                  <a:pt x="0" y="6777646"/>
                </a:lnTo>
                <a:lnTo>
                  <a:pt x="7790397" y="6777646"/>
                </a:lnTo>
                <a:lnTo>
                  <a:pt x="7790397" y="0"/>
                </a:lnTo>
                <a:close/>
              </a:path>
            </a:pathLst>
          </a:custGeom>
          <a:blipFill rotWithShape="1">
            <a:blip r:embed="rId3">
              <a:alphaModFix/>
            </a:blip>
            <a:stretch>
              <a:fillRect b="0" l="0" r="0" t="0"/>
            </a:stretch>
          </a:blipFill>
          <a:ln>
            <a:noFill/>
          </a:ln>
        </p:spPr>
      </p:sp>
      <p:sp>
        <p:nvSpPr>
          <p:cNvPr id="85" name="Google Shape;85;p1"/>
          <p:cNvSpPr txBox="1"/>
          <p:nvPr/>
        </p:nvSpPr>
        <p:spPr>
          <a:xfrm>
            <a:off x="6804635" y="2613035"/>
            <a:ext cx="10326900" cy="4433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b="1" lang="en-US" sz="9600">
                <a:solidFill>
                  <a:srgbClr val="165DB7"/>
                </a:solidFill>
                <a:latin typeface="Montserrat"/>
                <a:ea typeface="Montserrat"/>
                <a:cs typeface="Montserrat"/>
                <a:sym typeface="Montserrat"/>
              </a:rPr>
              <a:t>Employee Attrition Analysis</a:t>
            </a:r>
            <a:endParaRPr/>
          </a:p>
        </p:txBody>
      </p:sp>
      <p:sp>
        <p:nvSpPr>
          <p:cNvPr id="86" name="Google Shape;86;p1"/>
          <p:cNvSpPr/>
          <p:nvPr/>
        </p:nvSpPr>
        <p:spPr>
          <a:xfrm>
            <a:off x="1028700" y="2641322"/>
            <a:ext cx="5515827" cy="5004360"/>
          </a:xfrm>
          <a:custGeom>
            <a:rect b="b" l="l" r="r" t="t"/>
            <a:pathLst>
              <a:path extrusionOk="0" h="5004360" w="5515827">
                <a:moveTo>
                  <a:pt x="0" y="0"/>
                </a:moveTo>
                <a:lnTo>
                  <a:pt x="5515827" y="0"/>
                </a:lnTo>
                <a:lnTo>
                  <a:pt x="5515827" y="5004359"/>
                </a:lnTo>
                <a:lnTo>
                  <a:pt x="0" y="5004359"/>
                </a:lnTo>
                <a:lnTo>
                  <a:pt x="0" y="0"/>
                </a:lnTo>
                <a:close/>
              </a:path>
            </a:pathLst>
          </a:custGeom>
          <a:blipFill rotWithShape="1">
            <a:blip r:embed="rId4">
              <a:alphaModFix/>
            </a:blip>
            <a:stretch>
              <a:fillRect b="0" l="0" r="0" t="0"/>
            </a:stretch>
          </a:blipFill>
          <a:ln>
            <a:noFill/>
          </a:ln>
        </p:spPr>
      </p:sp>
      <p:sp>
        <p:nvSpPr>
          <p:cNvPr id="87" name="Google Shape;87;p1"/>
          <p:cNvSpPr/>
          <p:nvPr/>
        </p:nvSpPr>
        <p:spPr>
          <a:xfrm flipH="1" rot="10800000">
            <a:off x="0" y="0"/>
            <a:ext cx="4047934" cy="4114800"/>
          </a:xfrm>
          <a:custGeom>
            <a:rect b="b" l="l" r="r" t="t"/>
            <a:pathLst>
              <a:path extrusionOk="0" h="4114800" w="4047934">
                <a:moveTo>
                  <a:pt x="0" y="4114800"/>
                </a:moveTo>
                <a:lnTo>
                  <a:pt x="4047934" y="4114800"/>
                </a:lnTo>
                <a:lnTo>
                  <a:pt x="4047934" y="0"/>
                </a:lnTo>
                <a:lnTo>
                  <a:pt x="0" y="0"/>
                </a:lnTo>
                <a:lnTo>
                  <a:pt x="0" y="4114800"/>
                </a:lnTo>
                <a:close/>
              </a:path>
            </a:pathLst>
          </a:custGeom>
          <a:blipFill rotWithShape="1">
            <a:blip r:embed="rId5">
              <a:alphaModFix/>
            </a:blip>
            <a:stretch>
              <a:fillRect b="0" l="0" r="0" t="0"/>
            </a:stretch>
          </a:blipFill>
          <a:ln>
            <a:noFill/>
          </a:ln>
        </p:spPr>
      </p:sp>
      <p:sp>
        <p:nvSpPr>
          <p:cNvPr id="88" name="Google Shape;88;p1"/>
          <p:cNvSpPr txBox="1"/>
          <p:nvPr/>
        </p:nvSpPr>
        <p:spPr>
          <a:xfrm>
            <a:off x="6804636" y="7190363"/>
            <a:ext cx="8225100" cy="483600"/>
          </a:xfrm>
          <a:prstGeom prst="rect">
            <a:avLst/>
          </a:prstGeom>
          <a:noFill/>
          <a:ln>
            <a:noFill/>
          </a:ln>
        </p:spPr>
        <p:txBody>
          <a:bodyPr anchorCtr="0" anchor="t" bIns="0" lIns="0" spcFirstLastPara="1" rIns="0" wrap="square" tIns="0">
            <a:spAutoFit/>
          </a:bodyPr>
          <a:lstStyle/>
          <a:p>
            <a:pPr indent="0" lvl="0" marL="0" marR="0" rtl="0" algn="l">
              <a:lnSpc>
                <a:spcPct val="139987"/>
              </a:lnSpc>
              <a:spcBef>
                <a:spcPts val="0"/>
              </a:spcBef>
              <a:spcAft>
                <a:spcPts val="0"/>
              </a:spcAft>
              <a:buNone/>
            </a:pPr>
            <a:r>
              <a:rPr b="1" lang="en-US" sz="3141">
                <a:solidFill>
                  <a:srgbClr val="1F497E"/>
                </a:solidFill>
              </a:rPr>
              <a:t>By: Group 6</a:t>
            </a:r>
            <a:endParaRPr b="1" sz="3141">
              <a:solidFill>
                <a:srgbClr val="1F497E"/>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5F4"/>
        </a:solidFill>
      </p:bgPr>
    </p:bg>
    <p:spTree>
      <p:nvGrpSpPr>
        <p:cNvPr id="188" name="Shape 188"/>
        <p:cNvGrpSpPr/>
        <p:nvPr/>
      </p:nvGrpSpPr>
      <p:grpSpPr>
        <a:xfrm>
          <a:off x="0" y="0"/>
          <a:ext cx="0" cy="0"/>
          <a:chOff x="0" y="0"/>
          <a:chExt cx="0" cy="0"/>
        </a:xfrm>
      </p:grpSpPr>
      <p:grpSp>
        <p:nvGrpSpPr>
          <p:cNvPr id="189" name="Google Shape;189;g31d0e6a080e_3_133"/>
          <p:cNvGrpSpPr/>
          <p:nvPr/>
        </p:nvGrpSpPr>
        <p:grpSpPr>
          <a:xfrm>
            <a:off x="0" y="-144650"/>
            <a:ext cx="2481647" cy="10431728"/>
            <a:chOff x="0" y="-38100"/>
            <a:chExt cx="1404600" cy="2747433"/>
          </a:xfrm>
        </p:grpSpPr>
        <p:sp>
          <p:nvSpPr>
            <p:cNvPr id="190" name="Google Shape;190;g31d0e6a080e_3_133"/>
            <p:cNvSpPr/>
            <p:nvPr/>
          </p:nvSpPr>
          <p:spPr>
            <a:xfrm>
              <a:off x="0" y="0"/>
              <a:ext cx="1404498" cy="2709333"/>
            </a:xfrm>
            <a:custGeom>
              <a:rect b="b" l="l" r="r" t="t"/>
              <a:pathLst>
                <a:path extrusionOk="0" h="2709333" w="1404498">
                  <a:moveTo>
                    <a:pt x="0" y="0"/>
                  </a:moveTo>
                  <a:lnTo>
                    <a:pt x="1404498" y="0"/>
                  </a:lnTo>
                  <a:lnTo>
                    <a:pt x="1404498" y="2709333"/>
                  </a:lnTo>
                  <a:lnTo>
                    <a:pt x="0" y="2709333"/>
                  </a:lnTo>
                  <a:close/>
                </a:path>
              </a:pathLst>
            </a:custGeom>
            <a:solidFill>
              <a:srgbClr val="165DB7"/>
            </a:solidFill>
            <a:ln>
              <a:noFill/>
            </a:ln>
          </p:spPr>
        </p:sp>
        <p:sp>
          <p:nvSpPr>
            <p:cNvPr id="191" name="Google Shape;191;g31d0e6a080e_3_133"/>
            <p:cNvSpPr txBox="1"/>
            <p:nvPr/>
          </p:nvSpPr>
          <p:spPr>
            <a:xfrm>
              <a:off x="0" y="-38100"/>
              <a:ext cx="1404600" cy="2747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92" name="Google Shape;192;g31d0e6a080e_3_133"/>
          <p:cNvSpPr/>
          <p:nvPr/>
        </p:nvSpPr>
        <p:spPr>
          <a:xfrm>
            <a:off x="0" y="6172200"/>
            <a:ext cx="4047934" cy="4114800"/>
          </a:xfrm>
          <a:custGeom>
            <a:rect b="b" l="l" r="r" t="t"/>
            <a:pathLst>
              <a:path extrusionOk="0" h="4114800" w="4047934">
                <a:moveTo>
                  <a:pt x="0" y="0"/>
                </a:moveTo>
                <a:lnTo>
                  <a:pt x="4047934" y="0"/>
                </a:lnTo>
                <a:lnTo>
                  <a:pt x="4047934" y="4114800"/>
                </a:lnTo>
                <a:lnTo>
                  <a:pt x="0" y="4114800"/>
                </a:lnTo>
                <a:lnTo>
                  <a:pt x="0" y="0"/>
                </a:lnTo>
                <a:close/>
              </a:path>
            </a:pathLst>
          </a:custGeom>
          <a:blipFill rotWithShape="1">
            <a:blip r:embed="rId3">
              <a:alphaModFix/>
            </a:blip>
            <a:stretch>
              <a:fillRect b="0" l="0" r="0" t="0"/>
            </a:stretch>
          </a:blipFill>
          <a:ln>
            <a:noFill/>
          </a:ln>
        </p:spPr>
      </p:sp>
      <p:sp>
        <p:nvSpPr>
          <p:cNvPr id="193" name="Google Shape;193;g31d0e6a080e_3_133"/>
          <p:cNvSpPr txBox="1"/>
          <p:nvPr/>
        </p:nvSpPr>
        <p:spPr>
          <a:xfrm>
            <a:off x="4677300" y="7502550"/>
            <a:ext cx="8933400" cy="338400"/>
          </a:xfrm>
          <a:prstGeom prst="rect">
            <a:avLst/>
          </a:prstGeom>
          <a:noFill/>
          <a:ln>
            <a:noFill/>
          </a:ln>
        </p:spPr>
        <p:txBody>
          <a:bodyPr anchorCtr="0" anchor="t" bIns="0" lIns="0" spcFirstLastPara="1" rIns="0" wrap="square" tIns="0">
            <a:spAutoFit/>
          </a:bodyPr>
          <a:lstStyle/>
          <a:p>
            <a:pPr indent="0" lvl="0" marL="0" rtl="0" algn="ctr">
              <a:lnSpc>
                <a:spcPct val="160027"/>
              </a:lnSpc>
              <a:spcBef>
                <a:spcPts val="0"/>
              </a:spcBef>
              <a:spcAft>
                <a:spcPts val="0"/>
              </a:spcAft>
              <a:buSzPts val="1100"/>
              <a:buNone/>
            </a:pPr>
            <a:r>
              <a:rPr b="1" lang="en-US" sz="2199">
                <a:solidFill>
                  <a:srgbClr val="2E312B"/>
                </a:solidFill>
              </a:rPr>
              <a:t>Adds demographic insights but may not lead to immediate action.</a:t>
            </a:r>
            <a:endParaRPr b="1" sz="2199">
              <a:solidFill>
                <a:srgbClr val="2E312B"/>
              </a:solidFill>
            </a:endParaRPr>
          </a:p>
        </p:txBody>
      </p:sp>
      <p:pic>
        <p:nvPicPr>
          <p:cNvPr id="194" name="Google Shape;194;g31d0e6a080e_3_133"/>
          <p:cNvPicPr preferRelativeResize="0"/>
          <p:nvPr/>
        </p:nvPicPr>
        <p:blipFill>
          <a:blip r:embed="rId4">
            <a:alphaModFix/>
          </a:blip>
          <a:stretch>
            <a:fillRect/>
          </a:stretch>
        </p:blipFill>
        <p:spPr>
          <a:xfrm>
            <a:off x="3219099" y="3205763"/>
            <a:ext cx="14237898" cy="3730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5F4"/>
        </a:solidFill>
      </p:bgPr>
    </p:bg>
    <p:spTree>
      <p:nvGrpSpPr>
        <p:cNvPr id="198" name="Shape 198"/>
        <p:cNvGrpSpPr/>
        <p:nvPr/>
      </p:nvGrpSpPr>
      <p:grpSpPr>
        <a:xfrm>
          <a:off x="0" y="0"/>
          <a:ext cx="0" cy="0"/>
          <a:chOff x="0" y="0"/>
          <a:chExt cx="0" cy="0"/>
        </a:xfrm>
      </p:grpSpPr>
      <p:grpSp>
        <p:nvGrpSpPr>
          <p:cNvPr id="199" name="Google Shape;199;g31d0e6a080e_3_144"/>
          <p:cNvGrpSpPr/>
          <p:nvPr/>
        </p:nvGrpSpPr>
        <p:grpSpPr>
          <a:xfrm>
            <a:off x="0" y="-144650"/>
            <a:ext cx="2481647" cy="10431728"/>
            <a:chOff x="0" y="-38100"/>
            <a:chExt cx="1404600" cy="2747433"/>
          </a:xfrm>
        </p:grpSpPr>
        <p:sp>
          <p:nvSpPr>
            <p:cNvPr id="200" name="Google Shape;200;g31d0e6a080e_3_144"/>
            <p:cNvSpPr/>
            <p:nvPr/>
          </p:nvSpPr>
          <p:spPr>
            <a:xfrm>
              <a:off x="0" y="0"/>
              <a:ext cx="1404498" cy="2709333"/>
            </a:xfrm>
            <a:custGeom>
              <a:rect b="b" l="l" r="r" t="t"/>
              <a:pathLst>
                <a:path extrusionOk="0" h="2709333" w="1404498">
                  <a:moveTo>
                    <a:pt x="0" y="0"/>
                  </a:moveTo>
                  <a:lnTo>
                    <a:pt x="1404498" y="0"/>
                  </a:lnTo>
                  <a:lnTo>
                    <a:pt x="1404498" y="2709333"/>
                  </a:lnTo>
                  <a:lnTo>
                    <a:pt x="0" y="2709333"/>
                  </a:lnTo>
                  <a:close/>
                </a:path>
              </a:pathLst>
            </a:custGeom>
            <a:solidFill>
              <a:srgbClr val="165DB7"/>
            </a:solidFill>
            <a:ln>
              <a:noFill/>
            </a:ln>
          </p:spPr>
        </p:sp>
        <p:sp>
          <p:nvSpPr>
            <p:cNvPr id="201" name="Google Shape;201;g31d0e6a080e_3_144"/>
            <p:cNvSpPr txBox="1"/>
            <p:nvPr/>
          </p:nvSpPr>
          <p:spPr>
            <a:xfrm>
              <a:off x="0" y="-38100"/>
              <a:ext cx="1404600" cy="2747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2" name="Google Shape;202;g31d0e6a080e_3_144"/>
          <p:cNvSpPr/>
          <p:nvPr/>
        </p:nvSpPr>
        <p:spPr>
          <a:xfrm>
            <a:off x="0" y="6172200"/>
            <a:ext cx="4047934" cy="4114800"/>
          </a:xfrm>
          <a:custGeom>
            <a:rect b="b" l="l" r="r" t="t"/>
            <a:pathLst>
              <a:path extrusionOk="0" h="4114800" w="4047934">
                <a:moveTo>
                  <a:pt x="0" y="0"/>
                </a:moveTo>
                <a:lnTo>
                  <a:pt x="4047934" y="0"/>
                </a:lnTo>
                <a:lnTo>
                  <a:pt x="4047934" y="4114800"/>
                </a:lnTo>
                <a:lnTo>
                  <a:pt x="0" y="4114800"/>
                </a:lnTo>
                <a:lnTo>
                  <a:pt x="0" y="0"/>
                </a:lnTo>
                <a:close/>
              </a:path>
            </a:pathLst>
          </a:custGeom>
          <a:blipFill rotWithShape="1">
            <a:blip r:embed="rId3">
              <a:alphaModFix/>
            </a:blip>
            <a:stretch>
              <a:fillRect b="0" l="0" r="0" t="0"/>
            </a:stretch>
          </a:blipFill>
          <a:ln>
            <a:noFill/>
          </a:ln>
        </p:spPr>
      </p:sp>
      <p:sp>
        <p:nvSpPr>
          <p:cNvPr id="203" name="Google Shape;203;g31d0e6a080e_3_144"/>
          <p:cNvSpPr txBox="1"/>
          <p:nvPr/>
        </p:nvSpPr>
        <p:spPr>
          <a:xfrm>
            <a:off x="4035150" y="9102750"/>
            <a:ext cx="10217700" cy="338400"/>
          </a:xfrm>
          <a:prstGeom prst="rect">
            <a:avLst/>
          </a:prstGeom>
          <a:noFill/>
          <a:ln>
            <a:noFill/>
          </a:ln>
        </p:spPr>
        <p:txBody>
          <a:bodyPr anchorCtr="0" anchor="t" bIns="0" lIns="0" spcFirstLastPara="1" rIns="0" wrap="square" tIns="0">
            <a:spAutoFit/>
          </a:bodyPr>
          <a:lstStyle/>
          <a:p>
            <a:pPr indent="0" lvl="0" marL="0" rtl="0" algn="ctr">
              <a:lnSpc>
                <a:spcPct val="160027"/>
              </a:lnSpc>
              <a:spcBef>
                <a:spcPts val="0"/>
              </a:spcBef>
              <a:spcAft>
                <a:spcPts val="0"/>
              </a:spcAft>
              <a:buSzPts val="1100"/>
              <a:buNone/>
            </a:pPr>
            <a:r>
              <a:rPr b="1" lang="en-US" sz="2199">
                <a:solidFill>
                  <a:srgbClr val="2E312B"/>
                </a:solidFill>
              </a:rPr>
              <a:t>Broadly helpful but could be enhanced by including reasons for attrition.</a:t>
            </a:r>
            <a:endParaRPr b="1" sz="2199">
              <a:solidFill>
                <a:srgbClr val="2E312B"/>
              </a:solidFill>
            </a:endParaRPr>
          </a:p>
        </p:txBody>
      </p:sp>
      <p:pic>
        <p:nvPicPr>
          <p:cNvPr id="204" name="Google Shape;204;g31d0e6a080e_3_144"/>
          <p:cNvPicPr preferRelativeResize="0"/>
          <p:nvPr/>
        </p:nvPicPr>
        <p:blipFill>
          <a:blip r:embed="rId4">
            <a:alphaModFix/>
          </a:blip>
          <a:stretch>
            <a:fillRect/>
          </a:stretch>
        </p:blipFill>
        <p:spPr>
          <a:xfrm>
            <a:off x="3652675" y="845900"/>
            <a:ext cx="10982650" cy="80642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5F4"/>
        </a:solidFill>
      </p:bgPr>
    </p:bg>
    <p:spTree>
      <p:nvGrpSpPr>
        <p:cNvPr id="208" name="Shape 208"/>
        <p:cNvGrpSpPr/>
        <p:nvPr/>
      </p:nvGrpSpPr>
      <p:grpSpPr>
        <a:xfrm>
          <a:off x="0" y="0"/>
          <a:ext cx="0" cy="0"/>
          <a:chOff x="0" y="0"/>
          <a:chExt cx="0" cy="0"/>
        </a:xfrm>
      </p:grpSpPr>
      <p:sp>
        <p:nvSpPr>
          <p:cNvPr id="209" name="Google Shape;209;g31d0e6a080e_3_73"/>
          <p:cNvSpPr/>
          <p:nvPr/>
        </p:nvSpPr>
        <p:spPr>
          <a:xfrm>
            <a:off x="0" y="6172200"/>
            <a:ext cx="4047934" cy="4114800"/>
          </a:xfrm>
          <a:custGeom>
            <a:rect b="b" l="l" r="r" t="t"/>
            <a:pathLst>
              <a:path extrusionOk="0" h="4114800" w="4047934">
                <a:moveTo>
                  <a:pt x="0" y="0"/>
                </a:moveTo>
                <a:lnTo>
                  <a:pt x="4047934" y="0"/>
                </a:lnTo>
                <a:lnTo>
                  <a:pt x="4047934" y="4114800"/>
                </a:lnTo>
                <a:lnTo>
                  <a:pt x="0" y="4114800"/>
                </a:lnTo>
                <a:lnTo>
                  <a:pt x="0" y="0"/>
                </a:lnTo>
                <a:close/>
              </a:path>
            </a:pathLst>
          </a:custGeom>
          <a:blipFill rotWithShape="1">
            <a:blip r:embed="rId3">
              <a:alphaModFix/>
            </a:blip>
            <a:stretch>
              <a:fillRect b="0" l="0" r="0" t="0"/>
            </a:stretch>
          </a:blipFill>
          <a:ln>
            <a:noFill/>
          </a:ln>
        </p:spPr>
      </p:sp>
      <p:sp>
        <p:nvSpPr>
          <p:cNvPr id="210" name="Google Shape;210;g31d0e6a080e_3_73"/>
          <p:cNvSpPr txBox="1"/>
          <p:nvPr/>
        </p:nvSpPr>
        <p:spPr>
          <a:xfrm>
            <a:off x="5982899" y="370275"/>
            <a:ext cx="6322200" cy="1108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7200">
                <a:solidFill>
                  <a:schemeClr val="dk2"/>
                </a:solidFill>
              </a:rPr>
              <a:t>Dashboards</a:t>
            </a:r>
            <a:endParaRPr>
              <a:solidFill>
                <a:schemeClr val="dk2"/>
              </a:solidFill>
            </a:endParaRPr>
          </a:p>
        </p:txBody>
      </p:sp>
      <p:sp>
        <p:nvSpPr>
          <p:cNvPr id="211" name="Google Shape;211;g31d0e6a080e_3_73"/>
          <p:cNvSpPr/>
          <p:nvPr/>
        </p:nvSpPr>
        <p:spPr>
          <a:xfrm>
            <a:off x="0" y="5360485"/>
            <a:ext cx="6971484" cy="4926515"/>
          </a:xfrm>
          <a:custGeom>
            <a:rect b="b" l="l" r="r" t="t"/>
            <a:pathLst>
              <a:path extrusionOk="0" h="4926515" w="6971484">
                <a:moveTo>
                  <a:pt x="0" y="0"/>
                </a:moveTo>
                <a:lnTo>
                  <a:pt x="6971484" y="0"/>
                </a:lnTo>
                <a:lnTo>
                  <a:pt x="6971484" y="4926515"/>
                </a:lnTo>
                <a:lnTo>
                  <a:pt x="0" y="4926515"/>
                </a:lnTo>
                <a:lnTo>
                  <a:pt x="0" y="0"/>
                </a:lnTo>
                <a:close/>
              </a:path>
            </a:pathLst>
          </a:custGeom>
          <a:blipFill rotWithShape="1">
            <a:blip r:embed="rId4">
              <a:alphaModFix/>
            </a:blip>
            <a:stretch>
              <a:fillRect b="0" l="0" r="0" t="0"/>
            </a:stretch>
          </a:blipFill>
          <a:ln>
            <a:noFill/>
          </a:ln>
        </p:spPr>
      </p:sp>
      <p:sp>
        <p:nvSpPr>
          <p:cNvPr id="212" name="Google Shape;212;g31d0e6a080e_3_73"/>
          <p:cNvSpPr/>
          <p:nvPr/>
        </p:nvSpPr>
        <p:spPr>
          <a:xfrm>
            <a:off x="14732212" y="0"/>
            <a:ext cx="3555788" cy="5360485"/>
          </a:xfrm>
          <a:custGeom>
            <a:rect b="b" l="l" r="r" t="t"/>
            <a:pathLst>
              <a:path extrusionOk="0" h="5360485" w="3555788">
                <a:moveTo>
                  <a:pt x="0" y="0"/>
                </a:moveTo>
                <a:lnTo>
                  <a:pt x="3555788" y="0"/>
                </a:lnTo>
                <a:lnTo>
                  <a:pt x="3555788" y="5360485"/>
                </a:lnTo>
                <a:lnTo>
                  <a:pt x="0" y="5360485"/>
                </a:lnTo>
                <a:lnTo>
                  <a:pt x="0" y="0"/>
                </a:lnTo>
                <a:close/>
              </a:path>
            </a:pathLst>
          </a:custGeom>
          <a:blipFill rotWithShape="1">
            <a:blip r:embed="rId5">
              <a:alphaModFix/>
            </a:blip>
            <a:stretch>
              <a:fillRect b="0" l="0" r="0" t="0"/>
            </a:stretch>
          </a:blipFill>
          <a:ln>
            <a:noFill/>
          </a:ln>
        </p:spPr>
      </p:sp>
      <p:pic>
        <p:nvPicPr>
          <p:cNvPr id="213" name="Google Shape;213;g31d0e6a080e_3_73"/>
          <p:cNvPicPr preferRelativeResize="0"/>
          <p:nvPr/>
        </p:nvPicPr>
        <p:blipFill>
          <a:blip r:embed="rId6">
            <a:alphaModFix/>
          </a:blip>
          <a:stretch>
            <a:fillRect/>
          </a:stretch>
        </p:blipFill>
        <p:spPr>
          <a:xfrm>
            <a:off x="1914050" y="1478487"/>
            <a:ext cx="14459899" cy="82064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5F4"/>
        </a:solidFill>
      </p:bgPr>
    </p:bg>
    <p:spTree>
      <p:nvGrpSpPr>
        <p:cNvPr id="217" name="Shape 217"/>
        <p:cNvGrpSpPr/>
        <p:nvPr/>
      </p:nvGrpSpPr>
      <p:grpSpPr>
        <a:xfrm>
          <a:off x="0" y="0"/>
          <a:ext cx="0" cy="0"/>
          <a:chOff x="0" y="0"/>
          <a:chExt cx="0" cy="0"/>
        </a:xfrm>
      </p:grpSpPr>
      <p:sp>
        <p:nvSpPr>
          <p:cNvPr id="218" name="Google Shape;218;g31d0e6a080e_3_85"/>
          <p:cNvSpPr/>
          <p:nvPr/>
        </p:nvSpPr>
        <p:spPr>
          <a:xfrm>
            <a:off x="0" y="6172200"/>
            <a:ext cx="4047934" cy="4114800"/>
          </a:xfrm>
          <a:custGeom>
            <a:rect b="b" l="l" r="r" t="t"/>
            <a:pathLst>
              <a:path extrusionOk="0" h="4114800" w="4047934">
                <a:moveTo>
                  <a:pt x="0" y="0"/>
                </a:moveTo>
                <a:lnTo>
                  <a:pt x="4047934" y="0"/>
                </a:lnTo>
                <a:lnTo>
                  <a:pt x="4047934" y="4114800"/>
                </a:lnTo>
                <a:lnTo>
                  <a:pt x="0" y="4114800"/>
                </a:lnTo>
                <a:lnTo>
                  <a:pt x="0" y="0"/>
                </a:lnTo>
                <a:close/>
              </a:path>
            </a:pathLst>
          </a:custGeom>
          <a:blipFill rotWithShape="1">
            <a:blip r:embed="rId3">
              <a:alphaModFix/>
            </a:blip>
            <a:stretch>
              <a:fillRect b="0" l="0" r="0" t="0"/>
            </a:stretch>
          </a:blipFill>
          <a:ln>
            <a:noFill/>
          </a:ln>
        </p:spPr>
      </p:sp>
      <p:sp>
        <p:nvSpPr>
          <p:cNvPr id="219" name="Google Shape;219;g31d0e6a080e_3_85"/>
          <p:cNvSpPr/>
          <p:nvPr/>
        </p:nvSpPr>
        <p:spPr>
          <a:xfrm>
            <a:off x="0" y="5360485"/>
            <a:ext cx="6971484" cy="4926515"/>
          </a:xfrm>
          <a:custGeom>
            <a:rect b="b" l="l" r="r" t="t"/>
            <a:pathLst>
              <a:path extrusionOk="0" h="4926515" w="6971484">
                <a:moveTo>
                  <a:pt x="0" y="0"/>
                </a:moveTo>
                <a:lnTo>
                  <a:pt x="6971484" y="0"/>
                </a:lnTo>
                <a:lnTo>
                  <a:pt x="6971484" y="4926515"/>
                </a:lnTo>
                <a:lnTo>
                  <a:pt x="0" y="4926515"/>
                </a:lnTo>
                <a:lnTo>
                  <a:pt x="0" y="0"/>
                </a:lnTo>
                <a:close/>
              </a:path>
            </a:pathLst>
          </a:custGeom>
          <a:blipFill rotWithShape="1">
            <a:blip r:embed="rId4">
              <a:alphaModFix/>
            </a:blip>
            <a:stretch>
              <a:fillRect b="0" l="0" r="0" t="0"/>
            </a:stretch>
          </a:blipFill>
          <a:ln>
            <a:noFill/>
          </a:ln>
        </p:spPr>
      </p:sp>
      <p:pic>
        <p:nvPicPr>
          <p:cNvPr id="220" name="Google Shape;220;g31d0e6a080e_3_85"/>
          <p:cNvPicPr preferRelativeResize="0"/>
          <p:nvPr/>
        </p:nvPicPr>
        <p:blipFill>
          <a:blip r:embed="rId5">
            <a:alphaModFix/>
          </a:blip>
          <a:stretch>
            <a:fillRect/>
          </a:stretch>
        </p:blipFill>
        <p:spPr>
          <a:xfrm>
            <a:off x="2062938" y="942275"/>
            <a:ext cx="14162124" cy="8402450"/>
          </a:xfrm>
          <a:prstGeom prst="rect">
            <a:avLst/>
          </a:prstGeom>
          <a:noFill/>
          <a:ln>
            <a:noFill/>
          </a:ln>
        </p:spPr>
      </p:pic>
      <p:sp>
        <p:nvSpPr>
          <p:cNvPr id="221" name="Google Shape;221;g31d0e6a080e_3_85"/>
          <p:cNvSpPr/>
          <p:nvPr/>
        </p:nvSpPr>
        <p:spPr>
          <a:xfrm>
            <a:off x="14732212" y="0"/>
            <a:ext cx="3555788" cy="5360485"/>
          </a:xfrm>
          <a:custGeom>
            <a:rect b="b" l="l" r="r" t="t"/>
            <a:pathLst>
              <a:path extrusionOk="0" h="5360485" w="3555788">
                <a:moveTo>
                  <a:pt x="0" y="0"/>
                </a:moveTo>
                <a:lnTo>
                  <a:pt x="3555788" y="0"/>
                </a:lnTo>
                <a:lnTo>
                  <a:pt x="3555788" y="5360485"/>
                </a:lnTo>
                <a:lnTo>
                  <a:pt x="0" y="5360485"/>
                </a:lnTo>
                <a:lnTo>
                  <a:pt x="0" y="0"/>
                </a:lnTo>
                <a:close/>
              </a:path>
            </a:pathLst>
          </a:custGeom>
          <a:blipFill rotWithShape="1">
            <a:blip r:embed="rId6">
              <a:alphaModFix/>
            </a:blip>
            <a:stretch>
              <a:fillRect b="0" l="0" r="0" t="0"/>
            </a:stretch>
          </a:blipFill>
          <a:ln>
            <a:noFill/>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5F4"/>
        </a:solidFill>
      </p:bgPr>
    </p:bg>
    <p:spTree>
      <p:nvGrpSpPr>
        <p:cNvPr id="225" name="Shape 225"/>
        <p:cNvGrpSpPr/>
        <p:nvPr/>
      </p:nvGrpSpPr>
      <p:grpSpPr>
        <a:xfrm>
          <a:off x="0" y="0"/>
          <a:ext cx="0" cy="0"/>
          <a:chOff x="0" y="0"/>
          <a:chExt cx="0" cy="0"/>
        </a:xfrm>
      </p:grpSpPr>
      <p:grpSp>
        <p:nvGrpSpPr>
          <p:cNvPr id="226" name="Google Shape;226;g31d0e6a080e_5_46"/>
          <p:cNvGrpSpPr/>
          <p:nvPr/>
        </p:nvGrpSpPr>
        <p:grpSpPr>
          <a:xfrm>
            <a:off x="0" y="-144651"/>
            <a:ext cx="18288118" cy="4032167"/>
            <a:chOff x="0" y="-38100"/>
            <a:chExt cx="4816592" cy="1392900"/>
          </a:xfrm>
        </p:grpSpPr>
        <p:sp>
          <p:nvSpPr>
            <p:cNvPr id="227" name="Google Shape;227;g31d0e6a080e_5_46"/>
            <p:cNvSpPr/>
            <p:nvPr/>
          </p:nvSpPr>
          <p:spPr>
            <a:xfrm>
              <a:off x="0" y="0"/>
              <a:ext cx="4816592" cy="1354667"/>
            </a:xfrm>
            <a:custGeom>
              <a:rect b="b" l="l" r="r" t="t"/>
              <a:pathLst>
                <a:path extrusionOk="0" h="1354667" w="4816592">
                  <a:moveTo>
                    <a:pt x="0" y="0"/>
                  </a:moveTo>
                  <a:lnTo>
                    <a:pt x="4816592" y="0"/>
                  </a:lnTo>
                  <a:lnTo>
                    <a:pt x="4816592" y="1354667"/>
                  </a:lnTo>
                  <a:lnTo>
                    <a:pt x="0" y="1354667"/>
                  </a:lnTo>
                  <a:close/>
                </a:path>
              </a:pathLst>
            </a:custGeom>
            <a:solidFill>
              <a:srgbClr val="165DB7"/>
            </a:solidFill>
            <a:ln>
              <a:noFill/>
            </a:ln>
          </p:spPr>
        </p:sp>
        <p:sp>
          <p:nvSpPr>
            <p:cNvPr id="228" name="Google Shape;228;g31d0e6a080e_5_46"/>
            <p:cNvSpPr txBox="1"/>
            <p:nvPr/>
          </p:nvSpPr>
          <p:spPr>
            <a:xfrm>
              <a:off x="0" y="-38100"/>
              <a:ext cx="4816500" cy="1392900"/>
            </a:xfrm>
            <a:prstGeom prst="rect">
              <a:avLst/>
            </a:prstGeom>
            <a:noFill/>
            <a:ln>
              <a:noFill/>
            </a:ln>
          </p:spPr>
          <p:txBody>
            <a:bodyPr anchorCtr="0" anchor="ctr" bIns="50800" lIns="50800" spcFirstLastPara="1" rIns="50800" wrap="square" tIns="50800">
              <a:noAutofit/>
            </a:bodyPr>
            <a:lstStyle/>
            <a:p>
              <a:pPr indent="0" lvl="0" marL="0" marR="0" rtl="0" algn="ctr">
                <a:lnSpc>
                  <a:spcPct val="171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9" name="Google Shape;229;g31d0e6a080e_5_46"/>
          <p:cNvSpPr/>
          <p:nvPr/>
        </p:nvSpPr>
        <p:spPr>
          <a:xfrm rot="10800000">
            <a:off x="12375931" y="0"/>
            <a:ext cx="5912069" cy="5143500"/>
          </a:xfrm>
          <a:custGeom>
            <a:rect b="b" l="l" r="r" t="t"/>
            <a:pathLst>
              <a:path extrusionOk="0" h="5143500" w="5912069">
                <a:moveTo>
                  <a:pt x="5912069" y="5143500"/>
                </a:moveTo>
                <a:lnTo>
                  <a:pt x="0" y="5143500"/>
                </a:lnTo>
                <a:lnTo>
                  <a:pt x="0" y="0"/>
                </a:lnTo>
                <a:lnTo>
                  <a:pt x="5912069" y="0"/>
                </a:lnTo>
                <a:lnTo>
                  <a:pt x="5912069" y="5143500"/>
                </a:lnTo>
                <a:close/>
              </a:path>
            </a:pathLst>
          </a:custGeom>
          <a:blipFill rotWithShape="1">
            <a:blip r:embed="rId3">
              <a:alphaModFix/>
            </a:blip>
            <a:stretch>
              <a:fillRect b="0" l="0" r="0" t="0"/>
            </a:stretch>
          </a:blipFill>
          <a:ln>
            <a:noFill/>
          </a:ln>
        </p:spPr>
      </p:sp>
      <p:sp>
        <p:nvSpPr>
          <p:cNvPr id="230" name="Google Shape;230;g31d0e6a080e_5_46"/>
          <p:cNvSpPr/>
          <p:nvPr/>
        </p:nvSpPr>
        <p:spPr>
          <a:xfrm flipH="1" rot="10800000">
            <a:off x="0" y="-72050"/>
            <a:ext cx="5912069" cy="5143500"/>
          </a:xfrm>
          <a:custGeom>
            <a:rect b="b" l="l" r="r" t="t"/>
            <a:pathLst>
              <a:path extrusionOk="0" h="5143500" w="5912069">
                <a:moveTo>
                  <a:pt x="0" y="5143500"/>
                </a:moveTo>
                <a:lnTo>
                  <a:pt x="5912069" y="5143500"/>
                </a:lnTo>
                <a:lnTo>
                  <a:pt x="5912069" y="0"/>
                </a:lnTo>
                <a:lnTo>
                  <a:pt x="0" y="0"/>
                </a:lnTo>
                <a:lnTo>
                  <a:pt x="0" y="5143500"/>
                </a:lnTo>
                <a:close/>
              </a:path>
            </a:pathLst>
          </a:custGeom>
          <a:blipFill rotWithShape="1">
            <a:blip r:embed="rId3">
              <a:alphaModFix/>
            </a:blip>
            <a:stretch>
              <a:fillRect b="0" l="0" r="0" t="0"/>
            </a:stretch>
          </a:blipFill>
          <a:ln>
            <a:noFill/>
          </a:ln>
        </p:spPr>
      </p:sp>
      <p:sp>
        <p:nvSpPr>
          <p:cNvPr id="231" name="Google Shape;231;g31d0e6a080e_5_46"/>
          <p:cNvSpPr txBox="1"/>
          <p:nvPr/>
        </p:nvSpPr>
        <p:spPr>
          <a:xfrm>
            <a:off x="1028763" y="1138500"/>
            <a:ext cx="16230600" cy="22905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6200">
                <a:solidFill>
                  <a:srgbClr val="F5F5F4"/>
                </a:solidFill>
              </a:rPr>
              <a:t>Data Visualization Evaluation: Opportunities for Improvement</a:t>
            </a:r>
            <a:endParaRPr sz="6200"/>
          </a:p>
        </p:txBody>
      </p:sp>
      <p:sp>
        <p:nvSpPr>
          <p:cNvPr id="232" name="Google Shape;232;g31d0e6a080e_5_46"/>
          <p:cNvSpPr txBox="1"/>
          <p:nvPr>
            <p:ph idx="1" type="body"/>
          </p:nvPr>
        </p:nvSpPr>
        <p:spPr>
          <a:xfrm>
            <a:off x="840975" y="5040350"/>
            <a:ext cx="3942900" cy="2927400"/>
          </a:xfrm>
          <a:prstGeom prst="rect">
            <a:avLst/>
          </a:prstGeom>
        </p:spPr>
        <p:txBody>
          <a:bodyPr anchorCtr="0" anchor="t" bIns="45700" lIns="91425" spcFirstLastPara="1" rIns="91425" wrap="square" tIns="45700">
            <a:normAutofit/>
          </a:bodyPr>
          <a:lstStyle/>
          <a:p>
            <a:pPr indent="0" lvl="0" marL="0" rtl="0" algn="ctr">
              <a:spcBef>
                <a:spcPts val="560"/>
              </a:spcBef>
              <a:spcAft>
                <a:spcPts val="0"/>
              </a:spcAft>
              <a:buNone/>
            </a:pPr>
            <a:r>
              <a:rPr b="1" lang="en-US"/>
              <a:t>Purpose</a:t>
            </a:r>
            <a:endParaRPr b="1"/>
          </a:p>
          <a:p>
            <a:pPr indent="0" lvl="0" marL="0" rtl="0" algn="ctr">
              <a:spcBef>
                <a:spcPts val="560"/>
              </a:spcBef>
              <a:spcAft>
                <a:spcPts val="0"/>
              </a:spcAft>
              <a:buNone/>
            </a:pPr>
            <a:r>
              <a:rPr lang="en-US"/>
              <a:t>To analyze the effectiveness of visualizations in addressing project goals.</a:t>
            </a:r>
            <a:endParaRPr/>
          </a:p>
        </p:txBody>
      </p:sp>
      <p:sp>
        <p:nvSpPr>
          <p:cNvPr id="233" name="Google Shape;233;g31d0e6a080e_5_46"/>
          <p:cNvSpPr txBox="1"/>
          <p:nvPr>
            <p:ph idx="2" type="body"/>
          </p:nvPr>
        </p:nvSpPr>
        <p:spPr>
          <a:xfrm>
            <a:off x="5088375" y="5040350"/>
            <a:ext cx="4038600" cy="2927400"/>
          </a:xfrm>
          <a:prstGeom prst="rect">
            <a:avLst/>
          </a:prstGeom>
        </p:spPr>
        <p:txBody>
          <a:bodyPr anchorCtr="0" anchor="t" bIns="45700" lIns="91425" spcFirstLastPara="1" rIns="91425" wrap="square" tIns="45700">
            <a:normAutofit/>
          </a:bodyPr>
          <a:lstStyle/>
          <a:p>
            <a:pPr indent="0" lvl="0" marL="0" rtl="0" algn="ctr">
              <a:spcBef>
                <a:spcPts val="560"/>
              </a:spcBef>
              <a:spcAft>
                <a:spcPts val="0"/>
              </a:spcAft>
              <a:buNone/>
            </a:pPr>
            <a:r>
              <a:rPr b="1" lang="en-US"/>
              <a:t>Data Accuracy</a:t>
            </a:r>
            <a:endParaRPr b="1"/>
          </a:p>
          <a:p>
            <a:pPr indent="0" lvl="0" marL="0" rtl="0" algn="ctr">
              <a:lnSpc>
                <a:spcPct val="115000"/>
              </a:lnSpc>
              <a:spcBef>
                <a:spcPts val="1200"/>
              </a:spcBef>
              <a:spcAft>
                <a:spcPts val="1200"/>
              </a:spcAft>
              <a:buClr>
                <a:schemeClr val="dk1"/>
              </a:buClr>
              <a:buSzPts val="1100"/>
              <a:buFont typeface="Arial"/>
              <a:buNone/>
            </a:pPr>
            <a:r>
              <a:rPr lang="en-US"/>
              <a:t>Ensuring reliable insights based on complete and consistent data.</a:t>
            </a:r>
            <a:endParaRPr b="1"/>
          </a:p>
        </p:txBody>
      </p:sp>
      <p:sp>
        <p:nvSpPr>
          <p:cNvPr id="234" name="Google Shape;234;g31d0e6a080e_5_46"/>
          <p:cNvSpPr txBox="1"/>
          <p:nvPr>
            <p:ph idx="2" type="body"/>
          </p:nvPr>
        </p:nvSpPr>
        <p:spPr>
          <a:xfrm>
            <a:off x="9333225" y="5040350"/>
            <a:ext cx="4038600" cy="2927400"/>
          </a:xfrm>
          <a:prstGeom prst="rect">
            <a:avLst/>
          </a:prstGeom>
        </p:spPr>
        <p:txBody>
          <a:bodyPr anchorCtr="0" anchor="t" bIns="45700" lIns="91425" spcFirstLastPara="1" rIns="91425" wrap="square" tIns="45700">
            <a:normAutofit/>
          </a:bodyPr>
          <a:lstStyle/>
          <a:p>
            <a:pPr indent="0" lvl="0" marL="0" rtl="0" algn="ctr">
              <a:spcBef>
                <a:spcPts val="560"/>
              </a:spcBef>
              <a:spcAft>
                <a:spcPts val="0"/>
              </a:spcAft>
              <a:buNone/>
            </a:pPr>
            <a:r>
              <a:rPr b="1" lang="en-US"/>
              <a:t>Usability</a:t>
            </a:r>
            <a:endParaRPr b="1"/>
          </a:p>
          <a:p>
            <a:pPr indent="0" lvl="0" marL="0" rtl="0" algn="ctr">
              <a:lnSpc>
                <a:spcPct val="115000"/>
              </a:lnSpc>
              <a:spcBef>
                <a:spcPts val="1200"/>
              </a:spcBef>
              <a:spcAft>
                <a:spcPts val="0"/>
              </a:spcAft>
              <a:buClr>
                <a:schemeClr val="dk1"/>
              </a:buClr>
              <a:buSzPts val="1100"/>
              <a:buFont typeface="Arial"/>
              <a:buNone/>
            </a:pPr>
            <a:r>
              <a:rPr lang="en-US"/>
              <a:t>The ease of navigation and clarity for stakeholders.</a:t>
            </a:r>
            <a:endParaRPr/>
          </a:p>
          <a:p>
            <a:pPr indent="0" lvl="0" marL="0" rtl="0" algn="l">
              <a:spcBef>
                <a:spcPts val="1200"/>
              </a:spcBef>
              <a:spcAft>
                <a:spcPts val="0"/>
              </a:spcAft>
              <a:buNone/>
            </a:pPr>
            <a:r>
              <a:t/>
            </a:r>
            <a:endParaRPr b="1"/>
          </a:p>
        </p:txBody>
      </p:sp>
      <p:sp>
        <p:nvSpPr>
          <p:cNvPr id="235" name="Google Shape;235;g31d0e6a080e_5_46"/>
          <p:cNvSpPr txBox="1"/>
          <p:nvPr>
            <p:ph idx="2" type="body"/>
          </p:nvPr>
        </p:nvSpPr>
        <p:spPr>
          <a:xfrm>
            <a:off x="13578075" y="5040350"/>
            <a:ext cx="4038600" cy="2927400"/>
          </a:xfrm>
          <a:prstGeom prst="rect">
            <a:avLst/>
          </a:prstGeom>
        </p:spPr>
        <p:txBody>
          <a:bodyPr anchorCtr="0" anchor="t" bIns="45700" lIns="91425" spcFirstLastPara="1" rIns="91425" wrap="square" tIns="45700">
            <a:normAutofit/>
          </a:bodyPr>
          <a:lstStyle/>
          <a:p>
            <a:pPr indent="0" lvl="0" marL="0" rtl="0" algn="ctr">
              <a:spcBef>
                <a:spcPts val="560"/>
              </a:spcBef>
              <a:spcAft>
                <a:spcPts val="0"/>
              </a:spcAft>
              <a:buNone/>
            </a:pPr>
            <a:r>
              <a:rPr b="1" lang="en-US"/>
              <a:t>Impactfulness</a:t>
            </a:r>
            <a:endParaRPr b="1"/>
          </a:p>
          <a:p>
            <a:pPr indent="0" lvl="0" marL="0" rtl="0" algn="ctr">
              <a:lnSpc>
                <a:spcPct val="115000"/>
              </a:lnSpc>
              <a:spcBef>
                <a:spcPts val="1200"/>
              </a:spcBef>
              <a:spcAft>
                <a:spcPts val="0"/>
              </a:spcAft>
              <a:buClr>
                <a:schemeClr val="dk1"/>
              </a:buClr>
              <a:buSzPts val="1100"/>
              <a:buFont typeface="Arial"/>
              <a:buNone/>
            </a:pPr>
            <a:r>
              <a:rPr lang="en-US"/>
              <a:t>The ability of the system to deliver actionable insights.</a:t>
            </a:r>
            <a:endParaRPr/>
          </a:p>
          <a:p>
            <a:pPr indent="0" lvl="0" marL="0" rtl="0" algn="l">
              <a:spcBef>
                <a:spcPts val="1200"/>
              </a:spcBef>
              <a:spcAft>
                <a:spcPts val="0"/>
              </a:spcAft>
              <a:buNone/>
            </a:pPr>
            <a:r>
              <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5DB7"/>
        </a:solidFill>
      </p:bgPr>
    </p:bg>
    <p:spTree>
      <p:nvGrpSpPr>
        <p:cNvPr id="239" name="Shape 239"/>
        <p:cNvGrpSpPr/>
        <p:nvPr/>
      </p:nvGrpSpPr>
      <p:grpSpPr>
        <a:xfrm>
          <a:off x="0" y="0"/>
          <a:ext cx="0" cy="0"/>
          <a:chOff x="0" y="0"/>
          <a:chExt cx="0" cy="0"/>
        </a:xfrm>
      </p:grpSpPr>
      <p:grpSp>
        <p:nvGrpSpPr>
          <p:cNvPr id="240" name="Google Shape;240;g31d0e6a080e_5_83"/>
          <p:cNvGrpSpPr/>
          <p:nvPr/>
        </p:nvGrpSpPr>
        <p:grpSpPr>
          <a:xfrm>
            <a:off x="0" y="884038"/>
            <a:ext cx="18288118" cy="8374443"/>
            <a:chOff x="0" y="-38100"/>
            <a:chExt cx="4816592" cy="2205600"/>
          </a:xfrm>
        </p:grpSpPr>
        <p:sp>
          <p:nvSpPr>
            <p:cNvPr id="241" name="Google Shape;241;g31d0e6a080e_5_83"/>
            <p:cNvSpPr/>
            <p:nvPr/>
          </p:nvSpPr>
          <p:spPr>
            <a:xfrm>
              <a:off x="0" y="0"/>
              <a:ext cx="4816592" cy="2167467"/>
            </a:xfrm>
            <a:custGeom>
              <a:rect b="b" l="l" r="r" t="t"/>
              <a:pathLst>
                <a:path extrusionOk="0" h="2167467" w="4816592">
                  <a:moveTo>
                    <a:pt x="0" y="0"/>
                  </a:moveTo>
                  <a:lnTo>
                    <a:pt x="4816592" y="0"/>
                  </a:lnTo>
                  <a:lnTo>
                    <a:pt x="4816592" y="2167467"/>
                  </a:lnTo>
                  <a:lnTo>
                    <a:pt x="0" y="2167467"/>
                  </a:lnTo>
                  <a:close/>
                </a:path>
              </a:pathLst>
            </a:custGeom>
            <a:solidFill>
              <a:srgbClr val="F5F5F4"/>
            </a:solidFill>
            <a:ln>
              <a:noFill/>
            </a:ln>
          </p:spPr>
        </p:sp>
        <p:sp>
          <p:nvSpPr>
            <p:cNvPr id="242" name="Google Shape;242;g31d0e6a080e_5_83"/>
            <p:cNvSpPr txBox="1"/>
            <p:nvPr/>
          </p:nvSpPr>
          <p:spPr>
            <a:xfrm>
              <a:off x="0" y="-38100"/>
              <a:ext cx="4816500" cy="2205600"/>
            </a:xfrm>
            <a:prstGeom prst="rect">
              <a:avLst/>
            </a:prstGeom>
            <a:noFill/>
            <a:ln>
              <a:noFill/>
            </a:ln>
          </p:spPr>
          <p:txBody>
            <a:bodyPr anchorCtr="0" anchor="ctr" bIns="50800" lIns="50800" spcFirstLastPara="1" rIns="50800" wrap="square" tIns="50800">
              <a:noAutofit/>
            </a:bodyPr>
            <a:lstStyle/>
            <a:p>
              <a:pPr indent="0" lvl="0" marL="0" marR="0" rtl="0" algn="ctr">
                <a:lnSpc>
                  <a:spcPct val="171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3" name="Google Shape;243;g31d0e6a080e_5_83"/>
          <p:cNvSpPr txBox="1"/>
          <p:nvPr>
            <p:ph type="title"/>
          </p:nvPr>
        </p:nvSpPr>
        <p:spPr>
          <a:xfrm>
            <a:off x="5415675" y="1872904"/>
            <a:ext cx="8229600" cy="1556100"/>
          </a:xfrm>
          <a:prstGeom prst="rect">
            <a:avLst/>
          </a:prstGeom>
        </p:spPr>
        <p:txBody>
          <a:bodyPr anchorCtr="0" anchor="ctr" bIns="45700" lIns="91425" spcFirstLastPara="1" rIns="91425" wrap="square" tIns="45700">
            <a:normAutofit fontScale="90000"/>
          </a:bodyPr>
          <a:lstStyle/>
          <a:p>
            <a:pPr indent="0" lvl="0" marL="0" rtl="0" algn="l">
              <a:lnSpc>
                <a:spcPct val="140000"/>
              </a:lnSpc>
              <a:spcBef>
                <a:spcPts val="0"/>
              </a:spcBef>
              <a:spcAft>
                <a:spcPts val="0"/>
              </a:spcAft>
              <a:buClr>
                <a:schemeClr val="dk1"/>
              </a:buClr>
              <a:buFont typeface="Arial"/>
              <a:buNone/>
            </a:pPr>
            <a:r>
              <a:rPr b="1" lang="en-US" sz="6200">
                <a:solidFill>
                  <a:srgbClr val="165DB7"/>
                </a:solidFill>
                <a:latin typeface="Arial"/>
                <a:ea typeface="Arial"/>
                <a:cs typeface="Arial"/>
                <a:sym typeface="Arial"/>
              </a:rPr>
              <a:t>Identified Limitations</a:t>
            </a:r>
            <a:endParaRPr sz="400">
              <a:latin typeface="Arial"/>
              <a:ea typeface="Arial"/>
              <a:cs typeface="Arial"/>
              <a:sym typeface="Arial"/>
            </a:endParaRPr>
          </a:p>
          <a:p>
            <a:pPr indent="0" lvl="0" marL="0" rtl="0" algn="ctr">
              <a:spcBef>
                <a:spcPts val="0"/>
              </a:spcBef>
              <a:spcAft>
                <a:spcPts val="0"/>
              </a:spcAft>
              <a:buNone/>
            </a:pPr>
            <a:r>
              <a:t/>
            </a:r>
            <a:endParaRPr/>
          </a:p>
        </p:txBody>
      </p:sp>
      <p:sp>
        <p:nvSpPr>
          <p:cNvPr id="244" name="Google Shape;244;g31d0e6a080e_5_83"/>
          <p:cNvSpPr txBox="1"/>
          <p:nvPr>
            <p:ph idx="1" type="body"/>
          </p:nvPr>
        </p:nvSpPr>
        <p:spPr>
          <a:xfrm>
            <a:off x="513375" y="3910325"/>
            <a:ext cx="5449500" cy="4526100"/>
          </a:xfrm>
          <a:prstGeom prst="rect">
            <a:avLst/>
          </a:prstGeom>
        </p:spPr>
        <p:txBody>
          <a:bodyPr anchorCtr="0" anchor="t" bIns="45700" lIns="91425" spcFirstLastPara="1" rIns="91425" wrap="square" tIns="45700">
            <a:normAutofit/>
          </a:bodyPr>
          <a:lstStyle/>
          <a:p>
            <a:pPr indent="0" lvl="0" marL="0" rtl="0" algn="l">
              <a:lnSpc>
                <a:spcPct val="160027"/>
              </a:lnSpc>
              <a:spcBef>
                <a:spcPts val="0"/>
              </a:spcBef>
              <a:spcAft>
                <a:spcPts val="0"/>
              </a:spcAft>
              <a:buNone/>
            </a:pPr>
            <a:r>
              <a:rPr b="1" lang="en-US" sz="2399">
                <a:solidFill>
                  <a:srgbClr val="2E312B"/>
                </a:solidFill>
                <a:latin typeface="Arial"/>
                <a:ea typeface="Arial"/>
                <a:cs typeface="Arial"/>
                <a:sym typeface="Arial"/>
              </a:rPr>
              <a:t>                  </a:t>
            </a:r>
            <a:r>
              <a:rPr b="1" lang="en-US" sz="2399">
                <a:solidFill>
                  <a:srgbClr val="2E312B"/>
                </a:solidFill>
                <a:latin typeface="Arial"/>
                <a:ea typeface="Arial"/>
                <a:cs typeface="Arial"/>
                <a:sym typeface="Arial"/>
              </a:rPr>
              <a:t>Data Gaps</a:t>
            </a:r>
            <a:endParaRPr b="1" sz="2399">
              <a:solidFill>
                <a:srgbClr val="2E312B"/>
              </a:solidFill>
              <a:latin typeface="Arial"/>
              <a:ea typeface="Arial"/>
              <a:cs typeface="Arial"/>
              <a:sym typeface="Arial"/>
            </a:endParaRPr>
          </a:p>
          <a:p>
            <a:pPr indent="-361886" lvl="0" marL="457200" rtl="0" algn="l">
              <a:lnSpc>
                <a:spcPct val="160027"/>
              </a:lnSpc>
              <a:spcBef>
                <a:spcPts val="0"/>
              </a:spcBef>
              <a:spcAft>
                <a:spcPts val="0"/>
              </a:spcAft>
              <a:buClr>
                <a:srgbClr val="2E312B"/>
              </a:buClr>
              <a:buSzPts val="2099"/>
              <a:buChar char="●"/>
            </a:pPr>
            <a:r>
              <a:rPr lang="en-US" sz="2099">
                <a:solidFill>
                  <a:srgbClr val="2E312B"/>
                </a:solidFill>
                <a:latin typeface="Arial"/>
                <a:ea typeface="Arial"/>
                <a:cs typeface="Arial"/>
                <a:sym typeface="Arial"/>
              </a:rPr>
              <a:t>Inconsistencies in certain data columns, such as "Preferred Working</a:t>
            </a:r>
            <a:br>
              <a:rPr lang="en-US" sz="2099">
                <a:solidFill>
                  <a:srgbClr val="2E312B"/>
                </a:solidFill>
                <a:latin typeface="Arial"/>
                <a:ea typeface="Arial"/>
                <a:cs typeface="Arial"/>
                <a:sym typeface="Arial"/>
              </a:rPr>
            </a:br>
            <a:r>
              <a:rPr lang="en-US" sz="2099">
                <a:solidFill>
                  <a:srgbClr val="2E312B"/>
                </a:solidFill>
                <a:latin typeface="Arial"/>
                <a:ea typeface="Arial"/>
                <a:cs typeface="Arial"/>
                <a:sym typeface="Arial"/>
              </a:rPr>
              <a:t>Platform" and "Work Mode."</a:t>
            </a:r>
            <a:endParaRPr sz="2099">
              <a:solidFill>
                <a:srgbClr val="2E312B"/>
              </a:solidFill>
              <a:latin typeface="Arial"/>
              <a:ea typeface="Arial"/>
              <a:cs typeface="Arial"/>
              <a:sym typeface="Arial"/>
            </a:endParaRPr>
          </a:p>
          <a:p>
            <a:pPr indent="-361886" lvl="0" marL="457200" rtl="0" algn="l">
              <a:lnSpc>
                <a:spcPct val="160027"/>
              </a:lnSpc>
              <a:spcBef>
                <a:spcPts val="0"/>
              </a:spcBef>
              <a:spcAft>
                <a:spcPts val="0"/>
              </a:spcAft>
              <a:buClr>
                <a:srgbClr val="2E312B"/>
              </a:buClr>
              <a:buSzPts val="2099"/>
              <a:buChar char="●"/>
            </a:pPr>
            <a:r>
              <a:rPr lang="en-US" sz="2099">
                <a:solidFill>
                  <a:srgbClr val="2E312B"/>
                </a:solidFill>
                <a:latin typeface="Arial"/>
                <a:ea typeface="Arial"/>
                <a:cs typeface="Arial"/>
                <a:sym typeface="Arial"/>
              </a:rPr>
              <a:t>Attrition data may lack deeper context, such as reasons for attrition.</a:t>
            </a:r>
            <a:endParaRPr sz="2099">
              <a:solidFill>
                <a:srgbClr val="2E312B"/>
              </a:solidFill>
              <a:latin typeface="Arial"/>
              <a:ea typeface="Arial"/>
              <a:cs typeface="Arial"/>
              <a:sym typeface="Arial"/>
            </a:endParaRPr>
          </a:p>
          <a:p>
            <a:pPr indent="0" lvl="0" marL="0" rtl="0" algn="l">
              <a:lnSpc>
                <a:spcPct val="160027"/>
              </a:lnSpc>
              <a:spcBef>
                <a:spcPts val="0"/>
              </a:spcBef>
              <a:spcAft>
                <a:spcPts val="0"/>
              </a:spcAft>
              <a:buClr>
                <a:schemeClr val="dk1"/>
              </a:buClr>
              <a:buFont typeface="Arial"/>
              <a:buNone/>
            </a:pPr>
            <a:r>
              <a:t/>
            </a:r>
            <a:endParaRPr b="1" sz="2399">
              <a:solidFill>
                <a:srgbClr val="2E312B"/>
              </a:solidFill>
              <a:latin typeface="Arial"/>
              <a:ea typeface="Arial"/>
              <a:cs typeface="Arial"/>
              <a:sym typeface="Arial"/>
            </a:endParaRPr>
          </a:p>
        </p:txBody>
      </p:sp>
      <p:sp>
        <p:nvSpPr>
          <p:cNvPr id="245" name="Google Shape;245;g31d0e6a080e_5_83"/>
          <p:cNvSpPr txBox="1"/>
          <p:nvPr>
            <p:ph idx="2" type="body"/>
          </p:nvPr>
        </p:nvSpPr>
        <p:spPr>
          <a:xfrm>
            <a:off x="6180100" y="3910325"/>
            <a:ext cx="5607300" cy="4526100"/>
          </a:xfrm>
          <a:prstGeom prst="rect">
            <a:avLst/>
          </a:prstGeom>
        </p:spPr>
        <p:txBody>
          <a:bodyPr anchorCtr="0" anchor="t" bIns="45700" lIns="91425" spcFirstLastPara="1" rIns="91425" wrap="square" tIns="45700">
            <a:normAutofit/>
          </a:bodyPr>
          <a:lstStyle/>
          <a:p>
            <a:pPr indent="0" lvl="0" marL="0" rtl="0" algn="l">
              <a:lnSpc>
                <a:spcPct val="160027"/>
              </a:lnSpc>
              <a:spcBef>
                <a:spcPts val="0"/>
              </a:spcBef>
              <a:spcAft>
                <a:spcPts val="0"/>
              </a:spcAft>
              <a:buNone/>
            </a:pPr>
            <a:r>
              <a:rPr b="1" lang="en-US" sz="2399">
                <a:solidFill>
                  <a:srgbClr val="2E312B"/>
                </a:solidFill>
                <a:latin typeface="Arial"/>
                <a:ea typeface="Arial"/>
                <a:cs typeface="Arial"/>
                <a:sym typeface="Arial"/>
              </a:rPr>
              <a:t>         </a:t>
            </a:r>
            <a:r>
              <a:rPr b="1" lang="en-US" sz="2399">
                <a:solidFill>
                  <a:srgbClr val="2E312B"/>
                </a:solidFill>
                <a:latin typeface="Arial"/>
                <a:ea typeface="Arial"/>
                <a:cs typeface="Arial"/>
                <a:sym typeface="Arial"/>
              </a:rPr>
              <a:t>Visualization Constraints</a:t>
            </a:r>
            <a:endParaRPr b="1" sz="2399">
              <a:solidFill>
                <a:srgbClr val="2E312B"/>
              </a:solidFill>
              <a:latin typeface="Arial"/>
              <a:ea typeface="Arial"/>
              <a:cs typeface="Arial"/>
              <a:sym typeface="Arial"/>
            </a:endParaRPr>
          </a:p>
          <a:p>
            <a:pPr indent="-361886" lvl="0" marL="457200" rtl="0" algn="l">
              <a:lnSpc>
                <a:spcPct val="160027"/>
              </a:lnSpc>
              <a:spcBef>
                <a:spcPts val="0"/>
              </a:spcBef>
              <a:spcAft>
                <a:spcPts val="0"/>
              </a:spcAft>
              <a:buClr>
                <a:srgbClr val="2E312B"/>
              </a:buClr>
              <a:buSzPts val="2099"/>
              <a:buChar char="●"/>
            </a:pPr>
            <a:r>
              <a:rPr b="1" lang="en-US" sz="2099">
                <a:solidFill>
                  <a:srgbClr val="2E312B"/>
                </a:solidFill>
                <a:latin typeface="Arial"/>
                <a:ea typeface="Arial"/>
                <a:cs typeface="Arial"/>
                <a:sym typeface="Arial"/>
              </a:rPr>
              <a:t>Overcrowded Charts:</a:t>
            </a:r>
            <a:r>
              <a:rPr lang="en-US" sz="2099">
                <a:solidFill>
                  <a:srgbClr val="2E312B"/>
                </a:solidFill>
                <a:latin typeface="Arial"/>
                <a:ea typeface="Arial"/>
                <a:cs typeface="Arial"/>
                <a:sym typeface="Arial"/>
              </a:rPr>
              <a:t> For instance, role comparisons in bar charts can appear dense and reduce interpretability.</a:t>
            </a:r>
            <a:endParaRPr sz="2099">
              <a:solidFill>
                <a:srgbClr val="2E312B"/>
              </a:solidFill>
              <a:latin typeface="Arial"/>
              <a:ea typeface="Arial"/>
              <a:cs typeface="Arial"/>
              <a:sym typeface="Arial"/>
            </a:endParaRPr>
          </a:p>
          <a:p>
            <a:pPr indent="-361886" lvl="0" marL="457200" rtl="0" algn="l">
              <a:lnSpc>
                <a:spcPct val="160027"/>
              </a:lnSpc>
              <a:spcBef>
                <a:spcPts val="0"/>
              </a:spcBef>
              <a:spcAft>
                <a:spcPts val="0"/>
              </a:spcAft>
              <a:buClr>
                <a:srgbClr val="2E312B"/>
              </a:buClr>
              <a:buSzPts val="2099"/>
              <a:buChar char="●"/>
            </a:pPr>
            <a:r>
              <a:rPr b="1" lang="en-US" sz="2099">
                <a:solidFill>
                  <a:srgbClr val="2E312B"/>
                </a:solidFill>
                <a:latin typeface="Arial"/>
                <a:ea typeface="Arial"/>
                <a:cs typeface="Arial"/>
                <a:sym typeface="Arial"/>
              </a:rPr>
              <a:t>Static Insights: </a:t>
            </a:r>
            <a:r>
              <a:rPr lang="en-US" sz="2099">
                <a:solidFill>
                  <a:srgbClr val="2E312B"/>
                </a:solidFill>
                <a:latin typeface="Arial"/>
                <a:ea typeface="Arial"/>
                <a:cs typeface="Arial"/>
                <a:sym typeface="Arial"/>
              </a:rPr>
              <a:t>Current visualizations do not adapt dynamically to new or updated data.</a:t>
            </a:r>
            <a:endParaRPr b="1" sz="2299">
              <a:solidFill>
                <a:srgbClr val="2E312B"/>
              </a:solidFill>
              <a:latin typeface="Arial"/>
              <a:ea typeface="Arial"/>
              <a:cs typeface="Arial"/>
              <a:sym typeface="Arial"/>
            </a:endParaRPr>
          </a:p>
        </p:txBody>
      </p:sp>
      <p:sp>
        <p:nvSpPr>
          <p:cNvPr id="246" name="Google Shape;246;g31d0e6a080e_5_83"/>
          <p:cNvSpPr txBox="1"/>
          <p:nvPr>
            <p:ph idx="2" type="body"/>
          </p:nvPr>
        </p:nvSpPr>
        <p:spPr>
          <a:xfrm>
            <a:off x="12261475" y="3910325"/>
            <a:ext cx="5449500" cy="4526100"/>
          </a:xfrm>
          <a:prstGeom prst="rect">
            <a:avLst/>
          </a:prstGeom>
        </p:spPr>
        <p:txBody>
          <a:bodyPr anchorCtr="0" anchor="t" bIns="45700" lIns="91425" spcFirstLastPara="1" rIns="91425" wrap="square" tIns="45700">
            <a:normAutofit/>
          </a:bodyPr>
          <a:lstStyle/>
          <a:p>
            <a:pPr indent="0" lvl="0" marL="0" rtl="0" algn="l">
              <a:lnSpc>
                <a:spcPct val="160027"/>
              </a:lnSpc>
              <a:spcBef>
                <a:spcPts val="0"/>
              </a:spcBef>
              <a:spcAft>
                <a:spcPts val="0"/>
              </a:spcAft>
              <a:buNone/>
            </a:pPr>
            <a:r>
              <a:rPr b="1" lang="en-US" sz="2399">
                <a:solidFill>
                  <a:srgbClr val="2E312B"/>
                </a:solidFill>
                <a:latin typeface="Arial"/>
                <a:ea typeface="Arial"/>
                <a:cs typeface="Arial"/>
                <a:sym typeface="Arial"/>
              </a:rPr>
              <a:t>       </a:t>
            </a:r>
            <a:r>
              <a:rPr b="1" lang="en-US" sz="2399">
                <a:solidFill>
                  <a:srgbClr val="2E312B"/>
                </a:solidFill>
                <a:latin typeface="Arial"/>
                <a:ea typeface="Arial"/>
                <a:cs typeface="Arial"/>
                <a:sym typeface="Arial"/>
              </a:rPr>
              <a:t>Interactivity Challenges</a:t>
            </a:r>
            <a:endParaRPr b="1" sz="2399">
              <a:solidFill>
                <a:srgbClr val="2E312B"/>
              </a:solidFill>
              <a:latin typeface="Arial"/>
              <a:ea typeface="Arial"/>
              <a:cs typeface="Arial"/>
              <a:sym typeface="Arial"/>
            </a:endParaRPr>
          </a:p>
          <a:p>
            <a:pPr indent="-361886" lvl="0" marL="457200" rtl="0" algn="l">
              <a:lnSpc>
                <a:spcPct val="160027"/>
              </a:lnSpc>
              <a:spcBef>
                <a:spcPts val="0"/>
              </a:spcBef>
              <a:spcAft>
                <a:spcPts val="0"/>
              </a:spcAft>
              <a:buClr>
                <a:srgbClr val="2E312B"/>
              </a:buClr>
              <a:buSzPts val="2099"/>
              <a:buChar char="●"/>
            </a:pPr>
            <a:r>
              <a:rPr lang="en-US" sz="2099">
                <a:solidFill>
                  <a:srgbClr val="2E312B"/>
                </a:solidFill>
                <a:latin typeface="Arial"/>
                <a:ea typeface="Arial"/>
                <a:cs typeface="Arial"/>
                <a:sym typeface="Arial"/>
              </a:rPr>
              <a:t>Filters for roles, platforms, and modes may overwhelm non-technical users.</a:t>
            </a:r>
            <a:endParaRPr sz="2099">
              <a:solidFill>
                <a:srgbClr val="2E312B"/>
              </a:solidFill>
              <a:latin typeface="Arial"/>
              <a:ea typeface="Arial"/>
              <a:cs typeface="Arial"/>
              <a:sym typeface="Arial"/>
            </a:endParaRPr>
          </a:p>
          <a:p>
            <a:pPr indent="-361886" lvl="0" marL="457200" rtl="0" algn="l">
              <a:lnSpc>
                <a:spcPct val="160027"/>
              </a:lnSpc>
              <a:spcBef>
                <a:spcPts val="0"/>
              </a:spcBef>
              <a:spcAft>
                <a:spcPts val="0"/>
              </a:spcAft>
              <a:buClr>
                <a:srgbClr val="2E312B"/>
              </a:buClr>
              <a:buSzPts val="2099"/>
              <a:buChar char="●"/>
            </a:pPr>
            <a:r>
              <a:rPr lang="en-US" sz="2099">
                <a:solidFill>
                  <a:srgbClr val="2E312B"/>
                </a:solidFill>
                <a:latin typeface="Arial"/>
                <a:ea typeface="Arial"/>
                <a:cs typeface="Arial"/>
                <a:sym typeface="Arial"/>
              </a:rPr>
              <a:t>Limited ability for users to drill down into specifics, such as individual departments or custom groupings.</a:t>
            </a:r>
            <a:endParaRPr sz="2099">
              <a:solidFill>
                <a:srgbClr val="2E312B"/>
              </a:solidFill>
              <a:latin typeface="Arial"/>
              <a:ea typeface="Arial"/>
              <a:cs typeface="Arial"/>
              <a:sym typeface="Arial"/>
            </a:endParaRPr>
          </a:p>
          <a:p>
            <a:pPr indent="0" lvl="0" marL="0" rtl="0" algn="l">
              <a:lnSpc>
                <a:spcPct val="160027"/>
              </a:lnSpc>
              <a:spcBef>
                <a:spcPts val="0"/>
              </a:spcBef>
              <a:spcAft>
                <a:spcPts val="0"/>
              </a:spcAft>
              <a:buClr>
                <a:schemeClr val="dk1"/>
              </a:buClr>
              <a:buSzPts val="1100"/>
              <a:buFont typeface="Arial"/>
              <a:buNone/>
            </a:pPr>
            <a:r>
              <a:t/>
            </a:r>
            <a:endParaRPr b="1" sz="2399">
              <a:solidFill>
                <a:srgbClr val="2E312B"/>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5DB7"/>
        </a:solidFill>
      </p:bgPr>
    </p:bg>
    <p:spTree>
      <p:nvGrpSpPr>
        <p:cNvPr id="250" name="Shape 250"/>
        <p:cNvGrpSpPr/>
        <p:nvPr/>
      </p:nvGrpSpPr>
      <p:grpSpPr>
        <a:xfrm>
          <a:off x="0" y="0"/>
          <a:ext cx="0" cy="0"/>
          <a:chOff x="0" y="0"/>
          <a:chExt cx="0" cy="0"/>
        </a:xfrm>
      </p:grpSpPr>
      <p:grpSp>
        <p:nvGrpSpPr>
          <p:cNvPr id="251" name="Google Shape;251;g31d0e6a080e_5_147"/>
          <p:cNvGrpSpPr/>
          <p:nvPr/>
        </p:nvGrpSpPr>
        <p:grpSpPr>
          <a:xfrm>
            <a:off x="0" y="884038"/>
            <a:ext cx="18288118" cy="8374443"/>
            <a:chOff x="0" y="-38100"/>
            <a:chExt cx="4816592" cy="2205600"/>
          </a:xfrm>
        </p:grpSpPr>
        <p:sp>
          <p:nvSpPr>
            <p:cNvPr id="252" name="Google Shape;252;g31d0e6a080e_5_147"/>
            <p:cNvSpPr/>
            <p:nvPr/>
          </p:nvSpPr>
          <p:spPr>
            <a:xfrm>
              <a:off x="0" y="0"/>
              <a:ext cx="4816592" cy="2167467"/>
            </a:xfrm>
            <a:custGeom>
              <a:rect b="b" l="l" r="r" t="t"/>
              <a:pathLst>
                <a:path extrusionOk="0" h="2167467" w="4816592">
                  <a:moveTo>
                    <a:pt x="0" y="0"/>
                  </a:moveTo>
                  <a:lnTo>
                    <a:pt x="4816592" y="0"/>
                  </a:lnTo>
                  <a:lnTo>
                    <a:pt x="4816592" y="2167467"/>
                  </a:lnTo>
                  <a:lnTo>
                    <a:pt x="0" y="2167467"/>
                  </a:lnTo>
                  <a:close/>
                </a:path>
              </a:pathLst>
            </a:custGeom>
            <a:solidFill>
              <a:srgbClr val="F5F5F4"/>
            </a:solidFill>
            <a:ln>
              <a:noFill/>
            </a:ln>
          </p:spPr>
        </p:sp>
        <p:sp>
          <p:nvSpPr>
            <p:cNvPr id="253" name="Google Shape;253;g31d0e6a080e_5_147"/>
            <p:cNvSpPr txBox="1"/>
            <p:nvPr/>
          </p:nvSpPr>
          <p:spPr>
            <a:xfrm>
              <a:off x="0" y="-38100"/>
              <a:ext cx="4816500" cy="2205600"/>
            </a:xfrm>
            <a:prstGeom prst="rect">
              <a:avLst/>
            </a:prstGeom>
            <a:noFill/>
            <a:ln>
              <a:noFill/>
            </a:ln>
          </p:spPr>
          <p:txBody>
            <a:bodyPr anchorCtr="0" anchor="ctr" bIns="50800" lIns="50800" spcFirstLastPara="1" rIns="50800" wrap="square" tIns="50800">
              <a:noAutofit/>
            </a:bodyPr>
            <a:lstStyle/>
            <a:p>
              <a:pPr indent="0" lvl="0" marL="0" marR="0" rtl="0" algn="ctr">
                <a:lnSpc>
                  <a:spcPct val="171055"/>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4" name="Google Shape;254;g31d0e6a080e_5_147"/>
          <p:cNvSpPr txBox="1"/>
          <p:nvPr>
            <p:ph type="title"/>
          </p:nvPr>
        </p:nvSpPr>
        <p:spPr>
          <a:xfrm>
            <a:off x="1395425" y="2250875"/>
            <a:ext cx="15795900" cy="552900"/>
          </a:xfrm>
          <a:prstGeom prst="rect">
            <a:avLst/>
          </a:prstGeom>
        </p:spPr>
        <p:txBody>
          <a:bodyPr anchorCtr="0" anchor="ctr" bIns="45700" lIns="91425" spcFirstLastPara="1" rIns="91425" wrap="square" tIns="45700">
            <a:noAutofit/>
          </a:bodyPr>
          <a:lstStyle/>
          <a:p>
            <a:pPr indent="0" lvl="0" marL="0" rtl="0" algn="l">
              <a:lnSpc>
                <a:spcPct val="140000"/>
              </a:lnSpc>
              <a:spcBef>
                <a:spcPts val="0"/>
              </a:spcBef>
              <a:spcAft>
                <a:spcPts val="0"/>
              </a:spcAft>
              <a:buSzPts val="990"/>
              <a:buNone/>
            </a:pPr>
            <a:r>
              <a:rPr b="1" lang="en-US" sz="6200">
                <a:solidFill>
                  <a:srgbClr val="165DB7"/>
                </a:solidFill>
                <a:latin typeface="Arial"/>
                <a:ea typeface="Arial"/>
                <a:cs typeface="Arial"/>
                <a:sym typeface="Arial"/>
              </a:rPr>
              <a:t>Future Opportunities and Enhancements</a:t>
            </a:r>
            <a:endParaRPr sz="6200">
              <a:latin typeface="Arial"/>
              <a:ea typeface="Arial"/>
              <a:cs typeface="Arial"/>
              <a:sym typeface="Arial"/>
            </a:endParaRPr>
          </a:p>
          <a:p>
            <a:pPr indent="0" lvl="0" marL="0" rtl="0" algn="ctr">
              <a:spcBef>
                <a:spcPts val="0"/>
              </a:spcBef>
              <a:spcAft>
                <a:spcPts val="0"/>
              </a:spcAft>
              <a:buSzPts val="990"/>
              <a:buNone/>
            </a:pPr>
            <a:r>
              <a:t/>
            </a:r>
            <a:endParaRPr sz="3959"/>
          </a:p>
        </p:txBody>
      </p:sp>
      <p:sp>
        <p:nvSpPr>
          <p:cNvPr id="255" name="Google Shape;255;g31d0e6a080e_5_147"/>
          <p:cNvSpPr txBox="1"/>
          <p:nvPr>
            <p:ph idx="1" type="body"/>
          </p:nvPr>
        </p:nvSpPr>
        <p:spPr>
          <a:xfrm>
            <a:off x="1262150" y="3910325"/>
            <a:ext cx="5109000" cy="4526100"/>
          </a:xfrm>
          <a:prstGeom prst="rect">
            <a:avLst/>
          </a:prstGeom>
        </p:spPr>
        <p:txBody>
          <a:bodyPr anchorCtr="0" anchor="t" bIns="45700" lIns="91425" spcFirstLastPara="1" rIns="91425" wrap="square" tIns="45700">
            <a:normAutofit/>
          </a:bodyPr>
          <a:lstStyle/>
          <a:p>
            <a:pPr indent="0" lvl="0" marL="0" rtl="0" algn="ctr">
              <a:lnSpc>
                <a:spcPct val="160027"/>
              </a:lnSpc>
              <a:spcBef>
                <a:spcPts val="0"/>
              </a:spcBef>
              <a:spcAft>
                <a:spcPts val="0"/>
              </a:spcAft>
              <a:buNone/>
            </a:pPr>
            <a:r>
              <a:rPr b="1" lang="en-US" sz="2399">
                <a:solidFill>
                  <a:srgbClr val="2E312B"/>
                </a:solidFill>
                <a:latin typeface="Arial"/>
                <a:ea typeface="Arial"/>
                <a:cs typeface="Arial"/>
                <a:sym typeface="Arial"/>
              </a:rPr>
              <a:t>Data Enrichment</a:t>
            </a:r>
            <a:endParaRPr b="1" sz="2399">
              <a:solidFill>
                <a:srgbClr val="2E312B"/>
              </a:solidFill>
              <a:latin typeface="Arial"/>
              <a:ea typeface="Arial"/>
              <a:cs typeface="Arial"/>
              <a:sym typeface="Arial"/>
            </a:endParaRPr>
          </a:p>
          <a:p>
            <a:pPr indent="0" lvl="0" marL="0" rtl="0" algn="ctr">
              <a:lnSpc>
                <a:spcPct val="160027"/>
              </a:lnSpc>
              <a:spcBef>
                <a:spcPts val="0"/>
              </a:spcBef>
              <a:spcAft>
                <a:spcPts val="0"/>
              </a:spcAft>
              <a:buNone/>
            </a:pPr>
            <a:r>
              <a:rPr lang="en-US" sz="2099">
                <a:solidFill>
                  <a:srgbClr val="2E312B"/>
                </a:solidFill>
                <a:latin typeface="Arial"/>
                <a:ea typeface="Arial"/>
                <a:cs typeface="Arial"/>
                <a:sym typeface="Arial"/>
              </a:rPr>
              <a:t>Incorporate external datasets like industry trends or regional demographics to provide deeper insights.</a:t>
            </a:r>
            <a:endParaRPr sz="2099">
              <a:solidFill>
                <a:srgbClr val="2E312B"/>
              </a:solidFill>
              <a:latin typeface="Arial"/>
              <a:ea typeface="Arial"/>
              <a:cs typeface="Arial"/>
              <a:sym typeface="Arial"/>
            </a:endParaRPr>
          </a:p>
          <a:p>
            <a:pPr indent="0" lvl="0" marL="0" rtl="0" algn="l">
              <a:lnSpc>
                <a:spcPct val="160027"/>
              </a:lnSpc>
              <a:spcBef>
                <a:spcPts val="0"/>
              </a:spcBef>
              <a:spcAft>
                <a:spcPts val="0"/>
              </a:spcAft>
              <a:buNone/>
            </a:pPr>
            <a:r>
              <a:t/>
            </a:r>
            <a:endParaRPr b="1" sz="2399">
              <a:solidFill>
                <a:srgbClr val="2E312B"/>
              </a:solidFill>
              <a:latin typeface="Arial"/>
              <a:ea typeface="Arial"/>
              <a:cs typeface="Arial"/>
              <a:sym typeface="Arial"/>
            </a:endParaRPr>
          </a:p>
        </p:txBody>
      </p:sp>
      <p:sp>
        <p:nvSpPr>
          <p:cNvPr id="256" name="Google Shape;256;g31d0e6a080e_5_147"/>
          <p:cNvSpPr txBox="1"/>
          <p:nvPr>
            <p:ph idx="2" type="body"/>
          </p:nvPr>
        </p:nvSpPr>
        <p:spPr>
          <a:xfrm>
            <a:off x="6634225" y="3910325"/>
            <a:ext cx="4737900" cy="4526100"/>
          </a:xfrm>
          <a:prstGeom prst="rect">
            <a:avLst/>
          </a:prstGeom>
        </p:spPr>
        <p:txBody>
          <a:bodyPr anchorCtr="0" anchor="t" bIns="45700" lIns="91425" spcFirstLastPara="1" rIns="91425" wrap="square" tIns="45700">
            <a:normAutofit/>
          </a:bodyPr>
          <a:lstStyle/>
          <a:p>
            <a:pPr indent="0" lvl="0" marL="0" rtl="0" algn="ctr">
              <a:lnSpc>
                <a:spcPct val="160027"/>
              </a:lnSpc>
              <a:spcBef>
                <a:spcPts val="0"/>
              </a:spcBef>
              <a:spcAft>
                <a:spcPts val="0"/>
              </a:spcAft>
              <a:buNone/>
            </a:pPr>
            <a:r>
              <a:rPr b="1" lang="en-US" sz="2399">
                <a:solidFill>
                  <a:srgbClr val="2E312B"/>
                </a:solidFill>
                <a:latin typeface="Arial"/>
                <a:ea typeface="Arial"/>
                <a:cs typeface="Arial"/>
                <a:sym typeface="Arial"/>
              </a:rPr>
              <a:t>Advanced Features</a:t>
            </a:r>
            <a:endParaRPr b="1" sz="2399">
              <a:solidFill>
                <a:srgbClr val="2E312B"/>
              </a:solidFill>
              <a:latin typeface="Arial"/>
              <a:ea typeface="Arial"/>
              <a:cs typeface="Arial"/>
              <a:sym typeface="Arial"/>
            </a:endParaRPr>
          </a:p>
          <a:p>
            <a:pPr indent="0" lvl="0" marL="0" rtl="0" algn="ctr">
              <a:lnSpc>
                <a:spcPct val="160027"/>
              </a:lnSpc>
              <a:spcBef>
                <a:spcPts val="0"/>
              </a:spcBef>
              <a:spcAft>
                <a:spcPts val="0"/>
              </a:spcAft>
              <a:buNone/>
            </a:pPr>
            <a:r>
              <a:rPr lang="en-US" sz="2099">
                <a:solidFill>
                  <a:srgbClr val="2E312B"/>
                </a:solidFill>
                <a:latin typeface="Arial"/>
                <a:ea typeface="Arial"/>
                <a:cs typeface="Arial"/>
                <a:sym typeface="Arial"/>
              </a:rPr>
              <a:t>Implement predictive analytics to forecast attrition or productivity patterns and enhance decision-making.</a:t>
            </a:r>
            <a:endParaRPr sz="2099">
              <a:solidFill>
                <a:srgbClr val="2E312B"/>
              </a:solidFill>
              <a:latin typeface="Arial"/>
              <a:ea typeface="Arial"/>
              <a:cs typeface="Arial"/>
              <a:sym typeface="Arial"/>
            </a:endParaRPr>
          </a:p>
          <a:p>
            <a:pPr indent="0" lvl="0" marL="457200" rtl="0" algn="l">
              <a:lnSpc>
                <a:spcPct val="160027"/>
              </a:lnSpc>
              <a:spcBef>
                <a:spcPts val="0"/>
              </a:spcBef>
              <a:spcAft>
                <a:spcPts val="0"/>
              </a:spcAft>
              <a:buNone/>
            </a:pPr>
            <a:r>
              <a:t/>
            </a:r>
            <a:endParaRPr b="1" sz="2199">
              <a:solidFill>
                <a:srgbClr val="2E312B"/>
              </a:solidFill>
              <a:latin typeface="Arial"/>
              <a:ea typeface="Arial"/>
              <a:cs typeface="Arial"/>
              <a:sym typeface="Arial"/>
            </a:endParaRPr>
          </a:p>
        </p:txBody>
      </p:sp>
      <p:sp>
        <p:nvSpPr>
          <p:cNvPr id="257" name="Google Shape;257;g31d0e6a080e_5_147"/>
          <p:cNvSpPr txBox="1"/>
          <p:nvPr>
            <p:ph idx="2" type="body"/>
          </p:nvPr>
        </p:nvSpPr>
        <p:spPr>
          <a:xfrm>
            <a:off x="11635200" y="3910325"/>
            <a:ext cx="5109000" cy="4382400"/>
          </a:xfrm>
          <a:prstGeom prst="rect">
            <a:avLst/>
          </a:prstGeom>
        </p:spPr>
        <p:txBody>
          <a:bodyPr anchorCtr="0" anchor="t" bIns="45700" lIns="91425" spcFirstLastPara="1" rIns="91425" wrap="square" tIns="45700">
            <a:normAutofit/>
          </a:bodyPr>
          <a:lstStyle/>
          <a:p>
            <a:pPr indent="0" lvl="0" marL="0" rtl="0" algn="ctr">
              <a:lnSpc>
                <a:spcPct val="160027"/>
              </a:lnSpc>
              <a:spcBef>
                <a:spcPts val="0"/>
              </a:spcBef>
              <a:spcAft>
                <a:spcPts val="0"/>
              </a:spcAft>
              <a:buNone/>
            </a:pPr>
            <a:r>
              <a:rPr b="1" lang="en-US" sz="2399">
                <a:solidFill>
                  <a:srgbClr val="2E312B"/>
                </a:solidFill>
                <a:latin typeface="Arial"/>
                <a:ea typeface="Arial"/>
                <a:cs typeface="Arial"/>
                <a:sym typeface="Arial"/>
              </a:rPr>
              <a:t>User Experience Improvements</a:t>
            </a:r>
            <a:endParaRPr b="1" sz="2399">
              <a:solidFill>
                <a:srgbClr val="2E312B"/>
              </a:solidFill>
              <a:latin typeface="Arial"/>
              <a:ea typeface="Arial"/>
              <a:cs typeface="Arial"/>
              <a:sym typeface="Arial"/>
            </a:endParaRPr>
          </a:p>
          <a:p>
            <a:pPr indent="0" lvl="0" marL="0" rtl="0" algn="ctr">
              <a:lnSpc>
                <a:spcPct val="160027"/>
              </a:lnSpc>
              <a:spcBef>
                <a:spcPts val="0"/>
              </a:spcBef>
              <a:spcAft>
                <a:spcPts val="0"/>
              </a:spcAft>
              <a:buNone/>
            </a:pPr>
            <a:r>
              <a:rPr lang="en-US" sz="2099">
                <a:solidFill>
                  <a:srgbClr val="2E312B"/>
                </a:solidFill>
                <a:latin typeface="Arial"/>
                <a:ea typeface="Arial"/>
                <a:cs typeface="Arial"/>
                <a:sym typeface="Arial"/>
              </a:rPr>
              <a:t>Streamline dashboard filters and layouts for better navigation and a more interactive experience.</a:t>
            </a:r>
            <a:endParaRPr sz="2099">
              <a:solidFill>
                <a:srgbClr val="2E312B"/>
              </a:solidFill>
              <a:latin typeface="Arial"/>
              <a:ea typeface="Arial"/>
              <a:cs typeface="Arial"/>
              <a:sym typeface="Arial"/>
            </a:endParaRPr>
          </a:p>
          <a:p>
            <a:pPr indent="0" lvl="0" marL="457200" rtl="0" algn="ctr">
              <a:lnSpc>
                <a:spcPct val="160027"/>
              </a:lnSpc>
              <a:spcBef>
                <a:spcPts val="0"/>
              </a:spcBef>
              <a:spcAft>
                <a:spcPts val="0"/>
              </a:spcAft>
              <a:buNone/>
            </a:pPr>
            <a:r>
              <a:t/>
            </a:r>
            <a:endParaRPr sz="2199">
              <a:solidFill>
                <a:srgbClr val="2E312B"/>
              </a:solidFill>
              <a:latin typeface="Arial"/>
              <a:ea typeface="Arial"/>
              <a:cs typeface="Arial"/>
              <a:sym typeface="Arial"/>
            </a:endParaRPr>
          </a:p>
          <a:p>
            <a:pPr indent="0" lvl="0" marL="0" rtl="0" algn="ctr">
              <a:lnSpc>
                <a:spcPct val="160027"/>
              </a:lnSpc>
              <a:spcBef>
                <a:spcPts val="0"/>
              </a:spcBef>
              <a:spcAft>
                <a:spcPts val="0"/>
              </a:spcAft>
              <a:buNone/>
            </a:pPr>
            <a:r>
              <a:t/>
            </a:r>
            <a:endParaRPr b="1" sz="2399">
              <a:solidFill>
                <a:srgbClr val="2E312B"/>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5F4"/>
        </a:solidFill>
      </p:bgPr>
    </p:bg>
    <p:spTree>
      <p:nvGrpSpPr>
        <p:cNvPr id="261" name="Shape 261"/>
        <p:cNvGrpSpPr/>
        <p:nvPr/>
      </p:nvGrpSpPr>
      <p:grpSpPr>
        <a:xfrm>
          <a:off x="0" y="0"/>
          <a:ext cx="0" cy="0"/>
          <a:chOff x="0" y="0"/>
          <a:chExt cx="0" cy="0"/>
        </a:xfrm>
      </p:grpSpPr>
      <p:sp>
        <p:nvSpPr>
          <p:cNvPr id="262" name="Google Shape;262;p11"/>
          <p:cNvSpPr/>
          <p:nvPr/>
        </p:nvSpPr>
        <p:spPr>
          <a:xfrm>
            <a:off x="0" y="5360485"/>
            <a:ext cx="6971484" cy="4926515"/>
          </a:xfrm>
          <a:custGeom>
            <a:rect b="b" l="l" r="r" t="t"/>
            <a:pathLst>
              <a:path extrusionOk="0" h="4926515" w="6971484">
                <a:moveTo>
                  <a:pt x="0" y="0"/>
                </a:moveTo>
                <a:lnTo>
                  <a:pt x="6971484" y="0"/>
                </a:lnTo>
                <a:lnTo>
                  <a:pt x="6971484" y="4926515"/>
                </a:lnTo>
                <a:lnTo>
                  <a:pt x="0" y="4926515"/>
                </a:lnTo>
                <a:lnTo>
                  <a:pt x="0" y="0"/>
                </a:lnTo>
                <a:close/>
              </a:path>
            </a:pathLst>
          </a:custGeom>
          <a:blipFill rotWithShape="1">
            <a:blip r:embed="rId3">
              <a:alphaModFix/>
            </a:blip>
            <a:stretch>
              <a:fillRect b="0" l="0" r="0" t="0"/>
            </a:stretch>
          </a:blipFill>
          <a:ln>
            <a:noFill/>
          </a:ln>
        </p:spPr>
      </p:sp>
      <p:sp>
        <p:nvSpPr>
          <p:cNvPr id="263" name="Google Shape;263;p11"/>
          <p:cNvSpPr/>
          <p:nvPr/>
        </p:nvSpPr>
        <p:spPr>
          <a:xfrm>
            <a:off x="14732212" y="0"/>
            <a:ext cx="3555788" cy="5360485"/>
          </a:xfrm>
          <a:custGeom>
            <a:rect b="b" l="l" r="r" t="t"/>
            <a:pathLst>
              <a:path extrusionOk="0" h="5360485" w="3555788">
                <a:moveTo>
                  <a:pt x="0" y="0"/>
                </a:moveTo>
                <a:lnTo>
                  <a:pt x="3555788" y="0"/>
                </a:lnTo>
                <a:lnTo>
                  <a:pt x="3555788" y="5360485"/>
                </a:lnTo>
                <a:lnTo>
                  <a:pt x="0" y="5360485"/>
                </a:lnTo>
                <a:lnTo>
                  <a:pt x="0" y="0"/>
                </a:lnTo>
                <a:close/>
              </a:path>
            </a:pathLst>
          </a:custGeom>
          <a:blipFill rotWithShape="1">
            <a:blip r:embed="rId4">
              <a:alphaModFix/>
            </a:blip>
            <a:stretch>
              <a:fillRect b="0" l="0" r="0" t="0"/>
            </a:stretch>
          </a:blipFill>
          <a:ln>
            <a:noFill/>
          </a:ln>
        </p:spPr>
      </p:sp>
      <p:sp>
        <p:nvSpPr>
          <p:cNvPr id="264" name="Google Shape;264;p11"/>
          <p:cNvSpPr txBox="1"/>
          <p:nvPr/>
        </p:nvSpPr>
        <p:spPr>
          <a:xfrm>
            <a:off x="7773565" y="2874909"/>
            <a:ext cx="9485700" cy="1108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7200">
                <a:solidFill>
                  <a:srgbClr val="165DB7"/>
                </a:solidFill>
              </a:rPr>
              <a:t>Conclusion</a:t>
            </a:r>
            <a:endParaRPr/>
          </a:p>
        </p:txBody>
      </p:sp>
      <p:sp>
        <p:nvSpPr>
          <p:cNvPr id="265" name="Google Shape;265;p11"/>
          <p:cNvSpPr txBox="1"/>
          <p:nvPr/>
        </p:nvSpPr>
        <p:spPr>
          <a:xfrm>
            <a:off x="7773565" y="4495676"/>
            <a:ext cx="9485700" cy="2505000"/>
          </a:xfrm>
          <a:prstGeom prst="rect">
            <a:avLst/>
          </a:prstGeom>
          <a:noFill/>
          <a:ln>
            <a:noFill/>
          </a:ln>
        </p:spPr>
        <p:txBody>
          <a:bodyPr anchorCtr="0" anchor="t" bIns="0" lIns="0" spcFirstLastPara="1" rIns="0" wrap="square" tIns="0">
            <a:spAutoFit/>
          </a:bodyPr>
          <a:lstStyle/>
          <a:p>
            <a:pPr indent="0" lvl="0" marL="0" marR="0" rtl="0" algn="l">
              <a:lnSpc>
                <a:spcPct val="160027"/>
              </a:lnSpc>
              <a:spcBef>
                <a:spcPts val="0"/>
              </a:spcBef>
              <a:spcAft>
                <a:spcPts val="0"/>
              </a:spcAft>
              <a:buNone/>
            </a:pPr>
            <a:r>
              <a:rPr lang="en-US" sz="2199">
                <a:solidFill>
                  <a:srgbClr val="2E312B"/>
                </a:solidFill>
              </a:rPr>
              <a:t>This project highlights key drivers of employee attrition, including education, tenure, satisfaction, and travel. By identifying patterns and departmental challenges, we provide actionable insights to improve retention strategies. These findings empower HR teams to enhance engagement and build a more resilient workforce.</a:t>
            </a:r>
            <a:endParaRPr/>
          </a:p>
        </p:txBody>
      </p:sp>
      <p:sp>
        <p:nvSpPr>
          <p:cNvPr id="266" name="Google Shape;266;p11"/>
          <p:cNvSpPr/>
          <p:nvPr/>
        </p:nvSpPr>
        <p:spPr>
          <a:xfrm>
            <a:off x="1242830" y="1873754"/>
            <a:ext cx="5861763" cy="6539492"/>
          </a:xfrm>
          <a:custGeom>
            <a:rect b="b" l="l" r="r" t="t"/>
            <a:pathLst>
              <a:path extrusionOk="0" h="6539492" w="5861763">
                <a:moveTo>
                  <a:pt x="0" y="0"/>
                </a:moveTo>
                <a:lnTo>
                  <a:pt x="5861763" y="0"/>
                </a:lnTo>
                <a:lnTo>
                  <a:pt x="5861763" y="6539492"/>
                </a:lnTo>
                <a:lnTo>
                  <a:pt x="0" y="6539492"/>
                </a:lnTo>
                <a:lnTo>
                  <a:pt x="0" y="0"/>
                </a:lnTo>
                <a:close/>
              </a:path>
            </a:pathLst>
          </a:custGeom>
          <a:blipFill rotWithShape="1">
            <a:blip r:embed="rId5">
              <a:alphaModFix/>
            </a:blip>
            <a:stretch>
              <a:fillRect b="0" l="0" r="0" t="0"/>
            </a:stretch>
          </a:blipFill>
          <a:ln>
            <a:noFill/>
          </a:ln>
        </p:spPr>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5F4"/>
        </a:solidFill>
      </p:bgPr>
    </p:bg>
    <p:spTree>
      <p:nvGrpSpPr>
        <p:cNvPr id="270" name="Shape 270"/>
        <p:cNvGrpSpPr/>
        <p:nvPr/>
      </p:nvGrpSpPr>
      <p:grpSpPr>
        <a:xfrm>
          <a:off x="0" y="0"/>
          <a:ext cx="0" cy="0"/>
          <a:chOff x="0" y="0"/>
          <a:chExt cx="0" cy="0"/>
        </a:xfrm>
      </p:grpSpPr>
      <p:sp>
        <p:nvSpPr>
          <p:cNvPr id="271" name="Google Shape;271;p15"/>
          <p:cNvSpPr/>
          <p:nvPr/>
        </p:nvSpPr>
        <p:spPr>
          <a:xfrm flipH="1">
            <a:off x="9150249" y="2337157"/>
            <a:ext cx="9137751" cy="7949843"/>
          </a:xfrm>
          <a:custGeom>
            <a:rect b="b" l="l" r="r" t="t"/>
            <a:pathLst>
              <a:path extrusionOk="0" h="7949843" w="9137751">
                <a:moveTo>
                  <a:pt x="9137751" y="0"/>
                </a:moveTo>
                <a:lnTo>
                  <a:pt x="0" y="0"/>
                </a:lnTo>
                <a:lnTo>
                  <a:pt x="0" y="7949843"/>
                </a:lnTo>
                <a:lnTo>
                  <a:pt x="9137751" y="7949843"/>
                </a:lnTo>
                <a:lnTo>
                  <a:pt x="9137751" y="0"/>
                </a:lnTo>
                <a:close/>
              </a:path>
            </a:pathLst>
          </a:custGeom>
          <a:blipFill rotWithShape="1">
            <a:blip r:embed="rId3">
              <a:alphaModFix/>
            </a:blip>
            <a:stretch>
              <a:fillRect b="0" l="0" r="0" t="0"/>
            </a:stretch>
          </a:blipFill>
          <a:ln>
            <a:noFill/>
          </a:ln>
        </p:spPr>
      </p:sp>
      <p:sp>
        <p:nvSpPr>
          <p:cNvPr id="272" name="Google Shape;272;p15"/>
          <p:cNvSpPr/>
          <p:nvPr/>
        </p:nvSpPr>
        <p:spPr>
          <a:xfrm flipH="1">
            <a:off x="0" y="-39216"/>
            <a:ext cx="5777971" cy="5777971"/>
          </a:xfrm>
          <a:custGeom>
            <a:rect b="b" l="l" r="r" t="t"/>
            <a:pathLst>
              <a:path extrusionOk="0" h="5777971" w="5777971">
                <a:moveTo>
                  <a:pt x="5777971" y="0"/>
                </a:moveTo>
                <a:lnTo>
                  <a:pt x="0" y="0"/>
                </a:lnTo>
                <a:lnTo>
                  <a:pt x="0" y="5777971"/>
                </a:lnTo>
                <a:lnTo>
                  <a:pt x="5777971" y="5777971"/>
                </a:lnTo>
                <a:lnTo>
                  <a:pt x="5777971" y="0"/>
                </a:lnTo>
                <a:close/>
              </a:path>
            </a:pathLst>
          </a:custGeom>
          <a:blipFill rotWithShape="1">
            <a:blip r:embed="rId4">
              <a:alphaModFix/>
            </a:blip>
            <a:stretch>
              <a:fillRect b="0" l="0" r="0" t="0"/>
            </a:stretch>
          </a:blipFill>
          <a:ln>
            <a:noFill/>
          </a:ln>
        </p:spPr>
      </p:sp>
      <p:sp>
        <p:nvSpPr>
          <p:cNvPr id="273" name="Google Shape;273;p15"/>
          <p:cNvSpPr txBox="1"/>
          <p:nvPr/>
        </p:nvSpPr>
        <p:spPr>
          <a:xfrm>
            <a:off x="2874581" y="3875559"/>
            <a:ext cx="12526338" cy="171767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10000" u="none" cap="none" strike="noStrike">
                <a:solidFill>
                  <a:srgbClr val="D76641"/>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5F4"/>
        </a:solidFill>
      </p:bgPr>
    </p:bg>
    <p:spTree>
      <p:nvGrpSpPr>
        <p:cNvPr id="92" name="Shape 92"/>
        <p:cNvGrpSpPr/>
        <p:nvPr/>
      </p:nvGrpSpPr>
      <p:grpSpPr>
        <a:xfrm>
          <a:off x="0" y="0"/>
          <a:ext cx="0" cy="0"/>
          <a:chOff x="0" y="0"/>
          <a:chExt cx="0" cy="0"/>
        </a:xfrm>
      </p:grpSpPr>
      <p:grpSp>
        <p:nvGrpSpPr>
          <p:cNvPr id="93" name="Google Shape;93;p2"/>
          <p:cNvGrpSpPr/>
          <p:nvPr/>
        </p:nvGrpSpPr>
        <p:grpSpPr>
          <a:xfrm>
            <a:off x="0" y="1555054"/>
            <a:ext cx="18288122" cy="7032276"/>
            <a:chOff x="0" y="-38100"/>
            <a:chExt cx="4816593" cy="1852110"/>
          </a:xfrm>
        </p:grpSpPr>
        <p:sp>
          <p:nvSpPr>
            <p:cNvPr id="94" name="Google Shape;94;p2"/>
            <p:cNvSpPr/>
            <p:nvPr/>
          </p:nvSpPr>
          <p:spPr>
            <a:xfrm>
              <a:off x="0" y="0"/>
              <a:ext cx="4816592" cy="1814010"/>
            </a:xfrm>
            <a:custGeom>
              <a:rect b="b" l="l" r="r" t="t"/>
              <a:pathLst>
                <a:path extrusionOk="0" h="1814010" w="4816592">
                  <a:moveTo>
                    <a:pt x="0" y="0"/>
                  </a:moveTo>
                  <a:lnTo>
                    <a:pt x="4816592" y="0"/>
                  </a:lnTo>
                  <a:lnTo>
                    <a:pt x="4816592" y="1814010"/>
                  </a:lnTo>
                  <a:lnTo>
                    <a:pt x="0" y="1814010"/>
                  </a:lnTo>
                  <a:close/>
                </a:path>
              </a:pathLst>
            </a:custGeom>
            <a:solidFill>
              <a:srgbClr val="165DB7"/>
            </a:solidFill>
            <a:ln>
              <a:noFill/>
            </a:ln>
          </p:spPr>
        </p:sp>
        <p:sp>
          <p:nvSpPr>
            <p:cNvPr id="95" name="Google Shape;95;p2"/>
            <p:cNvSpPr txBox="1"/>
            <p:nvPr/>
          </p:nvSpPr>
          <p:spPr>
            <a:xfrm>
              <a:off x="0" y="-38100"/>
              <a:ext cx="4816593" cy="185211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6" name="Google Shape;96;p2"/>
          <p:cNvSpPr/>
          <p:nvPr/>
        </p:nvSpPr>
        <p:spPr>
          <a:xfrm>
            <a:off x="1028700" y="3086100"/>
            <a:ext cx="4856524" cy="4114800"/>
          </a:xfrm>
          <a:custGeom>
            <a:rect b="b" l="l" r="r" t="t"/>
            <a:pathLst>
              <a:path extrusionOk="0" h="4114800" w="4856524">
                <a:moveTo>
                  <a:pt x="0" y="0"/>
                </a:moveTo>
                <a:lnTo>
                  <a:pt x="4856524" y="0"/>
                </a:lnTo>
                <a:lnTo>
                  <a:pt x="4856524" y="4114800"/>
                </a:lnTo>
                <a:lnTo>
                  <a:pt x="0" y="4114800"/>
                </a:lnTo>
                <a:lnTo>
                  <a:pt x="0" y="0"/>
                </a:lnTo>
                <a:close/>
              </a:path>
            </a:pathLst>
          </a:custGeom>
          <a:blipFill rotWithShape="1">
            <a:blip r:embed="rId3">
              <a:alphaModFix/>
            </a:blip>
            <a:stretch>
              <a:fillRect b="0" l="0" r="0" t="0"/>
            </a:stretch>
          </a:blipFill>
          <a:ln>
            <a:noFill/>
          </a:ln>
        </p:spPr>
      </p:sp>
      <p:sp>
        <p:nvSpPr>
          <p:cNvPr id="97" name="Google Shape;97;p2"/>
          <p:cNvSpPr txBox="1"/>
          <p:nvPr/>
        </p:nvSpPr>
        <p:spPr>
          <a:xfrm>
            <a:off x="6964457" y="3086094"/>
            <a:ext cx="10141500" cy="1108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7200">
                <a:solidFill>
                  <a:srgbClr val="97C5FF"/>
                </a:solidFill>
              </a:rPr>
              <a:t>Introduction</a:t>
            </a:r>
            <a:endParaRPr/>
          </a:p>
        </p:txBody>
      </p:sp>
      <p:sp>
        <p:nvSpPr>
          <p:cNvPr id="98" name="Google Shape;98;p2"/>
          <p:cNvSpPr txBox="1"/>
          <p:nvPr/>
        </p:nvSpPr>
        <p:spPr>
          <a:xfrm>
            <a:off x="6964457" y="4329150"/>
            <a:ext cx="10141500" cy="28278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200"/>
              </a:spcBef>
              <a:spcAft>
                <a:spcPts val="0"/>
              </a:spcAft>
              <a:buSzPts val="1100"/>
              <a:buNone/>
            </a:pPr>
            <a:r>
              <a:rPr lang="en-US" sz="2199">
                <a:solidFill>
                  <a:srgbClr val="F5F5F4"/>
                </a:solidFill>
              </a:rPr>
              <a:t>Retaining employees is a critical challenge for organizations, with disengagement costing billions annually. </a:t>
            </a:r>
            <a:endParaRPr sz="2199">
              <a:solidFill>
                <a:srgbClr val="F5F5F4"/>
              </a:solidFill>
            </a:endParaRPr>
          </a:p>
          <a:p>
            <a:pPr indent="0" lvl="0" marL="0" rtl="0" algn="l">
              <a:lnSpc>
                <a:spcPct val="115000"/>
              </a:lnSpc>
              <a:spcBef>
                <a:spcPts val="1200"/>
              </a:spcBef>
              <a:spcAft>
                <a:spcPts val="1200"/>
              </a:spcAft>
              <a:buSzPts val="1100"/>
              <a:buNone/>
            </a:pPr>
            <a:r>
              <a:rPr lang="en-US" sz="2199">
                <a:solidFill>
                  <a:srgbClr val="F5F5F4"/>
                </a:solidFill>
              </a:rPr>
              <a:t>Our project leverages HR analytics to uncover patterns in attrition, satisfaction, and performance. By identifying key drivers such as career growth, recognition, and management practices, we aim to provide actionable insights for improving employee engagement and retention strategies. This analysis empowers HR leaders to build a more satisfied and resilient workforce.</a:t>
            </a:r>
            <a:endParaRPr sz="2199">
              <a:solidFill>
                <a:srgbClr val="F5F5F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5F4"/>
        </a:solidFill>
      </p:bgPr>
    </p:bg>
    <p:spTree>
      <p:nvGrpSpPr>
        <p:cNvPr id="102" name="Shape 102"/>
        <p:cNvGrpSpPr/>
        <p:nvPr/>
      </p:nvGrpSpPr>
      <p:grpSpPr>
        <a:xfrm>
          <a:off x="0" y="0"/>
          <a:ext cx="0" cy="0"/>
          <a:chOff x="0" y="0"/>
          <a:chExt cx="0" cy="0"/>
        </a:xfrm>
      </p:grpSpPr>
      <p:sp>
        <p:nvSpPr>
          <p:cNvPr id="103" name="Google Shape;103;g31d0e6a080e_3_12"/>
          <p:cNvSpPr txBox="1"/>
          <p:nvPr/>
        </p:nvSpPr>
        <p:spPr>
          <a:xfrm>
            <a:off x="2234876" y="895350"/>
            <a:ext cx="13818300" cy="1108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7200">
                <a:solidFill>
                  <a:srgbClr val="165DB7"/>
                </a:solidFill>
              </a:rPr>
              <a:t>Data </a:t>
            </a:r>
            <a:r>
              <a:rPr b="1" i="0" lang="en-US" sz="7200" u="none" cap="none" strike="noStrike">
                <a:solidFill>
                  <a:srgbClr val="165DB7"/>
                </a:solidFill>
                <a:latin typeface="Arial"/>
                <a:ea typeface="Arial"/>
                <a:cs typeface="Arial"/>
                <a:sym typeface="Arial"/>
              </a:rPr>
              <a:t>Overview</a:t>
            </a:r>
            <a:endParaRPr/>
          </a:p>
        </p:txBody>
      </p:sp>
      <p:grpSp>
        <p:nvGrpSpPr>
          <p:cNvPr id="104" name="Google Shape;104;g31d0e6a080e_3_12"/>
          <p:cNvGrpSpPr/>
          <p:nvPr/>
        </p:nvGrpSpPr>
        <p:grpSpPr>
          <a:xfrm>
            <a:off x="3670025" y="5387551"/>
            <a:ext cx="981700" cy="993204"/>
            <a:chOff x="0" y="-9525"/>
            <a:chExt cx="812800" cy="822325"/>
          </a:xfrm>
        </p:grpSpPr>
        <p:sp>
          <p:nvSpPr>
            <p:cNvPr id="105" name="Google Shape;105;g31d0e6a080e_3_1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9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31d0e6a080e_3_12"/>
            <p:cNvSpPr txBox="1"/>
            <p:nvPr/>
          </p:nvSpPr>
          <p:spPr>
            <a:xfrm>
              <a:off x="76200" y="-9525"/>
              <a:ext cx="660300" cy="746100"/>
            </a:xfrm>
            <a:prstGeom prst="rect">
              <a:avLst/>
            </a:prstGeom>
            <a:noFill/>
            <a:ln>
              <a:noFill/>
            </a:ln>
          </p:spPr>
          <p:txBody>
            <a:bodyPr anchorCtr="0" anchor="ctr" bIns="50800" lIns="50800" spcFirstLastPara="1" rIns="50800" wrap="square" tIns="50800">
              <a:noAutofit/>
            </a:bodyPr>
            <a:lstStyle/>
            <a:p>
              <a:pPr indent="0" lvl="0" marL="0" marR="0" rtl="0" algn="ctr">
                <a:lnSpc>
                  <a:spcPct val="150000"/>
                </a:lnSpc>
                <a:spcBef>
                  <a:spcPts val="0"/>
                </a:spcBef>
                <a:spcAft>
                  <a:spcPts val="0"/>
                </a:spcAft>
                <a:buNone/>
              </a:pPr>
              <a:r>
                <a:rPr b="1" i="0" lang="en-US" sz="2400" u="none" cap="none" strike="noStrike">
                  <a:solidFill>
                    <a:srgbClr val="F5F5F4"/>
                  </a:solidFill>
                  <a:latin typeface="Quicksand"/>
                  <a:ea typeface="Quicksand"/>
                  <a:cs typeface="Quicksand"/>
                  <a:sym typeface="Quicksand"/>
                </a:rPr>
                <a:t>1</a:t>
              </a:r>
              <a:endParaRPr/>
            </a:p>
          </p:txBody>
        </p:sp>
      </p:grpSp>
      <p:grpSp>
        <p:nvGrpSpPr>
          <p:cNvPr id="107" name="Google Shape;107;g31d0e6a080e_3_12"/>
          <p:cNvGrpSpPr/>
          <p:nvPr/>
        </p:nvGrpSpPr>
        <p:grpSpPr>
          <a:xfrm>
            <a:off x="11052524" y="5387551"/>
            <a:ext cx="981700" cy="993204"/>
            <a:chOff x="0" y="-9525"/>
            <a:chExt cx="812800" cy="822325"/>
          </a:xfrm>
        </p:grpSpPr>
        <p:sp>
          <p:nvSpPr>
            <p:cNvPr id="108" name="Google Shape;108;g31d0e6a080e_3_12"/>
            <p:cNvSpPr/>
            <p:nvPr/>
          </p:nvSpPr>
          <p:spPr>
            <a:xfrm>
              <a:off x="0" y="0"/>
              <a:ext cx="812800" cy="812800"/>
            </a:xfrm>
            <a:custGeom>
              <a:rect b="b" l="l" r="r" t="t"/>
              <a:pathLst>
                <a:path extrusionOk="0"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99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31d0e6a080e_3_12"/>
            <p:cNvSpPr txBox="1"/>
            <p:nvPr/>
          </p:nvSpPr>
          <p:spPr>
            <a:xfrm>
              <a:off x="76200" y="-9525"/>
              <a:ext cx="660300" cy="746100"/>
            </a:xfrm>
            <a:prstGeom prst="rect">
              <a:avLst/>
            </a:prstGeom>
            <a:noFill/>
            <a:ln>
              <a:noFill/>
            </a:ln>
          </p:spPr>
          <p:txBody>
            <a:bodyPr anchorCtr="0" anchor="ctr" bIns="50800" lIns="50800" spcFirstLastPara="1" rIns="50800" wrap="square" tIns="50800">
              <a:noAutofit/>
            </a:bodyPr>
            <a:lstStyle/>
            <a:p>
              <a:pPr indent="0" lvl="0" marL="0" marR="0" rtl="0" algn="ctr">
                <a:lnSpc>
                  <a:spcPct val="150000"/>
                </a:lnSpc>
                <a:spcBef>
                  <a:spcPts val="0"/>
                </a:spcBef>
                <a:spcAft>
                  <a:spcPts val="0"/>
                </a:spcAft>
                <a:buNone/>
              </a:pPr>
              <a:r>
                <a:rPr b="1" lang="en-US" sz="2400">
                  <a:solidFill>
                    <a:srgbClr val="F5F5F4"/>
                  </a:solidFill>
                  <a:latin typeface="Quicksand"/>
                  <a:ea typeface="Quicksand"/>
                  <a:cs typeface="Quicksand"/>
                  <a:sym typeface="Quicksand"/>
                </a:rPr>
                <a:t>2</a:t>
              </a:r>
              <a:endParaRPr/>
            </a:p>
          </p:txBody>
        </p:sp>
      </p:grpSp>
      <p:sp>
        <p:nvSpPr>
          <p:cNvPr id="110" name="Google Shape;110;g31d0e6a080e_3_12"/>
          <p:cNvSpPr txBox="1"/>
          <p:nvPr/>
        </p:nvSpPr>
        <p:spPr>
          <a:xfrm>
            <a:off x="2987274" y="6641075"/>
            <a:ext cx="2347200" cy="369300"/>
          </a:xfrm>
          <a:prstGeom prst="rect">
            <a:avLst/>
          </a:prstGeom>
          <a:noFill/>
          <a:ln>
            <a:noFill/>
          </a:ln>
        </p:spPr>
        <p:txBody>
          <a:bodyPr anchorCtr="0" anchor="t" bIns="0" lIns="0" spcFirstLastPara="1" rIns="0" wrap="square" tIns="0">
            <a:spAutoFit/>
          </a:bodyPr>
          <a:lstStyle/>
          <a:p>
            <a:pPr indent="0" lvl="0" marL="0" marR="0" rtl="0" algn="l">
              <a:lnSpc>
                <a:spcPct val="139958"/>
              </a:lnSpc>
              <a:spcBef>
                <a:spcPts val="0"/>
              </a:spcBef>
              <a:spcAft>
                <a:spcPts val="0"/>
              </a:spcAft>
              <a:buNone/>
            </a:pPr>
            <a:r>
              <a:rPr b="1" lang="en-US" sz="2400">
                <a:solidFill>
                  <a:srgbClr val="2E312B"/>
                </a:solidFill>
              </a:rPr>
              <a:t>Size</a:t>
            </a:r>
            <a:r>
              <a:rPr lang="en-US" sz="2400">
                <a:solidFill>
                  <a:srgbClr val="2E312B"/>
                </a:solidFill>
              </a:rPr>
              <a:t>: 39 x 1470</a:t>
            </a:r>
            <a:endParaRPr/>
          </a:p>
        </p:txBody>
      </p:sp>
      <p:sp>
        <p:nvSpPr>
          <p:cNvPr id="111" name="Google Shape;111;g31d0e6a080e_3_12"/>
          <p:cNvSpPr txBox="1"/>
          <p:nvPr/>
        </p:nvSpPr>
        <p:spPr>
          <a:xfrm>
            <a:off x="7786025" y="6641075"/>
            <a:ext cx="7514700" cy="2437500"/>
          </a:xfrm>
          <a:prstGeom prst="rect">
            <a:avLst/>
          </a:prstGeom>
          <a:noFill/>
          <a:ln>
            <a:noFill/>
          </a:ln>
        </p:spPr>
        <p:txBody>
          <a:bodyPr anchorCtr="0" anchor="t" bIns="0" lIns="0" spcFirstLastPara="1" rIns="0" wrap="square" tIns="0">
            <a:spAutoFit/>
          </a:bodyPr>
          <a:lstStyle/>
          <a:p>
            <a:pPr indent="0" lvl="0" marL="0" rtl="0" algn="ctr">
              <a:lnSpc>
                <a:spcPct val="139958"/>
              </a:lnSpc>
              <a:spcBef>
                <a:spcPts val="0"/>
              </a:spcBef>
              <a:spcAft>
                <a:spcPts val="0"/>
              </a:spcAft>
              <a:buClr>
                <a:schemeClr val="dk1"/>
              </a:buClr>
              <a:buSzPts val="1100"/>
              <a:buFont typeface="Arial"/>
              <a:buNone/>
            </a:pPr>
            <a:r>
              <a:rPr b="1" lang="en-US" sz="2400">
                <a:solidFill>
                  <a:schemeClr val="dk1"/>
                </a:solidFill>
              </a:rPr>
              <a:t>Demographics:</a:t>
            </a:r>
            <a:r>
              <a:rPr lang="en-US" sz="2400">
                <a:solidFill>
                  <a:schemeClr val="dk1"/>
                </a:solidFill>
              </a:rPr>
              <a:t> Age, Gender, Education Field</a:t>
            </a:r>
            <a:endParaRPr sz="2400">
              <a:solidFill>
                <a:schemeClr val="dk1"/>
              </a:solidFill>
            </a:endParaRPr>
          </a:p>
          <a:p>
            <a:pPr indent="0" lvl="0" marL="0" rtl="0" algn="ctr">
              <a:lnSpc>
                <a:spcPct val="139958"/>
              </a:lnSpc>
              <a:spcBef>
                <a:spcPts val="0"/>
              </a:spcBef>
              <a:spcAft>
                <a:spcPts val="0"/>
              </a:spcAft>
              <a:buClr>
                <a:schemeClr val="dk1"/>
              </a:buClr>
              <a:buSzPts val="1100"/>
              <a:buFont typeface="Arial"/>
              <a:buNone/>
            </a:pPr>
            <a:r>
              <a:rPr b="1" lang="en-US" sz="2400">
                <a:solidFill>
                  <a:schemeClr val="dk1"/>
                </a:solidFill>
              </a:rPr>
              <a:t>Employment:</a:t>
            </a:r>
            <a:r>
              <a:rPr lang="en-US" sz="2400">
                <a:solidFill>
                  <a:schemeClr val="dk1"/>
                </a:solidFill>
              </a:rPr>
              <a:t> Job Role, Department, Business Travel</a:t>
            </a:r>
            <a:endParaRPr sz="2400">
              <a:solidFill>
                <a:schemeClr val="dk1"/>
              </a:solidFill>
            </a:endParaRPr>
          </a:p>
          <a:p>
            <a:pPr indent="0" lvl="0" marL="0" rtl="0" algn="ctr">
              <a:lnSpc>
                <a:spcPct val="139958"/>
              </a:lnSpc>
              <a:spcBef>
                <a:spcPts val="0"/>
              </a:spcBef>
              <a:spcAft>
                <a:spcPts val="0"/>
              </a:spcAft>
              <a:buClr>
                <a:schemeClr val="dk1"/>
              </a:buClr>
              <a:buSzPts val="1100"/>
              <a:buFont typeface="Arial"/>
              <a:buNone/>
            </a:pPr>
            <a:r>
              <a:rPr b="1" lang="en-US" sz="2400">
                <a:solidFill>
                  <a:schemeClr val="dk1"/>
                </a:solidFill>
              </a:rPr>
              <a:t>Performance &amp; Satisfaction:</a:t>
            </a:r>
            <a:r>
              <a:rPr lang="en-US" sz="2400">
                <a:solidFill>
                  <a:schemeClr val="dk1"/>
                </a:solidFill>
              </a:rPr>
              <a:t> Job Satisfaction, Performance Rating</a:t>
            </a:r>
            <a:endParaRPr sz="2400">
              <a:solidFill>
                <a:schemeClr val="dk1"/>
              </a:solidFill>
            </a:endParaRPr>
          </a:p>
          <a:p>
            <a:pPr indent="0" lvl="0" marL="0" rtl="0" algn="ctr">
              <a:lnSpc>
                <a:spcPct val="139958"/>
              </a:lnSpc>
              <a:spcBef>
                <a:spcPts val="0"/>
              </a:spcBef>
              <a:spcAft>
                <a:spcPts val="0"/>
              </a:spcAft>
              <a:buSzPts val="1100"/>
              <a:buNone/>
            </a:pPr>
            <a:r>
              <a:rPr b="1" lang="en-US" sz="2400">
                <a:solidFill>
                  <a:schemeClr val="dk1"/>
                </a:solidFill>
              </a:rPr>
              <a:t>Attrition Details:</a:t>
            </a:r>
            <a:r>
              <a:rPr lang="en-US" sz="2400">
                <a:solidFill>
                  <a:schemeClr val="dk1"/>
                </a:solidFill>
              </a:rPr>
              <a:t> Attrition Status, Tenure</a:t>
            </a:r>
            <a:endParaRPr sz="2400">
              <a:solidFill>
                <a:srgbClr val="2E312B"/>
              </a:solidFill>
            </a:endParaRPr>
          </a:p>
        </p:txBody>
      </p:sp>
      <p:pic>
        <p:nvPicPr>
          <p:cNvPr id="112" name="Google Shape;112;g31d0e6a080e_3_12"/>
          <p:cNvPicPr preferRelativeResize="0"/>
          <p:nvPr/>
        </p:nvPicPr>
        <p:blipFill>
          <a:blip r:embed="rId3">
            <a:alphaModFix/>
          </a:blip>
          <a:stretch>
            <a:fillRect/>
          </a:stretch>
        </p:blipFill>
        <p:spPr>
          <a:xfrm>
            <a:off x="1964550" y="2608230"/>
            <a:ext cx="14358951" cy="226858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5F4"/>
        </a:solidFill>
      </p:bgPr>
    </p:bg>
    <p:spTree>
      <p:nvGrpSpPr>
        <p:cNvPr id="116" name="Shape 116"/>
        <p:cNvGrpSpPr/>
        <p:nvPr/>
      </p:nvGrpSpPr>
      <p:grpSpPr>
        <a:xfrm>
          <a:off x="0" y="0"/>
          <a:ext cx="0" cy="0"/>
          <a:chOff x="0" y="0"/>
          <a:chExt cx="0" cy="0"/>
        </a:xfrm>
      </p:grpSpPr>
      <p:cxnSp>
        <p:nvCxnSpPr>
          <p:cNvPr id="117" name="Google Shape;117;g31d0e6a080e_3_50"/>
          <p:cNvCxnSpPr/>
          <p:nvPr/>
        </p:nvCxnSpPr>
        <p:spPr>
          <a:xfrm>
            <a:off x="8807525" y="3729840"/>
            <a:ext cx="8451600" cy="0"/>
          </a:xfrm>
          <a:prstGeom prst="straightConnector1">
            <a:avLst/>
          </a:prstGeom>
          <a:noFill/>
          <a:ln cap="flat" cmpd="sng" w="19050">
            <a:solidFill>
              <a:srgbClr val="165DB7"/>
            </a:solidFill>
            <a:prstDash val="solid"/>
            <a:round/>
            <a:headEnd len="sm" w="sm" type="none"/>
            <a:tailEnd len="sm" w="sm" type="none"/>
          </a:ln>
        </p:spPr>
      </p:cxnSp>
      <p:cxnSp>
        <p:nvCxnSpPr>
          <p:cNvPr id="118" name="Google Shape;118;g31d0e6a080e_3_50"/>
          <p:cNvCxnSpPr/>
          <p:nvPr/>
        </p:nvCxnSpPr>
        <p:spPr>
          <a:xfrm>
            <a:off x="8807525" y="5063875"/>
            <a:ext cx="8451600" cy="0"/>
          </a:xfrm>
          <a:prstGeom prst="straightConnector1">
            <a:avLst/>
          </a:prstGeom>
          <a:noFill/>
          <a:ln cap="flat" cmpd="sng" w="19050">
            <a:solidFill>
              <a:srgbClr val="165DB7"/>
            </a:solidFill>
            <a:prstDash val="solid"/>
            <a:round/>
            <a:headEnd len="sm" w="sm" type="none"/>
            <a:tailEnd len="sm" w="sm" type="none"/>
          </a:ln>
        </p:spPr>
      </p:cxnSp>
      <p:cxnSp>
        <p:nvCxnSpPr>
          <p:cNvPr id="119" name="Google Shape;119;g31d0e6a080e_3_50"/>
          <p:cNvCxnSpPr/>
          <p:nvPr/>
        </p:nvCxnSpPr>
        <p:spPr>
          <a:xfrm>
            <a:off x="8807525" y="6738859"/>
            <a:ext cx="8451600" cy="0"/>
          </a:xfrm>
          <a:prstGeom prst="straightConnector1">
            <a:avLst/>
          </a:prstGeom>
          <a:noFill/>
          <a:ln cap="flat" cmpd="sng" w="19050">
            <a:solidFill>
              <a:srgbClr val="165DB7"/>
            </a:solidFill>
            <a:prstDash val="solid"/>
            <a:round/>
            <a:headEnd len="sm" w="sm" type="none"/>
            <a:tailEnd len="sm" w="sm" type="none"/>
          </a:ln>
        </p:spPr>
      </p:cxnSp>
      <p:sp>
        <p:nvSpPr>
          <p:cNvPr id="120" name="Google Shape;120;g31d0e6a080e_3_50"/>
          <p:cNvSpPr/>
          <p:nvPr/>
        </p:nvSpPr>
        <p:spPr>
          <a:xfrm>
            <a:off x="1261100" y="2973324"/>
            <a:ext cx="6621812" cy="5069605"/>
          </a:xfrm>
          <a:custGeom>
            <a:rect b="b" l="l" r="r" t="t"/>
            <a:pathLst>
              <a:path extrusionOk="0" h="5555731" w="7398673">
                <a:moveTo>
                  <a:pt x="0" y="0"/>
                </a:moveTo>
                <a:lnTo>
                  <a:pt x="7398673" y="0"/>
                </a:lnTo>
                <a:lnTo>
                  <a:pt x="7398673" y="5555731"/>
                </a:lnTo>
                <a:lnTo>
                  <a:pt x="0" y="5555731"/>
                </a:lnTo>
                <a:lnTo>
                  <a:pt x="0" y="0"/>
                </a:lnTo>
                <a:close/>
              </a:path>
            </a:pathLst>
          </a:custGeom>
          <a:blipFill rotWithShape="1">
            <a:blip r:embed="rId3">
              <a:alphaModFix/>
            </a:blip>
            <a:stretch>
              <a:fillRect b="0" l="0" r="0" t="0"/>
            </a:stretch>
          </a:blipFill>
          <a:ln>
            <a:noFill/>
          </a:ln>
        </p:spPr>
      </p:sp>
      <p:sp>
        <p:nvSpPr>
          <p:cNvPr id="121" name="Google Shape;121;g31d0e6a080e_3_50"/>
          <p:cNvSpPr txBox="1"/>
          <p:nvPr/>
        </p:nvSpPr>
        <p:spPr>
          <a:xfrm>
            <a:off x="5636400" y="856825"/>
            <a:ext cx="7015200" cy="1108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7200">
                <a:solidFill>
                  <a:srgbClr val="165DB7"/>
                </a:solidFill>
              </a:rPr>
              <a:t>Design Process</a:t>
            </a:r>
            <a:endParaRPr/>
          </a:p>
        </p:txBody>
      </p:sp>
      <p:sp>
        <p:nvSpPr>
          <p:cNvPr id="122" name="Google Shape;122;g31d0e6a080e_3_50"/>
          <p:cNvSpPr txBox="1"/>
          <p:nvPr/>
        </p:nvSpPr>
        <p:spPr>
          <a:xfrm>
            <a:off x="8807525" y="2688602"/>
            <a:ext cx="8451600" cy="812400"/>
          </a:xfrm>
          <a:prstGeom prst="rect">
            <a:avLst/>
          </a:prstGeom>
          <a:noFill/>
          <a:ln>
            <a:noFill/>
          </a:ln>
        </p:spPr>
        <p:txBody>
          <a:bodyPr anchorCtr="0" anchor="t" bIns="0" lIns="0" spcFirstLastPara="1" rIns="0" wrap="square" tIns="0">
            <a:spAutoFit/>
          </a:bodyPr>
          <a:lstStyle/>
          <a:p>
            <a:pPr indent="0" lvl="0" marL="0" rtl="0" algn="l">
              <a:lnSpc>
                <a:spcPct val="140018"/>
              </a:lnSpc>
              <a:spcBef>
                <a:spcPts val="0"/>
              </a:spcBef>
              <a:spcAft>
                <a:spcPts val="0"/>
              </a:spcAft>
              <a:buClr>
                <a:schemeClr val="dk1"/>
              </a:buClr>
              <a:buSzPts val="1100"/>
              <a:buFont typeface="Arial"/>
              <a:buNone/>
            </a:pPr>
            <a:r>
              <a:rPr lang="en-US" sz="2199">
                <a:solidFill>
                  <a:srgbClr val="2E312B"/>
                </a:solidFill>
              </a:rPr>
              <a:t>Designed for actionable insights and HR decision-making.</a:t>
            </a:r>
            <a:endParaRPr sz="2199">
              <a:solidFill>
                <a:srgbClr val="2E312B"/>
              </a:solidFill>
            </a:endParaRPr>
          </a:p>
          <a:p>
            <a:pPr indent="0" lvl="0" marL="0" rtl="0" algn="l">
              <a:lnSpc>
                <a:spcPct val="140018"/>
              </a:lnSpc>
              <a:spcBef>
                <a:spcPts val="0"/>
              </a:spcBef>
              <a:spcAft>
                <a:spcPts val="0"/>
              </a:spcAft>
              <a:buSzPts val="1100"/>
              <a:buNone/>
            </a:pPr>
            <a:r>
              <a:rPr lang="en-US" sz="2199">
                <a:solidFill>
                  <a:srgbClr val="2E312B"/>
                </a:solidFill>
              </a:rPr>
              <a:t>Focused on creating interactive, user-friendly dashboards.</a:t>
            </a:r>
            <a:endParaRPr sz="2199">
              <a:solidFill>
                <a:srgbClr val="2E312B"/>
              </a:solidFill>
            </a:endParaRPr>
          </a:p>
        </p:txBody>
      </p:sp>
      <p:sp>
        <p:nvSpPr>
          <p:cNvPr id="123" name="Google Shape;123;g31d0e6a080e_3_50"/>
          <p:cNvSpPr txBox="1"/>
          <p:nvPr/>
        </p:nvSpPr>
        <p:spPr>
          <a:xfrm>
            <a:off x="8807525" y="2156325"/>
            <a:ext cx="8451600" cy="4308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lang="en-US" sz="2799">
                <a:solidFill>
                  <a:srgbClr val="2E312B"/>
                </a:solidFill>
              </a:rPr>
              <a:t>Key Factors</a:t>
            </a:r>
            <a:endParaRPr b="1" sz="2799">
              <a:solidFill>
                <a:srgbClr val="2E312B"/>
              </a:solidFill>
            </a:endParaRPr>
          </a:p>
        </p:txBody>
      </p:sp>
      <p:sp>
        <p:nvSpPr>
          <p:cNvPr id="124" name="Google Shape;124;g31d0e6a080e_3_50"/>
          <p:cNvSpPr txBox="1"/>
          <p:nvPr/>
        </p:nvSpPr>
        <p:spPr>
          <a:xfrm>
            <a:off x="8807525" y="4440911"/>
            <a:ext cx="8451600" cy="3384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1200"/>
              </a:spcBef>
              <a:spcAft>
                <a:spcPts val="1200"/>
              </a:spcAft>
              <a:buNone/>
            </a:pPr>
            <a:r>
              <a:rPr lang="en-US" sz="2199">
                <a:solidFill>
                  <a:srgbClr val="2E312B"/>
                </a:solidFill>
              </a:rPr>
              <a:t>Striking a balance between detailed analysis and simplicity.</a:t>
            </a:r>
            <a:endParaRPr sz="2199">
              <a:solidFill>
                <a:srgbClr val="2E312B"/>
              </a:solidFill>
            </a:endParaRPr>
          </a:p>
        </p:txBody>
      </p:sp>
      <p:sp>
        <p:nvSpPr>
          <p:cNvPr id="125" name="Google Shape;125;g31d0e6a080e_3_50"/>
          <p:cNvSpPr txBox="1"/>
          <p:nvPr/>
        </p:nvSpPr>
        <p:spPr>
          <a:xfrm>
            <a:off x="8807525" y="3908634"/>
            <a:ext cx="8451600" cy="4308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lang="en-US" sz="2799">
                <a:solidFill>
                  <a:srgbClr val="2E312B"/>
                </a:solidFill>
              </a:rPr>
              <a:t>Challenges</a:t>
            </a:r>
            <a:endParaRPr/>
          </a:p>
        </p:txBody>
      </p:sp>
      <p:sp>
        <p:nvSpPr>
          <p:cNvPr id="126" name="Google Shape;126;g31d0e6a080e_3_50"/>
          <p:cNvSpPr txBox="1"/>
          <p:nvPr/>
        </p:nvSpPr>
        <p:spPr>
          <a:xfrm>
            <a:off x="8807525" y="5824996"/>
            <a:ext cx="8451600" cy="812400"/>
          </a:xfrm>
          <a:prstGeom prst="rect">
            <a:avLst/>
          </a:prstGeom>
          <a:noFill/>
          <a:ln>
            <a:noFill/>
          </a:ln>
        </p:spPr>
        <p:txBody>
          <a:bodyPr anchorCtr="0" anchor="t" bIns="0" lIns="0" spcFirstLastPara="1" rIns="0" wrap="square" tIns="0">
            <a:spAutoFit/>
          </a:bodyPr>
          <a:lstStyle/>
          <a:p>
            <a:pPr indent="0" lvl="0" marL="0" marR="0" rtl="0" algn="l">
              <a:lnSpc>
                <a:spcPct val="140018"/>
              </a:lnSpc>
              <a:spcBef>
                <a:spcPts val="0"/>
              </a:spcBef>
              <a:spcAft>
                <a:spcPts val="0"/>
              </a:spcAft>
              <a:buNone/>
            </a:pPr>
            <a:r>
              <a:rPr lang="en-US" sz="2199">
                <a:solidFill>
                  <a:srgbClr val="2E312B"/>
                </a:solidFill>
              </a:rPr>
              <a:t>Insights from Gallup and Work Institute reports on attrition and satisfaction.</a:t>
            </a:r>
            <a:endParaRPr/>
          </a:p>
        </p:txBody>
      </p:sp>
      <p:sp>
        <p:nvSpPr>
          <p:cNvPr id="127" name="Google Shape;127;g31d0e6a080e_3_50"/>
          <p:cNvSpPr txBox="1"/>
          <p:nvPr/>
        </p:nvSpPr>
        <p:spPr>
          <a:xfrm>
            <a:off x="8807525" y="5292719"/>
            <a:ext cx="8451600" cy="4308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lang="en-US" sz="2799">
                <a:solidFill>
                  <a:srgbClr val="2E312B"/>
                </a:solidFill>
              </a:rPr>
              <a:t>Inspiration</a:t>
            </a:r>
            <a:endParaRPr/>
          </a:p>
        </p:txBody>
      </p:sp>
      <p:sp>
        <p:nvSpPr>
          <p:cNvPr id="128" name="Google Shape;128;g31d0e6a080e_3_50"/>
          <p:cNvSpPr txBox="1"/>
          <p:nvPr/>
        </p:nvSpPr>
        <p:spPr>
          <a:xfrm>
            <a:off x="8807525" y="7499980"/>
            <a:ext cx="8451600" cy="1760400"/>
          </a:xfrm>
          <a:prstGeom prst="rect">
            <a:avLst/>
          </a:prstGeom>
          <a:noFill/>
          <a:ln>
            <a:noFill/>
          </a:ln>
        </p:spPr>
        <p:txBody>
          <a:bodyPr anchorCtr="0" anchor="t" bIns="0" lIns="0" spcFirstLastPara="1" rIns="0" wrap="square" tIns="0">
            <a:spAutoFit/>
          </a:bodyPr>
          <a:lstStyle/>
          <a:p>
            <a:pPr indent="0" lvl="0" marL="0" rtl="0" algn="l">
              <a:lnSpc>
                <a:spcPct val="140018"/>
              </a:lnSpc>
              <a:spcBef>
                <a:spcPts val="0"/>
              </a:spcBef>
              <a:spcAft>
                <a:spcPts val="0"/>
              </a:spcAft>
              <a:buSzPts val="1100"/>
              <a:buNone/>
            </a:pPr>
            <a:r>
              <a:rPr lang="en-US" sz="2199">
                <a:solidFill>
                  <a:srgbClr val="2E312B"/>
                </a:solidFill>
              </a:rPr>
              <a:t>Education, tenure, satisfaction, and travel impact attrition.</a:t>
            </a:r>
            <a:endParaRPr sz="2199">
              <a:solidFill>
                <a:srgbClr val="2E312B"/>
              </a:solidFill>
            </a:endParaRPr>
          </a:p>
          <a:p>
            <a:pPr indent="0" lvl="0" marL="0" rtl="0" algn="l">
              <a:lnSpc>
                <a:spcPct val="140018"/>
              </a:lnSpc>
              <a:spcBef>
                <a:spcPts val="0"/>
              </a:spcBef>
              <a:spcAft>
                <a:spcPts val="0"/>
              </a:spcAft>
              <a:buSzPts val="1100"/>
              <a:buNone/>
            </a:pPr>
            <a:r>
              <a:rPr lang="en-US" sz="2199">
                <a:solidFill>
                  <a:srgbClr val="2E312B"/>
                </a:solidFill>
              </a:rPr>
              <a:t>Early attrition, frequent travel dissatisfaction, and department-specific challenges highlight areas for targeted interventions.</a:t>
            </a:r>
            <a:endParaRPr sz="2199">
              <a:solidFill>
                <a:srgbClr val="2E312B"/>
              </a:solidFill>
            </a:endParaRPr>
          </a:p>
        </p:txBody>
      </p:sp>
      <p:sp>
        <p:nvSpPr>
          <p:cNvPr id="129" name="Google Shape;129;g31d0e6a080e_3_50"/>
          <p:cNvSpPr txBox="1"/>
          <p:nvPr/>
        </p:nvSpPr>
        <p:spPr>
          <a:xfrm>
            <a:off x="8807525" y="6967703"/>
            <a:ext cx="8451600" cy="4308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1" lang="en-US" sz="2799">
                <a:solidFill>
                  <a:srgbClr val="2E312B"/>
                </a:solidFill>
              </a:rPr>
              <a:t>Key Insights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5F4"/>
        </a:solidFill>
      </p:bgPr>
    </p:bg>
    <p:spTree>
      <p:nvGrpSpPr>
        <p:cNvPr id="133" name="Shape 133"/>
        <p:cNvGrpSpPr/>
        <p:nvPr/>
      </p:nvGrpSpPr>
      <p:grpSpPr>
        <a:xfrm>
          <a:off x="0" y="0"/>
          <a:ext cx="0" cy="0"/>
          <a:chOff x="0" y="0"/>
          <a:chExt cx="0" cy="0"/>
        </a:xfrm>
      </p:grpSpPr>
      <p:grpSp>
        <p:nvGrpSpPr>
          <p:cNvPr id="134" name="Google Shape;134;g31d0e6a080e_8_17"/>
          <p:cNvGrpSpPr/>
          <p:nvPr/>
        </p:nvGrpSpPr>
        <p:grpSpPr>
          <a:xfrm>
            <a:off x="0" y="-144650"/>
            <a:ext cx="2481647" cy="10431728"/>
            <a:chOff x="0" y="-38100"/>
            <a:chExt cx="1404600" cy="2747433"/>
          </a:xfrm>
        </p:grpSpPr>
        <p:sp>
          <p:nvSpPr>
            <p:cNvPr id="135" name="Google Shape;135;g31d0e6a080e_8_17"/>
            <p:cNvSpPr/>
            <p:nvPr/>
          </p:nvSpPr>
          <p:spPr>
            <a:xfrm>
              <a:off x="0" y="0"/>
              <a:ext cx="1404498" cy="2709333"/>
            </a:xfrm>
            <a:custGeom>
              <a:rect b="b" l="l" r="r" t="t"/>
              <a:pathLst>
                <a:path extrusionOk="0" h="2709333" w="1404498">
                  <a:moveTo>
                    <a:pt x="0" y="0"/>
                  </a:moveTo>
                  <a:lnTo>
                    <a:pt x="1404498" y="0"/>
                  </a:lnTo>
                  <a:lnTo>
                    <a:pt x="1404498" y="2709333"/>
                  </a:lnTo>
                  <a:lnTo>
                    <a:pt x="0" y="2709333"/>
                  </a:lnTo>
                  <a:close/>
                </a:path>
              </a:pathLst>
            </a:custGeom>
            <a:solidFill>
              <a:srgbClr val="165DB7"/>
            </a:solidFill>
            <a:ln>
              <a:noFill/>
            </a:ln>
          </p:spPr>
        </p:sp>
        <p:sp>
          <p:nvSpPr>
            <p:cNvPr id="136" name="Google Shape;136;g31d0e6a080e_8_17"/>
            <p:cNvSpPr txBox="1"/>
            <p:nvPr/>
          </p:nvSpPr>
          <p:spPr>
            <a:xfrm>
              <a:off x="0" y="-38100"/>
              <a:ext cx="1404600" cy="2747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7" name="Google Shape;137;g31d0e6a080e_8_17"/>
          <p:cNvSpPr/>
          <p:nvPr/>
        </p:nvSpPr>
        <p:spPr>
          <a:xfrm>
            <a:off x="0" y="6172200"/>
            <a:ext cx="4047934" cy="4114800"/>
          </a:xfrm>
          <a:custGeom>
            <a:rect b="b" l="l" r="r" t="t"/>
            <a:pathLst>
              <a:path extrusionOk="0" h="4114800" w="4047934">
                <a:moveTo>
                  <a:pt x="0" y="0"/>
                </a:moveTo>
                <a:lnTo>
                  <a:pt x="4047934" y="0"/>
                </a:lnTo>
                <a:lnTo>
                  <a:pt x="4047934" y="4114800"/>
                </a:lnTo>
                <a:lnTo>
                  <a:pt x="0" y="4114800"/>
                </a:lnTo>
                <a:lnTo>
                  <a:pt x="0" y="0"/>
                </a:lnTo>
                <a:close/>
              </a:path>
            </a:pathLst>
          </a:custGeom>
          <a:blipFill rotWithShape="1">
            <a:blip r:embed="rId3">
              <a:alphaModFix/>
            </a:blip>
            <a:stretch>
              <a:fillRect b="0" l="0" r="0" t="0"/>
            </a:stretch>
          </a:blipFill>
          <a:ln>
            <a:noFill/>
          </a:ln>
        </p:spPr>
      </p:sp>
      <p:sp>
        <p:nvSpPr>
          <p:cNvPr id="138" name="Google Shape;138;g31d0e6a080e_8_17"/>
          <p:cNvSpPr txBox="1"/>
          <p:nvPr/>
        </p:nvSpPr>
        <p:spPr>
          <a:xfrm>
            <a:off x="5982899" y="370275"/>
            <a:ext cx="6322200" cy="2154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t/>
            </a:r>
            <a:endParaRPr/>
          </a:p>
        </p:txBody>
      </p:sp>
      <p:sp>
        <p:nvSpPr>
          <p:cNvPr id="139" name="Google Shape;139;g31d0e6a080e_8_17"/>
          <p:cNvSpPr txBox="1"/>
          <p:nvPr/>
        </p:nvSpPr>
        <p:spPr>
          <a:xfrm>
            <a:off x="4677300" y="9102750"/>
            <a:ext cx="8933400" cy="338400"/>
          </a:xfrm>
          <a:prstGeom prst="rect">
            <a:avLst/>
          </a:prstGeom>
          <a:noFill/>
          <a:ln>
            <a:noFill/>
          </a:ln>
        </p:spPr>
        <p:txBody>
          <a:bodyPr anchorCtr="0" anchor="t" bIns="0" lIns="0" spcFirstLastPara="1" rIns="0" wrap="square" tIns="0">
            <a:spAutoFit/>
          </a:bodyPr>
          <a:lstStyle/>
          <a:p>
            <a:pPr indent="0" lvl="0" marL="0" marR="0" rtl="0" algn="ctr">
              <a:lnSpc>
                <a:spcPct val="160027"/>
              </a:lnSpc>
              <a:spcBef>
                <a:spcPts val="0"/>
              </a:spcBef>
              <a:spcAft>
                <a:spcPts val="0"/>
              </a:spcAft>
              <a:buNone/>
            </a:pPr>
            <a:r>
              <a:rPr b="1" lang="en-US" sz="2199">
                <a:solidFill>
                  <a:srgbClr val="2E312B"/>
                </a:solidFill>
              </a:rPr>
              <a:t>It helps in targeting specific employee groups for retention efforts.</a:t>
            </a:r>
            <a:endParaRPr b="1"/>
          </a:p>
        </p:txBody>
      </p:sp>
      <p:pic>
        <p:nvPicPr>
          <p:cNvPr id="140" name="Google Shape;140;g31d0e6a080e_8_17"/>
          <p:cNvPicPr preferRelativeResize="0"/>
          <p:nvPr/>
        </p:nvPicPr>
        <p:blipFill>
          <a:blip r:embed="rId4">
            <a:alphaModFix/>
          </a:blip>
          <a:stretch>
            <a:fillRect/>
          </a:stretch>
        </p:blipFill>
        <p:spPr>
          <a:xfrm>
            <a:off x="3195361" y="1512589"/>
            <a:ext cx="11897273" cy="7261823"/>
          </a:xfrm>
          <a:prstGeom prst="rect">
            <a:avLst/>
          </a:prstGeom>
          <a:noFill/>
          <a:ln>
            <a:noFill/>
          </a:ln>
        </p:spPr>
      </p:pic>
      <p:sp>
        <p:nvSpPr>
          <p:cNvPr id="141" name="Google Shape;141;g31d0e6a080e_8_17"/>
          <p:cNvSpPr txBox="1"/>
          <p:nvPr/>
        </p:nvSpPr>
        <p:spPr>
          <a:xfrm>
            <a:off x="5982899" y="370275"/>
            <a:ext cx="6322200" cy="11082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7200">
                <a:solidFill>
                  <a:schemeClr val="dk2"/>
                </a:solidFill>
              </a:rPr>
              <a:t>Visualizations</a:t>
            </a:r>
            <a:endParaRPr>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5F4"/>
        </a:solidFill>
      </p:bgPr>
    </p:bg>
    <p:spTree>
      <p:nvGrpSpPr>
        <p:cNvPr id="145" name="Shape 145"/>
        <p:cNvGrpSpPr/>
        <p:nvPr/>
      </p:nvGrpSpPr>
      <p:grpSpPr>
        <a:xfrm>
          <a:off x="0" y="0"/>
          <a:ext cx="0" cy="0"/>
          <a:chOff x="0" y="0"/>
          <a:chExt cx="0" cy="0"/>
        </a:xfrm>
      </p:grpSpPr>
      <p:grpSp>
        <p:nvGrpSpPr>
          <p:cNvPr id="146" name="Google Shape;146;p4"/>
          <p:cNvGrpSpPr/>
          <p:nvPr/>
        </p:nvGrpSpPr>
        <p:grpSpPr>
          <a:xfrm>
            <a:off x="0" y="-144650"/>
            <a:ext cx="2481467" cy="10431728"/>
            <a:chOff x="0" y="-38100"/>
            <a:chExt cx="1404498" cy="2747433"/>
          </a:xfrm>
        </p:grpSpPr>
        <p:sp>
          <p:nvSpPr>
            <p:cNvPr id="147" name="Google Shape;147;p4"/>
            <p:cNvSpPr/>
            <p:nvPr/>
          </p:nvSpPr>
          <p:spPr>
            <a:xfrm>
              <a:off x="0" y="0"/>
              <a:ext cx="1404498" cy="2709333"/>
            </a:xfrm>
            <a:custGeom>
              <a:rect b="b" l="l" r="r" t="t"/>
              <a:pathLst>
                <a:path extrusionOk="0" h="2709333" w="1404498">
                  <a:moveTo>
                    <a:pt x="0" y="0"/>
                  </a:moveTo>
                  <a:lnTo>
                    <a:pt x="1404498" y="0"/>
                  </a:lnTo>
                  <a:lnTo>
                    <a:pt x="1404498" y="2709333"/>
                  </a:lnTo>
                  <a:lnTo>
                    <a:pt x="0" y="2709333"/>
                  </a:lnTo>
                  <a:close/>
                </a:path>
              </a:pathLst>
            </a:custGeom>
            <a:solidFill>
              <a:srgbClr val="165DB7"/>
            </a:solidFill>
            <a:ln>
              <a:noFill/>
            </a:ln>
          </p:spPr>
        </p:sp>
        <p:sp>
          <p:nvSpPr>
            <p:cNvPr id="148" name="Google Shape;148;p4"/>
            <p:cNvSpPr txBox="1"/>
            <p:nvPr/>
          </p:nvSpPr>
          <p:spPr>
            <a:xfrm>
              <a:off x="0" y="-38100"/>
              <a:ext cx="1404497" cy="27474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9" name="Google Shape;149;p4"/>
          <p:cNvSpPr/>
          <p:nvPr/>
        </p:nvSpPr>
        <p:spPr>
          <a:xfrm>
            <a:off x="0" y="6172200"/>
            <a:ext cx="4047934" cy="4114800"/>
          </a:xfrm>
          <a:custGeom>
            <a:rect b="b" l="l" r="r" t="t"/>
            <a:pathLst>
              <a:path extrusionOk="0" h="4114800" w="4047934">
                <a:moveTo>
                  <a:pt x="0" y="0"/>
                </a:moveTo>
                <a:lnTo>
                  <a:pt x="4047934" y="0"/>
                </a:lnTo>
                <a:lnTo>
                  <a:pt x="4047934" y="4114800"/>
                </a:lnTo>
                <a:lnTo>
                  <a:pt x="0" y="4114800"/>
                </a:lnTo>
                <a:lnTo>
                  <a:pt x="0" y="0"/>
                </a:lnTo>
                <a:close/>
              </a:path>
            </a:pathLst>
          </a:custGeom>
          <a:blipFill rotWithShape="1">
            <a:blip r:embed="rId3">
              <a:alphaModFix/>
            </a:blip>
            <a:stretch>
              <a:fillRect b="0" l="0" r="0" t="0"/>
            </a:stretch>
          </a:blipFill>
          <a:ln>
            <a:noFill/>
          </a:ln>
        </p:spPr>
      </p:sp>
      <p:sp>
        <p:nvSpPr>
          <p:cNvPr id="150" name="Google Shape;150;p4"/>
          <p:cNvSpPr txBox="1"/>
          <p:nvPr/>
        </p:nvSpPr>
        <p:spPr>
          <a:xfrm>
            <a:off x="4677300" y="9102750"/>
            <a:ext cx="8933400" cy="338400"/>
          </a:xfrm>
          <a:prstGeom prst="rect">
            <a:avLst/>
          </a:prstGeom>
          <a:noFill/>
          <a:ln>
            <a:noFill/>
          </a:ln>
        </p:spPr>
        <p:txBody>
          <a:bodyPr anchorCtr="0" anchor="t" bIns="0" lIns="0" spcFirstLastPara="1" rIns="0" wrap="square" tIns="0">
            <a:spAutoFit/>
          </a:bodyPr>
          <a:lstStyle/>
          <a:p>
            <a:pPr indent="0" lvl="0" marL="0" marR="0" rtl="0" algn="ctr">
              <a:lnSpc>
                <a:spcPct val="160027"/>
              </a:lnSpc>
              <a:spcBef>
                <a:spcPts val="0"/>
              </a:spcBef>
              <a:spcAft>
                <a:spcPts val="0"/>
              </a:spcAft>
              <a:buNone/>
            </a:pPr>
            <a:r>
              <a:rPr b="1" lang="en-US" sz="2199">
                <a:solidFill>
                  <a:srgbClr val="2E312B"/>
                </a:solidFill>
              </a:rPr>
              <a:t>Focuses on key areas for improvement.</a:t>
            </a:r>
            <a:endParaRPr b="1"/>
          </a:p>
        </p:txBody>
      </p:sp>
      <p:pic>
        <p:nvPicPr>
          <p:cNvPr id="151" name="Google Shape;151;p4"/>
          <p:cNvPicPr preferRelativeResize="0"/>
          <p:nvPr/>
        </p:nvPicPr>
        <p:blipFill>
          <a:blip r:embed="rId4">
            <a:alphaModFix/>
          </a:blip>
          <a:stretch>
            <a:fillRect/>
          </a:stretch>
        </p:blipFill>
        <p:spPr>
          <a:xfrm>
            <a:off x="4114925" y="1262838"/>
            <a:ext cx="10058148" cy="7616751"/>
          </a:xfrm>
          <a:prstGeom prst="rect">
            <a:avLst/>
          </a:prstGeom>
          <a:noFill/>
          <a:ln>
            <a:noFill/>
          </a:ln>
        </p:spPr>
      </p:pic>
      <p:pic>
        <p:nvPicPr>
          <p:cNvPr id="152" name="Google Shape;152;p4"/>
          <p:cNvPicPr preferRelativeResize="0"/>
          <p:nvPr/>
        </p:nvPicPr>
        <p:blipFill>
          <a:blip r:embed="rId5">
            <a:alphaModFix/>
          </a:blip>
          <a:stretch>
            <a:fillRect/>
          </a:stretch>
        </p:blipFill>
        <p:spPr>
          <a:xfrm>
            <a:off x="7829011" y="1727675"/>
            <a:ext cx="1833439" cy="10904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5F4"/>
        </a:solidFill>
      </p:bgPr>
    </p:bg>
    <p:spTree>
      <p:nvGrpSpPr>
        <p:cNvPr id="156" name="Shape 156"/>
        <p:cNvGrpSpPr/>
        <p:nvPr/>
      </p:nvGrpSpPr>
      <p:grpSpPr>
        <a:xfrm>
          <a:off x="0" y="0"/>
          <a:ext cx="0" cy="0"/>
          <a:chOff x="0" y="0"/>
          <a:chExt cx="0" cy="0"/>
        </a:xfrm>
      </p:grpSpPr>
      <p:grpSp>
        <p:nvGrpSpPr>
          <p:cNvPr id="157" name="Google Shape;157;g31d0e6a080e_3_96"/>
          <p:cNvGrpSpPr/>
          <p:nvPr/>
        </p:nvGrpSpPr>
        <p:grpSpPr>
          <a:xfrm>
            <a:off x="0" y="-144650"/>
            <a:ext cx="2481647" cy="10431728"/>
            <a:chOff x="0" y="-38100"/>
            <a:chExt cx="1404600" cy="2747433"/>
          </a:xfrm>
        </p:grpSpPr>
        <p:sp>
          <p:nvSpPr>
            <p:cNvPr id="158" name="Google Shape;158;g31d0e6a080e_3_96"/>
            <p:cNvSpPr/>
            <p:nvPr/>
          </p:nvSpPr>
          <p:spPr>
            <a:xfrm>
              <a:off x="0" y="0"/>
              <a:ext cx="1404498" cy="2709333"/>
            </a:xfrm>
            <a:custGeom>
              <a:rect b="b" l="l" r="r" t="t"/>
              <a:pathLst>
                <a:path extrusionOk="0" h="2709333" w="1404498">
                  <a:moveTo>
                    <a:pt x="0" y="0"/>
                  </a:moveTo>
                  <a:lnTo>
                    <a:pt x="1404498" y="0"/>
                  </a:lnTo>
                  <a:lnTo>
                    <a:pt x="1404498" y="2709333"/>
                  </a:lnTo>
                  <a:lnTo>
                    <a:pt x="0" y="2709333"/>
                  </a:lnTo>
                  <a:close/>
                </a:path>
              </a:pathLst>
            </a:custGeom>
            <a:solidFill>
              <a:srgbClr val="165DB7"/>
            </a:solidFill>
            <a:ln>
              <a:noFill/>
            </a:ln>
          </p:spPr>
        </p:sp>
        <p:sp>
          <p:nvSpPr>
            <p:cNvPr id="159" name="Google Shape;159;g31d0e6a080e_3_96"/>
            <p:cNvSpPr txBox="1"/>
            <p:nvPr/>
          </p:nvSpPr>
          <p:spPr>
            <a:xfrm>
              <a:off x="0" y="-38100"/>
              <a:ext cx="1404600" cy="2747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0" name="Google Shape;160;g31d0e6a080e_3_96"/>
          <p:cNvSpPr/>
          <p:nvPr/>
        </p:nvSpPr>
        <p:spPr>
          <a:xfrm>
            <a:off x="0" y="6172200"/>
            <a:ext cx="4047934" cy="4114800"/>
          </a:xfrm>
          <a:custGeom>
            <a:rect b="b" l="l" r="r" t="t"/>
            <a:pathLst>
              <a:path extrusionOk="0" h="4114800" w="4047934">
                <a:moveTo>
                  <a:pt x="0" y="0"/>
                </a:moveTo>
                <a:lnTo>
                  <a:pt x="4047934" y="0"/>
                </a:lnTo>
                <a:lnTo>
                  <a:pt x="4047934" y="4114800"/>
                </a:lnTo>
                <a:lnTo>
                  <a:pt x="0" y="4114800"/>
                </a:lnTo>
                <a:lnTo>
                  <a:pt x="0" y="0"/>
                </a:lnTo>
                <a:close/>
              </a:path>
            </a:pathLst>
          </a:custGeom>
          <a:blipFill rotWithShape="1">
            <a:blip r:embed="rId3">
              <a:alphaModFix/>
            </a:blip>
            <a:stretch>
              <a:fillRect b="0" l="0" r="0" t="0"/>
            </a:stretch>
          </a:blipFill>
          <a:ln>
            <a:noFill/>
          </a:ln>
        </p:spPr>
      </p:sp>
      <p:sp>
        <p:nvSpPr>
          <p:cNvPr id="161" name="Google Shape;161;g31d0e6a080e_3_96"/>
          <p:cNvSpPr txBox="1"/>
          <p:nvPr/>
        </p:nvSpPr>
        <p:spPr>
          <a:xfrm>
            <a:off x="4677300" y="9102750"/>
            <a:ext cx="8933400" cy="338400"/>
          </a:xfrm>
          <a:prstGeom prst="rect">
            <a:avLst/>
          </a:prstGeom>
          <a:noFill/>
          <a:ln>
            <a:noFill/>
          </a:ln>
        </p:spPr>
        <p:txBody>
          <a:bodyPr anchorCtr="0" anchor="t" bIns="0" lIns="0" spcFirstLastPara="1" rIns="0" wrap="square" tIns="0">
            <a:spAutoFit/>
          </a:bodyPr>
          <a:lstStyle/>
          <a:p>
            <a:pPr indent="0" lvl="0" marL="0" marR="0" rtl="0" algn="ctr">
              <a:lnSpc>
                <a:spcPct val="160027"/>
              </a:lnSpc>
              <a:spcBef>
                <a:spcPts val="0"/>
              </a:spcBef>
              <a:spcAft>
                <a:spcPts val="0"/>
              </a:spcAft>
              <a:buNone/>
            </a:pPr>
            <a:r>
              <a:rPr b="1" lang="en-US" sz="2199">
                <a:solidFill>
                  <a:srgbClr val="2E312B"/>
                </a:solidFill>
              </a:rPr>
              <a:t>Directly ties employee satisfaction to potential turnover.</a:t>
            </a:r>
            <a:endParaRPr b="1"/>
          </a:p>
        </p:txBody>
      </p:sp>
      <p:pic>
        <p:nvPicPr>
          <p:cNvPr id="162" name="Google Shape;162;g31d0e6a080e_3_96"/>
          <p:cNvPicPr preferRelativeResize="0"/>
          <p:nvPr/>
        </p:nvPicPr>
        <p:blipFill>
          <a:blip r:embed="rId4">
            <a:alphaModFix/>
          </a:blip>
          <a:stretch>
            <a:fillRect/>
          </a:stretch>
        </p:blipFill>
        <p:spPr>
          <a:xfrm>
            <a:off x="7829011" y="1727675"/>
            <a:ext cx="1833439" cy="1090475"/>
          </a:xfrm>
          <a:prstGeom prst="rect">
            <a:avLst/>
          </a:prstGeom>
          <a:noFill/>
          <a:ln>
            <a:noFill/>
          </a:ln>
        </p:spPr>
      </p:pic>
      <p:pic>
        <p:nvPicPr>
          <p:cNvPr id="163" name="Google Shape;163;g31d0e6a080e_3_96"/>
          <p:cNvPicPr preferRelativeResize="0"/>
          <p:nvPr/>
        </p:nvPicPr>
        <p:blipFill>
          <a:blip r:embed="rId5">
            <a:alphaModFix/>
          </a:blip>
          <a:stretch>
            <a:fillRect/>
          </a:stretch>
        </p:blipFill>
        <p:spPr>
          <a:xfrm>
            <a:off x="4847300" y="822827"/>
            <a:ext cx="8593400" cy="80725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5F4"/>
        </a:solidFill>
      </p:bgPr>
    </p:bg>
    <p:spTree>
      <p:nvGrpSpPr>
        <p:cNvPr id="167" name="Shape 167"/>
        <p:cNvGrpSpPr/>
        <p:nvPr/>
      </p:nvGrpSpPr>
      <p:grpSpPr>
        <a:xfrm>
          <a:off x="0" y="0"/>
          <a:ext cx="0" cy="0"/>
          <a:chOff x="0" y="0"/>
          <a:chExt cx="0" cy="0"/>
        </a:xfrm>
      </p:grpSpPr>
      <p:grpSp>
        <p:nvGrpSpPr>
          <p:cNvPr id="168" name="Google Shape;168;g31d0e6a080e_3_108"/>
          <p:cNvGrpSpPr/>
          <p:nvPr/>
        </p:nvGrpSpPr>
        <p:grpSpPr>
          <a:xfrm>
            <a:off x="0" y="-144650"/>
            <a:ext cx="2481647" cy="10431728"/>
            <a:chOff x="0" y="-38100"/>
            <a:chExt cx="1404600" cy="2747433"/>
          </a:xfrm>
        </p:grpSpPr>
        <p:sp>
          <p:nvSpPr>
            <p:cNvPr id="169" name="Google Shape;169;g31d0e6a080e_3_108"/>
            <p:cNvSpPr/>
            <p:nvPr/>
          </p:nvSpPr>
          <p:spPr>
            <a:xfrm>
              <a:off x="0" y="0"/>
              <a:ext cx="1404498" cy="2709333"/>
            </a:xfrm>
            <a:custGeom>
              <a:rect b="b" l="l" r="r" t="t"/>
              <a:pathLst>
                <a:path extrusionOk="0" h="2709333" w="1404498">
                  <a:moveTo>
                    <a:pt x="0" y="0"/>
                  </a:moveTo>
                  <a:lnTo>
                    <a:pt x="1404498" y="0"/>
                  </a:lnTo>
                  <a:lnTo>
                    <a:pt x="1404498" y="2709333"/>
                  </a:lnTo>
                  <a:lnTo>
                    <a:pt x="0" y="2709333"/>
                  </a:lnTo>
                  <a:close/>
                </a:path>
              </a:pathLst>
            </a:custGeom>
            <a:solidFill>
              <a:srgbClr val="165DB7"/>
            </a:solidFill>
            <a:ln>
              <a:noFill/>
            </a:ln>
          </p:spPr>
        </p:sp>
        <p:sp>
          <p:nvSpPr>
            <p:cNvPr id="170" name="Google Shape;170;g31d0e6a080e_3_108"/>
            <p:cNvSpPr txBox="1"/>
            <p:nvPr/>
          </p:nvSpPr>
          <p:spPr>
            <a:xfrm>
              <a:off x="0" y="-38100"/>
              <a:ext cx="1404600" cy="2747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1" name="Google Shape;171;g31d0e6a080e_3_108"/>
          <p:cNvSpPr/>
          <p:nvPr/>
        </p:nvSpPr>
        <p:spPr>
          <a:xfrm>
            <a:off x="0" y="6172200"/>
            <a:ext cx="4047934" cy="4114800"/>
          </a:xfrm>
          <a:custGeom>
            <a:rect b="b" l="l" r="r" t="t"/>
            <a:pathLst>
              <a:path extrusionOk="0" h="4114800" w="4047934">
                <a:moveTo>
                  <a:pt x="0" y="0"/>
                </a:moveTo>
                <a:lnTo>
                  <a:pt x="4047934" y="0"/>
                </a:lnTo>
                <a:lnTo>
                  <a:pt x="4047934" y="4114800"/>
                </a:lnTo>
                <a:lnTo>
                  <a:pt x="0" y="4114800"/>
                </a:lnTo>
                <a:lnTo>
                  <a:pt x="0" y="0"/>
                </a:lnTo>
                <a:close/>
              </a:path>
            </a:pathLst>
          </a:custGeom>
          <a:blipFill rotWithShape="1">
            <a:blip r:embed="rId3">
              <a:alphaModFix/>
            </a:blip>
            <a:stretch>
              <a:fillRect b="0" l="0" r="0" t="0"/>
            </a:stretch>
          </a:blipFill>
          <a:ln>
            <a:noFill/>
          </a:ln>
        </p:spPr>
      </p:sp>
      <p:sp>
        <p:nvSpPr>
          <p:cNvPr id="172" name="Google Shape;172;g31d0e6a080e_3_108"/>
          <p:cNvSpPr txBox="1"/>
          <p:nvPr/>
        </p:nvSpPr>
        <p:spPr>
          <a:xfrm>
            <a:off x="4677300" y="9102750"/>
            <a:ext cx="8933400" cy="338400"/>
          </a:xfrm>
          <a:prstGeom prst="rect">
            <a:avLst/>
          </a:prstGeom>
          <a:noFill/>
          <a:ln>
            <a:noFill/>
          </a:ln>
        </p:spPr>
        <p:txBody>
          <a:bodyPr anchorCtr="0" anchor="t" bIns="0" lIns="0" spcFirstLastPara="1" rIns="0" wrap="square" tIns="0">
            <a:spAutoFit/>
          </a:bodyPr>
          <a:lstStyle/>
          <a:p>
            <a:pPr indent="0" lvl="0" marL="0" marR="0" rtl="0" algn="ctr">
              <a:lnSpc>
                <a:spcPct val="160027"/>
              </a:lnSpc>
              <a:spcBef>
                <a:spcPts val="0"/>
              </a:spcBef>
              <a:spcAft>
                <a:spcPts val="0"/>
              </a:spcAft>
              <a:buNone/>
            </a:pPr>
            <a:r>
              <a:rPr b="1" lang="en-US" sz="2199">
                <a:solidFill>
                  <a:srgbClr val="2E312B"/>
                </a:solidFill>
              </a:rPr>
              <a:t>Early attrition is a critical area for intervention.</a:t>
            </a:r>
            <a:endParaRPr b="1"/>
          </a:p>
        </p:txBody>
      </p:sp>
      <p:pic>
        <p:nvPicPr>
          <p:cNvPr id="173" name="Google Shape;173;g31d0e6a080e_3_108"/>
          <p:cNvPicPr preferRelativeResize="0"/>
          <p:nvPr/>
        </p:nvPicPr>
        <p:blipFill>
          <a:blip r:embed="rId4">
            <a:alphaModFix/>
          </a:blip>
          <a:stretch>
            <a:fillRect/>
          </a:stretch>
        </p:blipFill>
        <p:spPr>
          <a:xfrm>
            <a:off x="7829011" y="1727675"/>
            <a:ext cx="1833439" cy="1090475"/>
          </a:xfrm>
          <a:prstGeom prst="rect">
            <a:avLst/>
          </a:prstGeom>
          <a:noFill/>
          <a:ln>
            <a:noFill/>
          </a:ln>
        </p:spPr>
      </p:pic>
      <p:pic>
        <p:nvPicPr>
          <p:cNvPr id="174" name="Google Shape;174;g31d0e6a080e_3_108"/>
          <p:cNvPicPr preferRelativeResize="0"/>
          <p:nvPr/>
        </p:nvPicPr>
        <p:blipFill>
          <a:blip r:embed="rId5">
            <a:alphaModFix/>
          </a:blip>
          <a:stretch>
            <a:fillRect/>
          </a:stretch>
        </p:blipFill>
        <p:spPr>
          <a:xfrm>
            <a:off x="4513375" y="863050"/>
            <a:ext cx="9261251" cy="80908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5F4"/>
        </a:solidFill>
      </p:bgPr>
    </p:bg>
    <p:spTree>
      <p:nvGrpSpPr>
        <p:cNvPr id="178" name="Shape 178"/>
        <p:cNvGrpSpPr/>
        <p:nvPr/>
      </p:nvGrpSpPr>
      <p:grpSpPr>
        <a:xfrm>
          <a:off x="0" y="0"/>
          <a:ext cx="0" cy="0"/>
          <a:chOff x="0" y="0"/>
          <a:chExt cx="0" cy="0"/>
        </a:xfrm>
      </p:grpSpPr>
      <p:grpSp>
        <p:nvGrpSpPr>
          <p:cNvPr id="179" name="Google Shape;179;g31d0e6a080e_3_120"/>
          <p:cNvGrpSpPr/>
          <p:nvPr/>
        </p:nvGrpSpPr>
        <p:grpSpPr>
          <a:xfrm>
            <a:off x="0" y="-144650"/>
            <a:ext cx="2481647" cy="10431728"/>
            <a:chOff x="0" y="-38100"/>
            <a:chExt cx="1404600" cy="2747433"/>
          </a:xfrm>
        </p:grpSpPr>
        <p:sp>
          <p:nvSpPr>
            <p:cNvPr id="180" name="Google Shape;180;g31d0e6a080e_3_120"/>
            <p:cNvSpPr/>
            <p:nvPr/>
          </p:nvSpPr>
          <p:spPr>
            <a:xfrm>
              <a:off x="0" y="0"/>
              <a:ext cx="1404498" cy="2709333"/>
            </a:xfrm>
            <a:custGeom>
              <a:rect b="b" l="l" r="r" t="t"/>
              <a:pathLst>
                <a:path extrusionOk="0" h="2709333" w="1404498">
                  <a:moveTo>
                    <a:pt x="0" y="0"/>
                  </a:moveTo>
                  <a:lnTo>
                    <a:pt x="1404498" y="0"/>
                  </a:lnTo>
                  <a:lnTo>
                    <a:pt x="1404498" y="2709333"/>
                  </a:lnTo>
                  <a:lnTo>
                    <a:pt x="0" y="2709333"/>
                  </a:lnTo>
                  <a:close/>
                </a:path>
              </a:pathLst>
            </a:custGeom>
            <a:solidFill>
              <a:srgbClr val="165DB7"/>
            </a:solidFill>
            <a:ln>
              <a:noFill/>
            </a:ln>
          </p:spPr>
        </p:sp>
        <p:sp>
          <p:nvSpPr>
            <p:cNvPr id="181" name="Google Shape;181;g31d0e6a080e_3_120"/>
            <p:cNvSpPr txBox="1"/>
            <p:nvPr/>
          </p:nvSpPr>
          <p:spPr>
            <a:xfrm>
              <a:off x="0" y="-38100"/>
              <a:ext cx="1404600" cy="27474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2" name="Google Shape;182;g31d0e6a080e_3_120"/>
          <p:cNvSpPr/>
          <p:nvPr/>
        </p:nvSpPr>
        <p:spPr>
          <a:xfrm>
            <a:off x="0" y="6172200"/>
            <a:ext cx="4047934" cy="4114800"/>
          </a:xfrm>
          <a:custGeom>
            <a:rect b="b" l="l" r="r" t="t"/>
            <a:pathLst>
              <a:path extrusionOk="0" h="4114800" w="4047934">
                <a:moveTo>
                  <a:pt x="0" y="0"/>
                </a:moveTo>
                <a:lnTo>
                  <a:pt x="4047934" y="0"/>
                </a:lnTo>
                <a:lnTo>
                  <a:pt x="4047934" y="4114800"/>
                </a:lnTo>
                <a:lnTo>
                  <a:pt x="0" y="4114800"/>
                </a:lnTo>
                <a:lnTo>
                  <a:pt x="0" y="0"/>
                </a:lnTo>
                <a:close/>
              </a:path>
            </a:pathLst>
          </a:custGeom>
          <a:blipFill rotWithShape="1">
            <a:blip r:embed="rId3">
              <a:alphaModFix/>
            </a:blip>
            <a:stretch>
              <a:fillRect b="0" l="0" r="0" t="0"/>
            </a:stretch>
          </a:blipFill>
          <a:ln>
            <a:noFill/>
          </a:ln>
        </p:spPr>
      </p:sp>
      <p:sp>
        <p:nvSpPr>
          <p:cNvPr id="183" name="Google Shape;183;g31d0e6a080e_3_120"/>
          <p:cNvSpPr txBox="1"/>
          <p:nvPr/>
        </p:nvSpPr>
        <p:spPr>
          <a:xfrm>
            <a:off x="4677300" y="9102750"/>
            <a:ext cx="8933400" cy="338400"/>
          </a:xfrm>
          <a:prstGeom prst="rect">
            <a:avLst/>
          </a:prstGeom>
          <a:noFill/>
          <a:ln>
            <a:noFill/>
          </a:ln>
        </p:spPr>
        <p:txBody>
          <a:bodyPr anchorCtr="0" anchor="t" bIns="0" lIns="0" spcFirstLastPara="1" rIns="0" wrap="square" tIns="0">
            <a:spAutoFit/>
          </a:bodyPr>
          <a:lstStyle/>
          <a:p>
            <a:pPr indent="0" lvl="0" marL="0" rtl="0" algn="ctr">
              <a:lnSpc>
                <a:spcPct val="160027"/>
              </a:lnSpc>
              <a:spcBef>
                <a:spcPts val="0"/>
              </a:spcBef>
              <a:spcAft>
                <a:spcPts val="0"/>
              </a:spcAft>
              <a:buSzPts val="1100"/>
              <a:buNone/>
            </a:pPr>
            <a:r>
              <a:rPr b="1" lang="en-US" sz="2199">
                <a:solidFill>
                  <a:srgbClr val="2E312B"/>
                </a:solidFill>
              </a:rPr>
              <a:t>Provides actionable insights for optimizing travel policies.</a:t>
            </a:r>
            <a:endParaRPr b="1" sz="2199">
              <a:solidFill>
                <a:srgbClr val="2E312B"/>
              </a:solidFill>
            </a:endParaRPr>
          </a:p>
        </p:txBody>
      </p:sp>
      <p:pic>
        <p:nvPicPr>
          <p:cNvPr id="184" name="Google Shape;184;g31d0e6a080e_3_120"/>
          <p:cNvPicPr preferRelativeResize="0"/>
          <p:nvPr/>
        </p:nvPicPr>
        <p:blipFill>
          <a:blip r:embed="rId4">
            <a:alphaModFix/>
          </a:blip>
          <a:stretch>
            <a:fillRect/>
          </a:stretch>
        </p:blipFill>
        <p:spPr>
          <a:xfrm>
            <a:off x="3406771" y="749575"/>
            <a:ext cx="13477875" cy="8153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