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31" r:id="rId9"/>
    <p:sldId id="332" r:id="rId10"/>
    <p:sldId id="329" r:id="rId11"/>
    <p:sldId id="333" r:id="rId12"/>
    <p:sldId id="330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DCEA-22C8-AA0C-9018-A7EEDE5D5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479F0-F9E9-4B8C-0BD6-FF4813F14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3AD7-4410-00AE-4B88-EF45400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C722-A0E8-3D59-226A-5A330EF7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6B6C-D876-F814-C20E-08A02115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D718-A9EB-7BC2-0036-1E8B5F24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56D2E-2F7B-B761-C657-BBF2A37A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1949-EDC7-A402-7855-9F77CDAA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C8B-F8E0-099D-C30B-88EB7DF3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EBD8-7815-B322-A10A-F037FB6D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CCC0D-81CE-0C11-651C-5C27A4496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7C0F6-5789-C2C9-413E-5410DE6AF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D041-699F-D4A9-EF85-D963F7D6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F17A5-FA92-5DD5-AC0A-17AAFDD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42A1-36D6-3D57-6527-D5D35915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2649141"/>
            <a:ext cx="100584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473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EBB4-C9AC-9374-96BF-7C66CAC9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6D3-0178-8AC3-30ED-1881619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189C-9C40-0CAD-6AFE-3B6A4108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B0A0-0187-0C46-2C6D-7E839529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9AC8-1B73-45BC-3CF6-02A514E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E2AD-D6C7-9AA8-F350-087A1679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7FBB-9E72-60E7-A961-7E34F815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2F93-82DA-B1F7-CABA-65561A27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B972-78D7-EA0B-6A48-70234A19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E4E9-E7C8-25F8-86B5-514AE4BF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AA86-78E6-3F99-3155-E8B029A0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012D-FC14-2FC1-75FE-677275CF0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3BAAA-644D-47C2-DFBA-153E6D9F9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B3309-6216-4CCC-85D4-A3307FF0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6E62-A7C6-73CC-D95F-190EC5B4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40C36-A7C7-B438-1C9C-651CD593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F769-ECAC-7EAC-0A61-8FD75615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4E9E7-E3B9-0D2F-21CC-651BF171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F3B4C-0308-E371-90E9-3F44D235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D6B7F-9A6D-824B-6269-95EFE1B6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6DFDE-8F55-0432-C9EA-A92E5ADC0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671EF-EC70-E351-270D-68D03DC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642FE-3A14-CA56-6DE2-B3CA5A0B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45F17-5688-80C0-2B8A-9BC65F84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6F7B-EE8A-8FA8-187F-31B6B60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B0B96-DEF5-9B73-573E-4228D6ED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5DD6-29A9-8390-1152-0721A882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78387-8076-9F21-6D2F-8748C894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F2C75-A27A-017B-C831-1D09ABFB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19911-C0D6-C1D8-0D4B-A798C357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81BD-1E3D-223C-5535-B59465A4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CB11-22A0-BD14-F0CA-F48C61A9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3A34-723F-4C3B-18CB-DC7E9A89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D5F1-C0D6-5CFA-27E2-E9966EB9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94B1A-EADA-1D0B-BDE7-97C01624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4C64F-552C-BFB5-4660-0E1B1805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D6DE-ED8E-44BC-4738-4388A020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DF77-DBCD-A733-509D-F52F2BC1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20E87-10C9-C4DB-F047-6E2CD4C17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765FF-9D8D-4BD0-82E8-DC95590C7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E83B8-DC10-7C4E-317B-4EA14289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601E2-B122-97DD-6D08-945D87AE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3087-4152-EC9B-9E71-A3A60638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CBADB-A020-5D26-E103-7ABEFD76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651E-9BDE-00D9-362C-504AF796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91B9-1D7F-D6B7-2D78-0C58A527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E2B0-343A-48D4-ABCB-11787166A1D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27AB-B45C-1F81-11E7-14FF1BF73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0BBE-FE0A-76C6-D861-488E65339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EB81-08B8-4C11-8382-93923C9C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api/model.html#model_Model.findById" TargetMode="External"/><Relationship Id="rId7" Type="http://schemas.openxmlformats.org/officeDocument/2006/relationships/hyperlink" Target="https://mongoosejs.com/docs/api/model.html#model_Model.deleteMany" TargetMode="External"/><Relationship Id="rId2" Type="http://schemas.openxmlformats.org/officeDocument/2006/relationships/hyperlink" Target="https://mongoosejs.com/docs/api/model.html#model_Model-s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ngoosejs.com/docs/api/model.html#model_Model.findByIdAndRemove" TargetMode="External"/><Relationship Id="rId5" Type="http://schemas.openxmlformats.org/officeDocument/2006/relationships/hyperlink" Target="https://mongoosejs.com/docs/api/model.html#model_Model.findByIdAndUpdate" TargetMode="External"/><Relationship Id="rId4" Type="http://schemas.openxmlformats.org/officeDocument/2006/relationships/hyperlink" Target="https://mongoosejs.com/docs/api/model.html#model_Model.find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SPORTSTORE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40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4244-0F13-EAA0-B0EC-6AB45849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B0EC3-8ED3-7064-D6B7-E61F235F5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64" y="369164"/>
            <a:ext cx="10596418" cy="43226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B0D12-C1AC-6B5D-C25E-2C9FF659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64" y="4682547"/>
            <a:ext cx="10596418" cy="1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B414-CCDC-454C-F0CE-73EE6B00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AEB14E-C76D-6184-C860-08642DF80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7081"/>
            <a:ext cx="1063336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install necessary modules: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mongoose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6B6B6B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kern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npm</a:t>
            </a:r>
            <a:r>
              <a:rPr lang="en-US" sz="24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install express mongoose </a:t>
            </a:r>
            <a:r>
              <a:rPr lang="en-US" sz="2400" kern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cors</a:t>
            </a:r>
            <a:r>
              <a:rPr lang="en-US" sz="24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--save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E6387-28F6-6579-D58E-192F3FDA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80911"/>
            <a:ext cx="10808855" cy="16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3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8F58-F0EA-D42C-F8EF-F7001CC7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836" cy="1325563"/>
          </a:xfrm>
        </p:spPr>
        <p:txBody>
          <a:bodyPr/>
          <a:lstStyle/>
          <a:p>
            <a:r>
              <a:rPr lang="en-US" sz="40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Express web server</a:t>
            </a:r>
            <a:br>
              <a:rPr lang="en-US" sz="18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C2A4-D9E9-87CF-9F55-4F27D6C0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479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 the Product folder, let’s create a new </a:t>
            </a:r>
            <a:r>
              <a:rPr lang="en-US" sz="8000" i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server.js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file:</a:t>
            </a:r>
          </a:p>
          <a:p>
            <a:pPr marL="0" indent="0">
              <a:buNone/>
            </a:pPr>
            <a:endParaRPr lang="en-US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b="0" dirty="0">
                <a:effectLst/>
                <a:latin typeface="Consolas" panose="020B0609020204030204" pitchFamily="49" charset="0"/>
              </a:rPr>
              <a:t>  const express = require("express");</a:t>
            </a:r>
          </a:p>
          <a:p>
            <a:pPr marL="0" indent="0">
              <a:buNone/>
            </a:pPr>
            <a:r>
              <a:rPr lang="en-US" sz="7200" b="0" dirty="0">
                <a:effectLst/>
                <a:latin typeface="Consolas" panose="020B0609020204030204" pitchFamily="49" charset="0"/>
              </a:rPr>
              <a:t>  const 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cors</a:t>
            </a:r>
            <a:r>
              <a:rPr lang="en-US" sz="7200" b="0" dirty="0">
                <a:effectLst/>
                <a:latin typeface="Consolas" panose="020B0609020204030204" pitchFamily="49" charset="0"/>
              </a:rPr>
              <a:t> = require("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cors</a:t>
            </a:r>
            <a:r>
              <a:rPr lang="en-US" sz="72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br>
              <a:rPr lang="en-US" sz="7200" b="0" dirty="0">
                <a:effectLst/>
                <a:latin typeface="Consolas" panose="020B0609020204030204" pitchFamily="49" charset="0"/>
              </a:rPr>
            </a:br>
            <a:r>
              <a:rPr lang="en-US" sz="7200" b="0" dirty="0">
                <a:effectLst/>
                <a:latin typeface="Consolas" panose="020B0609020204030204" pitchFamily="49" charset="0"/>
              </a:rPr>
              <a:t>  const app = express();</a:t>
            </a:r>
          </a:p>
          <a:p>
            <a:pPr marL="0" indent="0">
              <a:buNone/>
            </a:pPr>
            <a:br>
              <a:rPr lang="en-US" sz="7200" b="0" dirty="0">
                <a:effectLst/>
                <a:latin typeface="Consolas" panose="020B0609020204030204" pitchFamily="49" charset="0"/>
              </a:rPr>
            </a:br>
            <a:r>
              <a:rPr lang="en-US" sz="7200" b="0" dirty="0">
                <a:effectLst/>
                <a:latin typeface="Consolas" panose="020B0609020204030204" pitchFamily="49" charset="0"/>
              </a:rPr>
              <a:t>  var 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corsOptions</a:t>
            </a:r>
            <a:r>
              <a:rPr lang="en-US" sz="7200" b="0" dirty="0"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7200" b="0" dirty="0">
                <a:effectLst/>
                <a:latin typeface="Consolas" panose="020B0609020204030204" pitchFamily="49" charset="0"/>
              </a:rPr>
              <a:t>  origin: "http://localhost:8081"</a:t>
            </a:r>
          </a:p>
          <a:p>
            <a:pPr marL="0" indent="0">
              <a:buNone/>
            </a:pPr>
            <a:r>
              <a:rPr lang="en-US" sz="7200" b="0" dirty="0">
                <a:effectLst/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br>
              <a:rPr lang="en-US" sz="7200" b="0" dirty="0">
                <a:effectLst/>
                <a:latin typeface="Consolas" panose="020B0609020204030204" pitchFamily="49" charset="0"/>
              </a:rPr>
            </a:br>
            <a:r>
              <a:rPr lang="en-US" sz="72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app.use</a:t>
            </a:r>
            <a:r>
              <a:rPr lang="en-US" sz="7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cors</a:t>
            </a:r>
            <a:r>
              <a:rPr lang="en-US" sz="7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corsOptions</a:t>
            </a:r>
            <a:r>
              <a:rPr lang="en-US" sz="7200" b="0" dirty="0"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US" sz="7200" b="0" dirty="0">
                <a:effectLst/>
                <a:latin typeface="Consolas" panose="020B0609020204030204" pitchFamily="49" charset="0"/>
              </a:rPr>
            </a:br>
            <a:r>
              <a:rPr lang="en-US" sz="7200" b="0" dirty="0">
                <a:effectLst/>
                <a:latin typeface="Consolas" panose="020B0609020204030204" pitchFamily="49" charset="0"/>
              </a:rPr>
              <a:t>  // parse requests of content-type - application/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json</a:t>
            </a:r>
            <a:endParaRPr lang="en-US" sz="7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app.use</a:t>
            </a:r>
            <a:r>
              <a:rPr lang="en-US" sz="7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7200" b="0" dirty="0" err="1">
                <a:effectLst/>
                <a:latin typeface="Consolas" panose="020B0609020204030204" pitchFamily="49" charset="0"/>
              </a:rPr>
              <a:t>express.json</a:t>
            </a:r>
            <a:r>
              <a:rPr lang="en-US" sz="7200" b="0" dirty="0"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1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76BB-12FE-10F5-1665-2DD4E148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Express web server –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C128-E910-4590-F645-B87B55C1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00" b="0" dirty="0">
                <a:effectLst/>
                <a:latin typeface="Consolas" panose="020B0609020204030204" pitchFamily="49" charset="0"/>
              </a:rPr>
              <a:t>// parse requests of content-type - application/x-www-form-</a:t>
            </a:r>
            <a:r>
              <a:rPr lang="en-US" sz="3300" b="0" dirty="0" err="1">
                <a:effectLst/>
                <a:latin typeface="Consolas" panose="020B0609020204030204" pitchFamily="49" charset="0"/>
              </a:rPr>
              <a:t>urlencoded</a:t>
            </a:r>
            <a:endParaRPr lang="en-US" sz="33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3300" b="0" dirty="0" err="1">
                <a:effectLst/>
                <a:latin typeface="Consolas" panose="020B0609020204030204" pitchFamily="49" charset="0"/>
              </a:rPr>
              <a:t>app.use</a:t>
            </a:r>
            <a:r>
              <a:rPr lang="en-US" sz="33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3300" b="0" dirty="0" err="1">
                <a:effectLst/>
                <a:latin typeface="Consolas" panose="020B0609020204030204" pitchFamily="49" charset="0"/>
              </a:rPr>
              <a:t>express.urlencoded</a:t>
            </a:r>
            <a:r>
              <a:rPr lang="en-US" sz="3300" b="0" dirty="0">
                <a:effectLst/>
                <a:latin typeface="Consolas" panose="020B0609020204030204" pitchFamily="49" charset="0"/>
              </a:rPr>
              <a:t>({ extended: true }));</a:t>
            </a:r>
          </a:p>
          <a:p>
            <a:pPr marL="0" indent="0">
              <a:buNone/>
            </a:pPr>
            <a:br>
              <a:rPr lang="en-US" sz="3300" b="0" dirty="0">
                <a:effectLst/>
                <a:latin typeface="Consolas" panose="020B0609020204030204" pitchFamily="49" charset="0"/>
              </a:rPr>
            </a:br>
            <a:r>
              <a:rPr lang="en-US" sz="3300" b="0" dirty="0">
                <a:effectLst/>
                <a:latin typeface="Consolas" panose="020B0609020204030204" pitchFamily="49" charset="0"/>
              </a:rPr>
              <a:t> // simple route</a:t>
            </a:r>
          </a:p>
          <a:p>
            <a:pPr marL="0" indent="0">
              <a:buNone/>
            </a:pPr>
            <a:r>
              <a:rPr lang="en-US" sz="33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3300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US" sz="3300" b="0" dirty="0">
                <a:effectLst/>
                <a:latin typeface="Consolas" panose="020B0609020204030204" pitchFamily="49" charset="0"/>
              </a:rPr>
              <a:t>("/", (req, res) =&gt; {</a:t>
            </a:r>
          </a:p>
          <a:p>
            <a:pPr marL="0" indent="0">
              <a:buNone/>
            </a:pPr>
            <a:r>
              <a:rPr lang="en-US" sz="3300" b="0" dirty="0">
                <a:effectLst/>
                <a:latin typeface="Consolas" panose="020B0609020204030204" pitchFamily="49" charset="0"/>
              </a:rPr>
              <a:t>   </a:t>
            </a:r>
            <a:r>
              <a:rPr lang="en-US" sz="3300" b="0" dirty="0" err="1">
                <a:effectLst/>
                <a:latin typeface="Consolas" panose="020B0609020204030204" pitchFamily="49" charset="0"/>
              </a:rPr>
              <a:t>res.json</a:t>
            </a:r>
            <a:r>
              <a:rPr lang="en-US" sz="3300" b="0" dirty="0">
                <a:effectLst/>
                <a:latin typeface="Consolas" panose="020B0609020204030204" pitchFamily="49" charset="0"/>
              </a:rPr>
              <a:t>({ message: "Welcome to </a:t>
            </a:r>
            <a:r>
              <a:rPr lang="en-US" sz="3300" b="0" dirty="0" err="1">
                <a:effectLst/>
                <a:latin typeface="Consolas" panose="020B0609020204030204" pitchFamily="49" charset="0"/>
              </a:rPr>
              <a:t>SportStore</a:t>
            </a:r>
            <a:r>
              <a:rPr lang="en-US" sz="3300" b="0" dirty="0">
                <a:effectLst/>
                <a:latin typeface="Consolas" panose="020B0609020204030204" pitchFamily="49" charset="0"/>
              </a:rPr>
              <a:t> application." });</a:t>
            </a:r>
          </a:p>
          <a:p>
            <a:pPr marL="0" indent="0">
              <a:buNone/>
            </a:pPr>
            <a:r>
              <a:rPr lang="en-US" sz="3300" b="0" dirty="0"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br>
              <a:rPr lang="en-US" sz="3300" b="0" dirty="0">
                <a:effectLst/>
                <a:latin typeface="Consolas" panose="020B0609020204030204" pitchFamily="49" charset="0"/>
              </a:rPr>
            </a:br>
            <a:r>
              <a:rPr lang="en-US" sz="3300" b="0" dirty="0">
                <a:effectLst/>
                <a:latin typeface="Consolas" panose="020B0609020204030204" pitchFamily="49" charset="0"/>
              </a:rPr>
              <a:t> // set port, listen for requests</a:t>
            </a:r>
          </a:p>
          <a:p>
            <a:pPr marL="0" indent="0">
              <a:buNone/>
            </a:pPr>
            <a:r>
              <a:rPr lang="en-US" sz="3300" b="0" dirty="0">
                <a:effectLst/>
                <a:latin typeface="Consolas" panose="020B0609020204030204" pitchFamily="49" charset="0"/>
              </a:rPr>
              <a:t> const PORT = </a:t>
            </a:r>
            <a:r>
              <a:rPr lang="en-US" sz="3300" b="0" dirty="0" err="1">
                <a:effectLst/>
                <a:latin typeface="Consolas" panose="020B0609020204030204" pitchFamily="49" charset="0"/>
              </a:rPr>
              <a:t>process.env.PORT</a:t>
            </a:r>
            <a:r>
              <a:rPr lang="en-US" sz="3300" b="0" dirty="0">
                <a:effectLst/>
                <a:latin typeface="Consolas" panose="020B0609020204030204" pitchFamily="49" charset="0"/>
              </a:rPr>
              <a:t> || 8080;</a:t>
            </a:r>
          </a:p>
          <a:p>
            <a:pPr marL="0" indent="0">
              <a:buNone/>
            </a:pPr>
            <a:r>
              <a:rPr lang="en-US" sz="33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3300" b="0" dirty="0" err="1">
                <a:effectLst/>
                <a:latin typeface="Consolas" panose="020B0609020204030204" pitchFamily="49" charset="0"/>
              </a:rPr>
              <a:t>app.listen</a:t>
            </a:r>
            <a:r>
              <a:rPr lang="en-US" sz="3300" b="0" dirty="0">
                <a:effectLst/>
                <a:latin typeface="Consolas" panose="020B0609020204030204" pitchFamily="49" charset="0"/>
              </a:rPr>
              <a:t>(PORT, () =&gt; {</a:t>
            </a:r>
          </a:p>
          <a:p>
            <a:pPr marL="0" indent="0">
              <a:buNone/>
            </a:pPr>
            <a:r>
              <a:rPr lang="en-US" sz="3300" b="0" dirty="0">
                <a:effectLst/>
                <a:latin typeface="Consolas" panose="020B0609020204030204" pitchFamily="49" charset="0"/>
              </a:rPr>
              <a:t>   console.log(`Server is running on port ${PORT}.`);</a:t>
            </a:r>
          </a:p>
          <a:p>
            <a:pPr marL="0" indent="0">
              <a:buNone/>
            </a:pPr>
            <a:r>
              <a:rPr lang="en-US" sz="3300" b="0" dirty="0"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1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01F8-A683-BCEF-B5A4-B14DF491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Express web server –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D3D0-FC47-EB57-F3EF-455FF568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7327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000" b="1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What we did are:</a:t>
            </a:r>
            <a:b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import </a:t>
            </a:r>
            <a:r>
              <a:rPr lang="en-US" sz="2000" kern="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kern="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cors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modules: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Express is for building the Rest </a:t>
            </a:r>
            <a:r>
              <a:rPr lang="en-US" sz="2000" kern="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2000" kern="0" dirty="0">
                <a:solidFill>
                  <a:srgbClr val="6B6B6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u="sng" kern="0" dirty="0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 </a:t>
            </a:r>
            <a:r>
              <a:rPr lang="en-US" sz="2000" u="sng" kern="0" dirty="0" err="1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cors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provides Express middleware to enable CORS with various options.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create an Express app, then add body-parser (</a:t>
            </a:r>
            <a:r>
              <a:rPr lang="en-US" sz="2000" kern="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kern="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urlencoded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and </a:t>
            </a:r>
            <a:r>
              <a:rPr lang="en-US" sz="2000" kern="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cors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kern="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 </a:t>
            </a:r>
            <a:r>
              <a:rPr lang="en-US" sz="2000" kern="0" dirty="0" err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app.use</a:t>
            </a:r>
            <a:r>
              <a:rPr lang="en-US" sz="2000" kern="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method.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 that we set origin: </a:t>
            </a:r>
            <a:r>
              <a:rPr lang="en-US" sz="2000" kern="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http://localhost:8081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define a GET route which is simple for test.</a:t>
            </a:r>
            <a:b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listen on port 8080 for incoming requests.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1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734F-820A-5686-8D32-E01C5B1F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Express web server –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FDF5-300C-3EF9-64E1-81E1B25F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90" y="187970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531B09-47C7-C406-463E-92F1060B7CB0}"/>
              </a:ext>
            </a:extLst>
          </p:cNvPr>
          <p:cNvGrpSpPr/>
          <p:nvPr/>
        </p:nvGrpSpPr>
        <p:grpSpPr>
          <a:xfrm>
            <a:off x="1277355" y="2507210"/>
            <a:ext cx="9945255" cy="3167726"/>
            <a:chOff x="1277356" y="1885041"/>
            <a:chExt cx="8472512" cy="166518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F1C7887-2AA9-7F4A-679D-BD6B3CD09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356" y="1885041"/>
              <a:ext cx="717536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Now let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 run the app with command: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node server.js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97" name="Picture 1">
              <a:extLst>
                <a:ext uri="{FF2B5EF4-FFF2-40B4-BE49-F238E27FC236}">
                  <a16:creationId xmlns:a16="http://schemas.microsoft.com/office/drawing/2014/main" id="{9C70CB75-7031-13B4-0E3A-446AE8FAD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356" y="2467584"/>
              <a:ext cx="5935663" cy="42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CF21DD5-51B8-7058-F71C-541FF577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356" y="2842337"/>
              <a:ext cx="8472512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Open your browser with 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6B6B6B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DA4453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http://localhost:8080/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6B6B6B"/>
                  </a:solidFill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you will see: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20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329E-403A-99E2-7E1A-CC006B3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Express web server – contd.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DF8A7-A336-9117-13D7-500057B48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406" y="1845036"/>
            <a:ext cx="10269393" cy="1720200"/>
          </a:xfrm>
        </p:spPr>
      </p:pic>
    </p:spTree>
    <p:extLst>
      <p:ext uri="{BB962C8B-B14F-4D97-AF65-F5344CB8AC3E}">
        <p14:creationId xmlns:p14="http://schemas.microsoft.com/office/powerpoint/2010/main" val="409837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B0E-A188-6508-39F2-F98678CE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 MongoDB database &amp; Mongoose</a:t>
            </a:r>
            <a:br>
              <a:rPr lang="en-US" sz="18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9D3D-FEB6-E683-B23B-3042B97C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 the </a:t>
            </a:r>
            <a:r>
              <a:rPr lang="en-US" sz="2000" i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folder, we create a separate </a:t>
            </a:r>
            <a:r>
              <a:rPr lang="en-US" sz="2000" i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folder for configuration with </a:t>
            </a:r>
            <a:r>
              <a:rPr lang="en-US" sz="2000" i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db.config.js</a:t>
            </a: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file like this: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Product folder create a folder called app;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in the app folder create another folder called config;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config folder create a file called db.config.js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Script for the db.config.js is as follows: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2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B7E0-2751-9F74-2A8D-3AE2C0B1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641C-1395-2DC1-54C7-A0ADF16F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//</a:t>
            </a: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://localhost:27017/</a:t>
            </a: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Blessing_db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//ATLAS_URI=</a:t>
            </a: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srv://Blessing:crLlpnzOKuPjUPvz@cluster0.pzwkbe4.mongodb.net/tutorials?retryWrites=true&amp;w=majority;</a:t>
            </a: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//</a:t>
            </a: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mongodb+srv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://Blessing:crLlpnzOKuPjUPvz@cluster0.pzwkbe4.mongodb.net/</a:t>
            </a: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Tutorial?retryWrites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true&amp;w</a:t>
            </a: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=majority“</a:t>
            </a: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kern="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url:"mongodb+srv://Bless:I7P2ONAc9WkTuzzB@cluster0.ioseuy1.mongodb.net/SportsStore?retryWrites=true&amp;w=majority"</a:t>
            </a:r>
            <a:endParaRPr lang="en-US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9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07F4-510A-3ABB-2C2B-17356043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Mongoose</a:t>
            </a:r>
            <a:br>
              <a:rPr lang="en-US" sz="44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C2A8-9AF6-6967-81A7-2F020CEF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308"/>
            <a:ext cx="10515600" cy="5514109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endParaRPr lang="en-US" sz="8000" dirty="0">
              <a:solidFill>
                <a:srgbClr val="6B6B6B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We will define Mongoose model (</a:t>
            </a:r>
            <a:r>
              <a:rPr lang="en-US" sz="8000" i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product.model.js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 also in </a:t>
            </a:r>
            <a:r>
              <a:rPr lang="en-US" sz="8000" b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app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</a:t>
            </a:r>
            <a:r>
              <a:rPr lang="en-US" sz="8000" b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models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folder in the next step.</a:t>
            </a: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Now create </a:t>
            </a:r>
            <a:r>
              <a:rPr lang="en-US" sz="8000" b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app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</a:t>
            </a:r>
            <a:r>
              <a:rPr lang="en-US" sz="8000" b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models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</a:t>
            </a:r>
            <a:r>
              <a:rPr lang="en-US" sz="8000" i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index.js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with the following code:</a:t>
            </a: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8000" dirty="0">
              <a:solidFill>
                <a:srgbClr val="6B6B6B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const </a:t>
            </a:r>
            <a:r>
              <a:rPr lang="en-US" sz="8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dbConfig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require("../config/db.config.js");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const mongoose = require("mongoose");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mongoose.Promise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US" sz="8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global.Promise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const </a:t>
            </a:r>
            <a:r>
              <a:rPr lang="en-US" sz="8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db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{};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db.mongoose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mongoose;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db.url = dbConfig.url;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db.products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require("./product.model.js")(mongoose);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module.exports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US" sz="8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db</a:t>
            </a: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8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3419-0FF6-C8E6-3902-DB72F2DA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A8E8-7602-FD22-CA4E-1846B6A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9691" cy="1325563"/>
          </a:xfrm>
        </p:spPr>
        <p:txBody>
          <a:bodyPr>
            <a:normAutofit fontScale="90000"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call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connect()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in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4000" b="1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server.js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F08F77-A3FC-1E22-3DFD-77C9D3E5A9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0244" y="1618880"/>
            <a:ext cx="105155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express = require("express");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require("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app = express();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require("./app/models");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db.mongoose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.connect(db.url, {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useNewUrlParser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true,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useUnifiedTopology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4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1838-26E0-8821-5581-1106425F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A54C-3D40-CFB7-84EE-2E4B43AD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.then(() =&gt; {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console.log("Connected to the database!");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})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.catch(err =&gt; {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console.log("Cannot connect to the database!", err);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process.exit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corsOptions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origin: "http://localhost:8081"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10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DE6B-CB4B-8A1F-D22E-748BE3F0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3760-C96D-FCBC-AC9E-433B06C2C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app.use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corsOptions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parse requests of content-type - application/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app.use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parse requests of content-type - application/x-www-form-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urlencoded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app.use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express.urlencoded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 extended: true }));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simple route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app.get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("/", (req, res) =&gt; {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res.json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 message: "Welcome to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SportStore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application." });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set port, listen for requests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PORT =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process.env.PORT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|| 8080;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app.listen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(PORT, () =&gt; {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console.log(`Server is running on port ${PORT}.`);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7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2087-A5BF-C0A9-B779-107D1B7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Mongoose Model</a:t>
            </a:r>
            <a:br>
              <a:rPr lang="en-US" sz="44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37C6-5364-9D42-A079-6038E3E3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In </a:t>
            </a:r>
            <a:r>
              <a:rPr lang="en-US" sz="1800" i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models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folder, create </a:t>
            </a:r>
            <a:r>
              <a:rPr lang="en-US" sz="1800" i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product.model.js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file like this: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module.exports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mongoose =&gt;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const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SportsStore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mongoose.model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"products",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mongoose.Schema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    name: String,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    description: String,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price:Number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category:String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},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7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33C4-E9EE-A611-DF9C-C802CEA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Mongoose Model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FAE4-0B8B-FCBE-CE4F-E828F09E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return Products;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38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0E23-BC25-DDA2-4014-A647003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Mongoose Model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7F1B-CDD8-9CCD-4AEA-2F797017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Mongoose Model represents </a:t>
            </a:r>
            <a:r>
              <a:rPr lang="en-US" sz="2400" b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n-US" sz="24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collection in MongoDB   database. These fields will be generated automatically for each Product document: </a:t>
            </a:r>
            <a:r>
              <a:rPr lang="en-US" sz="2400" i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en-US" sz="24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i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24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i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24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i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24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i="1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-US" sz="24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en-US" sz="18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kern="0" dirty="0" err="1">
                <a:solidFill>
                  <a:srgbClr val="D83713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800" kern="0" dirty="0">
                <a:solidFill>
                  <a:srgbClr val="D83713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('6452d68e0eef85a1ea61b4d0')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"Human Chess Board"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8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"Unsteady Chair"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8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kern="0" dirty="0">
                <a:solidFill>
                  <a:srgbClr val="016EE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8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String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"Chess"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“Watersports"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"soccer"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6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DD9-959F-510C-E1C6-E1D0AE03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Mongoose Model </a:t>
            </a:r>
            <a:r>
              <a:rPr lang="en-US" sz="4400" b="1" kern="100" dirty="0" err="1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BCBC95-A9C3-0DD1-8932-A529286DD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814" y="2009833"/>
            <a:ext cx="103639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use this app with a front-end that needs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instead 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you have to override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 that map default object to a custom object. So the Mongoose model could be modified as following code: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4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567E-0FDE-03BC-F017-B809B11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Mongoose Model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791B-3996-C5C8-60B6-3F10ED32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module.exports</a:t>
            </a: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mongoose =&gt;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var schema = </a:t>
            </a:r>
            <a:r>
              <a:rPr lang="en-US" sz="8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mongoose.Schema</a:t>
            </a: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name: String,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description: String,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price: Number,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8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published:Boolean</a:t>
            </a: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category: String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63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DD3B-0AC7-835E-B30B-4D5987A7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Mongoose Model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F770-C8B3-2E16-B9BF-7EDCBBB7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schema.method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toJSON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function()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const { __v, _id, ...object } =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this.toObject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object.id = _id;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object;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const  Products =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mongoose.model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("products", schema);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return Products;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04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CE61-7A23-07A7-4F18-E925CCF3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318B-8C78-9E92-D0C7-ABC21C74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result will look like this-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24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"Human Chess Board"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description</a:t>
            </a:r>
            <a:r>
              <a:rPr lang="en-US" sz="24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"Unsteady Chair"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  <a:r>
              <a:rPr lang="en-US" sz="24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kern="0" dirty="0">
                <a:solidFill>
                  <a:srgbClr val="016EE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  <a:r>
              <a:rPr lang="en-US" sz="24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Array/String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sz="24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"Chess"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"watersports"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kern="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"soccer"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2400" kern="0" dirty="0">
                <a:solidFill>
                  <a:srgbClr val="001E2B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kern="0" dirty="0" err="1">
                <a:solidFill>
                  <a:srgbClr val="D83713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2400" kern="0" dirty="0">
                <a:solidFill>
                  <a:srgbClr val="D83713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('6452d68e0eef85a1ea61b4d0')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0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2250"/>
              </a:spcAft>
            </a:pPr>
            <a:r>
              <a:rPr lang="en-US" sz="3200" b="1" kern="1800" dirty="0">
                <a:solidFill>
                  <a:srgbClr val="444444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15 + Node.js + MongoDB : CRUD App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kern="100" dirty="0">
                <a:solidFill>
                  <a:srgbClr val="6B6B6B"/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In this tutorial, We will make an  Angular 15 connect to MongoDB with Node.js Express. We are going to  build a full-stack Angular 15 + Node.js Express + MongoDB example (MEAN stack CRUD) in which, the back-end server uses Node.js + Express for REST APIs, front-end side is an Angular App with </a:t>
            </a:r>
            <a:r>
              <a:rPr lang="en-US" kern="100" dirty="0" err="1">
                <a:solidFill>
                  <a:srgbClr val="6B6B6B"/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HttpClient</a:t>
            </a:r>
            <a:r>
              <a:rPr lang="en-US" kern="100" dirty="0">
                <a:solidFill>
                  <a:srgbClr val="6B6B6B"/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, Router and Bootstrap.</a:t>
            </a:r>
            <a:endParaRPr lang="en-US" kern="100" dirty="0">
              <a:effectLst/>
              <a:latin typeface="Helvetica Neu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6356-E5C3-7506-06CF-0B2C0207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EE5D-7248-4597-E0B6-73394401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035"/>
            <a:ext cx="10515600" cy="465484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finishing the steps above, we don’t need to write CRUD functions, Mongoose Model supports all of them: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create a new Product: </a:t>
            </a:r>
            <a:r>
              <a:rPr lang="en-US" sz="2000" kern="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r>
              <a:rPr lang="en-US" sz="2000" u="sng" kern="0" dirty="0" err="1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save</a:t>
            </a:r>
            <a:r>
              <a:rPr lang="en-US" sz="2000" u="sng" kern="0" dirty="0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()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find a Product by id: </a:t>
            </a:r>
            <a:r>
              <a:rPr lang="en-US" sz="2000" u="sng" kern="0" dirty="0" err="1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findById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retrieve all Products: </a:t>
            </a:r>
            <a:r>
              <a:rPr lang="en-US" sz="2000" u="sng" kern="0" dirty="0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find()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update a Product by id: </a:t>
            </a:r>
            <a:r>
              <a:rPr lang="en-US" sz="2000" u="sng" kern="0" dirty="0" err="1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findByIdAndUpdate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(id, data)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remove a Product: </a:t>
            </a:r>
            <a:r>
              <a:rPr lang="en-US" sz="2000" u="sng" kern="0" dirty="0" err="1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findByIdAndRemove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remove all Products: </a:t>
            </a:r>
            <a:r>
              <a:rPr lang="en-US" sz="2000" u="sng" kern="0" dirty="0" err="1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deleteMany</a:t>
            </a:r>
            <a:r>
              <a:rPr lang="en-US" sz="2000" u="sng" kern="0" dirty="0">
                <a:solidFill>
                  <a:srgbClr val="DA4453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()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find all Products by title: find({ title: { $regex: new </a:t>
            </a:r>
            <a:r>
              <a:rPr lang="en-US" sz="2000" kern="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(title), $options: “</a:t>
            </a:r>
            <a:r>
              <a:rPr lang="en-US" sz="2000" kern="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} })</a:t>
            </a:r>
            <a:endParaRPr lang="en-US" sz="20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functions will be used in our Controller.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9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866D-819C-C4C6-01D5-D94CEE89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Controller</a:t>
            </a:r>
            <a:br>
              <a:rPr lang="en-US" sz="4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598C-A402-2E71-7F3F-21201666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Inside </a:t>
            </a:r>
            <a:r>
              <a:rPr lang="en-US" sz="1800" b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</a:t>
            </a:r>
            <a:r>
              <a:rPr lang="en-US" sz="1800" b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controllers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folder, let’s create </a:t>
            </a:r>
            <a:r>
              <a:rPr lang="en-US" sz="1800" i="1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product.controller.js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with these CRUD functions: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create</a:t>
            </a:r>
            <a:endParaRPr lang="en-US" sz="18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findAll</a:t>
            </a:r>
            <a:endParaRPr lang="en-US" sz="18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findOne</a:t>
            </a:r>
            <a:endParaRPr lang="en-US" sz="18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update</a:t>
            </a:r>
            <a:endParaRPr lang="en-US" sz="18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delete</a:t>
            </a:r>
            <a:endParaRPr lang="en-US" sz="18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deleteAll</a:t>
            </a:r>
            <a:endParaRPr lang="en-US" sz="18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findAllPublished</a:t>
            </a:r>
            <a:endParaRPr lang="en-US" sz="18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85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2AF5-8699-9542-77C0-0B56CA7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Controller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20D6-250A-6C77-931A-66192FF9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const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db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require("../models");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const Products =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db.products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// Create and Save a new Product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exports.create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(req, res) =&gt;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};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// Retrieve all Products from the database.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exports.findAll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(req, res) =&gt;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3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DAFE-9657-87D3-F741-45D060FD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Controller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6DA-756F-700C-EE9D-A94274C2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// Find a single Product with an id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exports.findOne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(req, res) =&gt;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};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// Update a Product by the id in the request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exports.update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(req, res) =&gt;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25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97BF-B4CE-251E-A7FF-0D588DB1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Controller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0B2F-8307-4C2E-6FA1-FF5CA74F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// Delete a Product with the specified id in the request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exports.delete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(req, res) =&gt;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};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// Delete all Products from the database.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exports.deleteAll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(req, res) =&gt;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};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// Find all published Products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exports.findAllPublished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(req, res) =&gt;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458E-A29C-EB35-7A4D-5BBE834A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7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 + Nodejs + MongoDB Overview</a:t>
            </a:r>
            <a:br>
              <a:rPr lang="en-US" sz="4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7045-3CB6-EE27-14F2-1F6E8C6A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4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We will build a MEAN stack CRUD example: Angular + Nodejs Express + MongoDB </a:t>
            </a:r>
            <a:r>
              <a:rPr lang="en-US" sz="24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SportStore</a:t>
            </a:r>
            <a:r>
              <a:rPr lang="en-US" sz="24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Application in that: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6B6B6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sz="24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id, name, category, description, price ,published.</a:t>
            </a:r>
            <a:endParaRPr lang="en-US" sz="24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can create, retrieve, update, delete Product items.</a:t>
            </a:r>
            <a:endParaRPr lang="en-US" sz="24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search box for finding Product items by name.</a:t>
            </a:r>
            <a:endParaRPr lang="en-US" sz="2400" kern="100" dirty="0">
              <a:solidFill>
                <a:srgbClr val="6B6B6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6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4E32-234A-28A2-10A9-368611BE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6032"/>
            <a:ext cx="11270673" cy="1264656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15 + Node.js + MongoDB Architecture</a:t>
            </a:r>
            <a:br>
              <a:rPr lang="en-US" sz="4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FDC3-6337-8C79-2D1A-AA193DCE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We are going to  build the MEAN stack – Angular 15 + Node Express + </a:t>
            </a:r>
            <a:r>
              <a:rPr lang="en-US" sz="18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MongoDb</a:t>
            </a:r>
            <a:r>
              <a:rPr lang="en-US" sz="18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application with following architecture:</a:t>
            </a: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1800" dirty="0">
              <a:solidFill>
                <a:srgbClr val="6B6B6B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mean-stack-crud-example-angular-15-architecture">
            <a:extLst>
              <a:ext uri="{FF2B5EF4-FFF2-40B4-BE49-F238E27FC236}">
                <a16:creationId xmlns:a16="http://schemas.microsoft.com/office/drawing/2014/main" id="{2D4823E8-5BDC-B1EA-8EE2-F52C83EA2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19" y="2401450"/>
            <a:ext cx="9827490" cy="4030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28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B5FF-3E16-1FCC-EF26-859A03BE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7473" cy="1325563"/>
          </a:xfrm>
        </p:spPr>
        <p:txBody>
          <a:bodyPr>
            <a:normAutofit/>
          </a:bodyPr>
          <a:lstStyle/>
          <a:p>
            <a:r>
              <a:rPr lang="en-US" sz="40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15 + Node.js + MongoDB Architecture contd..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DB59-CC4F-5454-735E-E39817AC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– Node.js Express exports REST APIs &amp; interacts with MongoDB Database using Mongoose ODM.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– Angular 15 Client sends HTTP Requests and retrieves HTTP Responses ,using </a:t>
            </a:r>
            <a:r>
              <a:rPr lang="en-US" sz="2400" i="1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HTTPClient</a:t>
            </a:r>
            <a:r>
              <a:rPr lang="en-US" sz="24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consume data on the components. Angular Router is used for navigating to pages.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F9B1-D956-9B1E-CF35-BD8B688B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 Express MongoDB Back-end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DE6EE9-86B3-EFFA-90A0-87AE72174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97666"/>
              </p:ext>
            </p:extLst>
          </p:nvPr>
        </p:nvGraphicFramePr>
        <p:xfrm>
          <a:off x="591128" y="2003928"/>
          <a:ext cx="11009745" cy="4602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9915">
                  <a:extLst>
                    <a:ext uri="{9D8B030D-6E8A-4147-A177-3AD203B41FA5}">
                      <a16:colId xmlns:a16="http://schemas.microsoft.com/office/drawing/2014/main" val="1820600975"/>
                    </a:ext>
                  </a:extLst>
                </a:gridCol>
                <a:gridCol w="3669915">
                  <a:extLst>
                    <a:ext uri="{9D8B030D-6E8A-4147-A177-3AD203B41FA5}">
                      <a16:colId xmlns:a16="http://schemas.microsoft.com/office/drawing/2014/main" val="3457043914"/>
                    </a:ext>
                  </a:extLst>
                </a:gridCol>
                <a:gridCol w="3669915">
                  <a:extLst>
                    <a:ext uri="{9D8B030D-6E8A-4147-A177-3AD203B41FA5}">
                      <a16:colId xmlns:a16="http://schemas.microsoft.com/office/drawing/2014/main" val="2889005318"/>
                    </a:ext>
                  </a:extLst>
                </a:gridCol>
              </a:tblGrid>
              <a:tr h="488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Methods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Urls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Actions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426568429"/>
                  </a:ext>
                </a:extLst>
              </a:tr>
              <a:tr h="488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GET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api</a:t>
                      </a:r>
                      <a:r>
                        <a:rPr lang="en-US" sz="2400" kern="100" dirty="0">
                          <a:effectLst/>
                        </a:rPr>
                        <a:t>/products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get all Products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9509230"/>
                  </a:ext>
                </a:extLst>
              </a:tr>
              <a:tr h="488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GET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api/products/:id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get Product by id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94364010"/>
                  </a:ext>
                </a:extLst>
              </a:tr>
              <a:tr h="488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POST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api/products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add new Product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21264115"/>
                  </a:ext>
                </a:extLst>
              </a:tr>
              <a:tr h="488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PUT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api/products/:id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update Product by id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5594278"/>
                  </a:ext>
                </a:extLst>
              </a:tr>
              <a:tr h="488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DELETE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api/products/:id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remove Product by id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48197417"/>
                  </a:ext>
                </a:extLst>
              </a:tr>
              <a:tr h="488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DELETE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api/products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remove all Products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0715959"/>
                  </a:ext>
                </a:extLst>
              </a:tr>
              <a:tr h="488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>
                          <a:effectLst/>
                        </a:rPr>
                        <a:t>GET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api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en-US" sz="2400" kern="100" dirty="0" err="1">
                          <a:effectLst/>
                        </a:rPr>
                        <a:t>products?name</a:t>
                      </a:r>
                      <a:r>
                        <a:rPr lang="en-US" sz="2400" kern="100" dirty="0">
                          <a:effectLst/>
                        </a:rPr>
                        <a:t>=[kayak]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find all Products which name contains ’kayak'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07780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741BB40-81BD-BAC2-7EB4-2EC63153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55" y="986593"/>
            <a:ext cx="11028218" cy="10886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Roboto Slab" pitchFamily="2" charset="0"/>
              </a:rPr>
              <a:t>Overview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These are APIs that Node.js Express App will export: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7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60C9-CAAA-1379-AE3A-17FDBD55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725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2372-8B58-AB88-851F-5221B20F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0C5942-A341-6263-20C6-15B371168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46" y="421051"/>
            <a:ext cx="4045979" cy="1181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Roboto Slab" pitchFamily="2" charset="0"/>
              </a:rPr>
              <a:t>Project Structure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" descr="mean-stack-crud-example-angular-15-server-project">
            <a:extLst>
              <a:ext uri="{FF2B5EF4-FFF2-40B4-BE49-F238E27FC236}">
                <a16:creationId xmlns:a16="http://schemas.microsoft.com/office/drawing/2014/main" id="{32E3C476-BC68-CD2A-40DA-05066774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2" y="2055813"/>
            <a:ext cx="2231159" cy="43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93B3482-A6C6-0462-AA5F-7063F799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141" y="1825625"/>
            <a:ext cx="80881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–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db.config.js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exports configuring parameters for MongoDB connection &amp; Mongoose.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–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Express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web server in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server.js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where we configure CORS, initialize &amp; run Express REST APIs.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– Next, we add configuration for MongoDB database in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index.js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create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Mongoose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data model in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</a:t>
            </a:r>
            <a:r>
              <a:rPr lang="en-US" altLang="en-US" sz="2400" i="1" dirty="0">
                <a:solidFill>
                  <a:srgbClr val="6B6B6B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product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.model.js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– Product controller in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controllers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– Routes for handling all CRUD operations (including custom finder) in </a:t>
            </a:r>
            <a:r>
              <a:rPr lang="en-US" altLang="en-US" sz="2400" i="1" dirty="0">
                <a:solidFill>
                  <a:srgbClr val="6B6B6B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product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.routes.js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8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D842-1388-E832-5170-5A6AFD1F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333333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Node.js App</a:t>
            </a:r>
            <a:br>
              <a:rPr lang="en-US" sz="44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EABA-1463-3D19-9A54-7E0E624C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28" y="1753177"/>
            <a:ext cx="10515600" cy="473969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2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First, we create a folder: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mkdir</a:t>
            </a:r>
            <a:r>
              <a:rPr lang="en-US" sz="2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Product</a:t>
            </a: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1800" dirty="0">
              <a:solidFill>
                <a:srgbClr val="6B6B6B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1800" dirty="0">
              <a:solidFill>
                <a:srgbClr val="6B6B6B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1800" dirty="0">
              <a:solidFill>
                <a:srgbClr val="6B6B6B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1800" dirty="0">
              <a:solidFill>
                <a:srgbClr val="6B6B6B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20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Change directory to Product:</a:t>
            </a: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000" dirty="0">
                <a:solidFill>
                  <a:srgbClr val="6B6B6B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  cd Product</a:t>
            </a: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endParaRPr lang="en-US" sz="2000" dirty="0">
              <a:solidFill>
                <a:srgbClr val="6B6B6B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endParaRPr lang="en-US" sz="2000" dirty="0">
              <a:solidFill>
                <a:srgbClr val="6B6B6B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None/>
            </a:pPr>
            <a:endParaRPr lang="en-US" sz="2000" kern="100" dirty="0">
              <a:solidFill>
                <a:srgbClr val="6B6B6B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we initialize the Node.js App with a </a:t>
            </a:r>
            <a:r>
              <a:rPr lang="en-US" sz="2000" i="1" kern="1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file: </a:t>
            </a:r>
            <a:r>
              <a:rPr lang="en-US" sz="2000" kern="1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2000" kern="100" dirty="0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6B6B6B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endParaRPr lang="en-US" sz="1800" dirty="0">
              <a:solidFill>
                <a:srgbClr val="6B6B6B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776F1-BF14-F9F4-4D33-D093E227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2" y="2711963"/>
            <a:ext cx="10891982" cy="110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89F79-3553-87A4-486B-E83C7FFF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50" y="4834802"/>
            <a:ext cx="1065140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2123</Words>
  <Application>Microsoft Office PowerPoint</Application>
  <PresentationFormat>Widescreen</PresentationFormat>
  <Paragraphs>287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Helvetica Neue</vt:lpstr>
      <vt:lpstr>Roboto Slab</vt:lpstr>
      <vt:lpstr>Source Code Pro</vt:lpstr>
      <vt:lpstr>Symbol</vt:lpstr>
      <vt:lpstr>Times New Roman</vt:lpstr>
      <vt:lpstr>Verdana</vt:lpstr>
      <vt:lpstr>Wingdings</vt:lpstr>
      <vt:lpstr>Office Theme</vt:lpstr>
      <vt:lpstr>SPORTSTORE APPLICATION</vt:lpstr>
      <vt:lpstr>PowerPoint Presentation</vt:lpstr>
      <vt:lpstr>Angular 15 + Node.js + MongoDB : CRUD App</vt:lpstr>
      <vt:lpstr>Angular  + Nodejs + MongoDB Overview </vt:lpstr>
      <vt:lpstr>Angular 15 + Node.js + MongoDB Architecture </vt:lpstr>
      <vt:lpstr>Angular 15 + Node.js + MongoDB Architecture contd..</vt:lpstr>
      <vt:lpstr>Node.js Express MongoDB Back-end </vt:lpstr>
      <vt:lpstr>PowerPoint Presentation</vt:lpstr>
      <vt:lpstr>Create Node.js App </vt:lpstr>
      <vt:lpstr>PowerPoint Presentation</vt:lpstr>
      <vt:lpstr>PowerPoint Presentation</vt:lpstr>
      <vt:lpstr>Setup Express web server </vt:lpstr>
      <vt:lpstr>Setup Express web server – contd.</vt:lpstr>
      <vt:lpstr>Setup Express web server – contd.</vt:lpstr>
      <vt:lpstr>Setup Express web server – contd.</vt:lpstr>
      <vt:lpstr>Setup Express web server – contd.</vt:lpstr>
      <vt:lpstr>Configure MongoDB database &amp; Mongoose </vt:lpstr>
      <vt:lpstr>PowerPoint Presentation</vt:lpstr>
      <vt:lpstr>Define Mongoose </vt:lpstr>
      <vt:lpstr>Then call connect() method in server.js: </vt:lpstr>
      <vt:lpstr>PowerPoint Presentation</vt:lpstr>
      <vt:lpstr>PowerPoint Presentation</vt:lpstr>
      <vt:lpstr>Define the Mongoose Model </vt:lpstr>
      <vt:lpstr>Define the Mongoose Model contd.</vt:lpstr>
      <vt:lpstr>Define the Mongoose Model contd.</vt:lpstr>
      <vt:lpstr>Define the Mongoose Model contd/</vt:lpstr>
      <vt:lpstr>Define the Mongoose Model contd.</vt:lpstr>
      <vt:lpstr>Define the Mongoose Model contd.</vt:lpstr>
      <vt:lpstr>PowerPoint Presentation</vt:lpstr>
      <vt:lpstr>PowerPoint Presentation</vt:lpstr>
      <vt:lpstr>Create the Controller </vt:lpstr>
      <vt:lpstr>Create the Controller contd.</vt:lpstr>
      <vt:lpstr>Create the Controller contd.</vt:lpstr>
      <vt:lpstr>Create the Controller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SPORTSTORE APPLICATION</dc:title>
  <dc:creator>Blessing Ajiboye</dc:creator>
  <cp:lastModifiedBy>Blessing Ajiboye</cp:lastModifiedBy>
  <cp:revision>25</cp:revision>
  <dcterms:created xsi:type="dcterms:W3CDTF">2023-05-29T18:23:23Z</dcterms:created>
  <dcterms:modified xsi:type="dcterms:W3CDTF">2023-05-30T03:29:00Z</dcterms:modified>
</cp:coreProperties>
</file>