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embeddedFontLst>
    <p:embeddedFont>
      <p:font typeface="Proxima Nova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ProximaNova-bold.fntdata"/><Relationship Id="rId12" Type="http://schemas.openxmlformats.org/officeDocument/2006/relationships/font" Target="fonts/ProximaNova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ProximaNova-boldItalic.fntdata"/><Relationship Id="rId14" Type="http://schemas.openxmlformats.org/officeDocument/2006/relationships/font" Target="fonts/ProximaNova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" name="Shape 11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510450" y="3182312"/>
            <a:ext cx="8123100" cy="630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" name="Shape 50"/>
          <p:cNvSpPr txBox="1"/>
          <p:nvPr>
            <p:ph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b="1" sz="14000"/>
            </a:lvl1pPr>
            <a:lvl2pPr lvl="1" rtl="0" algn="ctr">
              <a:spcBef>
                <a:spcPts val="0"/>
              </a:spcBef>
              <a:buSzPct val="100000"/>
              <a:defRPr b="1" sz="14000"/>
            </a:lvl2pPr>
            <a:lvl3pPr lvl="2" rtl="0" algn="ctr">
              <a:spcBef>
                <a:spcPts val="0"/>
              </a:spcBef>
              <a:buSzPct val="100000"/>
              <a:defRPr b="1" sz="14000"/>
            </a:lvl3pPr>
            <a:lvl4pPr lvl="3" rtl="0" algn="ctr">
              <a:spcBef>
                <a:spcPts val="0"/>
              </a:spcBef>
              <a:buSzPct val="100000"/>
              <a:defRPr b="1" sz="14000"/>
            </a:lvl4pPr>
            <a:lvl5pPr lvl="4" rtl="0" algn="ctr">
              <a:spcBef>
                <a:spcPts val="0"/>
              </a:spcBef>
              <a:buSzPct val="100000"/>
              <a:defRPr b="1" sz="14000"/>
            </a:lvl5pPr>
            <a:lvl6pPr lvl="5" rtl="0" algn="ctr">
              <a:spcBef>
                <a:spcPts val="0"/>
              </a:spcBef>
              <a:buSzPct val="100000"/>
              <a:defRPr b="1" sz="14000"/>
            </a:lvl6pPr>
            <a:lvl7pPr lvl="6" rtl="0" algn="ctr">
              <a:spcBef>
                <a:spcPts val="0"/>
              </a:spcBef>
              <a:buSzPct val="100000"/>
              <a:defRPr b="1" sz="14000"/>
            </a:lvl7pPr>
            <a:lvl8pPr lvl="7" rtl="0" algn="ctr">
              <a:spcBef>
                <a:spcPts val="0"/>
              </a:spcBef>
              <a:buSzPct val="100000"/>
              <a:defRPr b="1" sz="14000"/>
            </a:lvl8pPr>
            <a:lvl9pPr lvl="8" rtl="0" algn="ctr">
              <a:spcBef>
                <a:spcPts val="0"/>
              </a:spcBef>
              <a:buSzPct val="100000"/>
              <a:defRPr b="1" sz="14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defRPr/>
            </a:lvl1pPr>
            <a:lvl2pPr lvl="1" rtl="0" algn="ctr">
              <a:spcBef>
                <a:spcPts val="0"/>
              </a:spcBef>
              <a:defRPr/>
            </a:lvl2pPr>
            <a:lvl3pPr lvl="2" rtl="0" algn="ctr">
              <a:spcBef>
                <a:spcPts val="0"/>
              </a:spcBef>
              <a:defRPr/>
            </a:lvl3pPr>
            <a:lvl4pPr lvl="3" rtl="0" algn="ctr">
              <a:spcBef>
                <a:spcPts val="0"/>
              </a:spcBef>
              <a:defRPr/>
            </a:lvl4pPr>
            <a:lvl5pPr lvl="4" rtl="0" algn="ctr">
              <a:spcBef>
                <a:spcPts val="0"/>
              </a:spcBef>
              <a:defRPr/>
            </a:lvl5pPr>
            <a:lvl6pPr lvl="5" rtl="0" algn="ctr">
              <a:spcBef>
                <a:spcPts val="0"/>
              </a:spcBef>
              <a:defRPr/>
            </a:lvl6pPr>
            <a:lvl7pPr lvl="6" rtl="0" algn="ctr">
              <a:spcBef>
                <a:spcPts val="0"/>
              </a:spcBef>
              <a:defRPr/>
            </a:lvl7pPr>
            <a:lvl8pPr lvl="7" rtl="0" algn="ctr">
              <a:spcBef>
                <a:spcPts val="0"/>
              </a:spcBef>
              <a:defRPr/>
            </a:lvl8pPr>
            <a:lvl9pPr lvl="8" rtl="0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ustom layout">
    <p:bg>
      <p:bgPr>
        <a:solidFill>
          <a:srgbClr val="FFFFFF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" name="Shape 57"/>
          <p:cNvSpPr/>
          <p:nvPr/>
        </p:nvSpPr>
        <p:spPr>
          <a:xfrm>
            <a:off x="3500000" y="3464400"/>
            <a:ext cx="4731600" cy="1679100"/>
          </a:xfrm>
          <a:prstGeom prst="rect">
            <a:avLst/>
          </a:prstGeom>
          <a:solidFill>
            <a:srgbClr val="EE2214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" name="Shape 58"/>
          <p:cNvSpPr txBox="1"/>
          <p:nvPr>
            <p:ph type="ctrTitle"/>
          </p:nvPr>
        </p:nvSpPr>
        <p:spPr>
          <a:xfrm>
            <a:off x="3500000" y="428775"/>
            <a:ext cx="4731600" cy="2280000"/>
          </a:xfrm>
          <a:prstGeom prst="rect">
            <a:avLst/>
          </a:prstGeom>
          <a:noFill/>
        </p:spPr>
        <p:txBody>
          <a:bodyPr anchorCtr="0" anchor="b" bIns="91425" lIns="91425" rIns="91425" tIns="91425"/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ct val="100000"/>
              <a:buNone/>
              <a:defRPr b="1" sz="4800">
                <a:solidFill>
                  <a:srgbClr val="21212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ct val="100000"/>
              <a:buNone/>
              <a:defRPr b="1" sz="4800">
                <a:solidFill>
                  <a:srgbClr val="21212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ct val="100000"/>
              <a:buNone/>
              <a:defRPr b="1" sz="4800">
                <a:solidFill>
                  <a:srgbClr val="21212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ct val="100000"/>
              <a:buNone/>
              <a:defRPr b="1" sz="4800">
                <a:solidFill>
                  <a:srgbClr val="21212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ct val="100000"/>
              <a:buNone/>
              <a:defRPr b="1" sz="4800">
                <a:solidFill>
                  <a:srgbClr val="21212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ct val="100000"/>
              <a:buNone/>
              <a:defRPr b="1" sz="4800">
                <a:solidFill>
                  <a:srgbClr val="21212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ct val="100000"/>
              <a:buNone/>
              <a:defRPr b="1" sz="4800">
                <a:solidFill>
                  <a:srgbClr val="21212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ct val="100000"/>
              <a:buNone/>
              <a:defRPr b="1" sz="4800">
                <a:solidFill>
                  <a:srgbClr val="21212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ct val="100000"/>
              <a:buNone/>
              <a:defRPr b="1" sz="4800">
                <a:solidFill>
                  <a:srgbClr val="212121"/>
                </a:solidFill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" type="subTitle"/>
          </p:nvPr>
        </p:nvSpPr>
        <p:spPr>
          <a:xfrm>
            <a:off x="3500000" y="2852737"/>
            <a:ext cx="4731600" cy="467700"/>
          </a:xfrm>
          <a:prstGeom prst="rect">
            <a:avLst/>
          </a:prstGeom>
          <a:noFill/>
        </p:spPr>
        <p:txBody>
          <a:bodyPr anchorCtr="0" anchor="t" bIns="91425" lIns="91425" rIns="91425" tIns="91425"/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ct val="100000"/>
              <a:buNone/>
              <a:defRPr sz="1800">
                <a:solidFill>
                  <a:srgbClr val="61616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ct val="100000"/>
              <a:buNone/>
              <a:defRPr sz="1800">
                <a:solidFill>
                  <a:srgbClr val="61616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ct val="100000"/>
              <a:buNone/>
              <a:defRPr sz="1800">
                <a:solidFill>
                  <a:srgbClr val="61616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ct val="100000"/>
              <a:buNone/>
              <a:defRPr sz="1800">
                <a:solidFill>
                  <a:srgbClr val="61616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ct val="100000"/>
              <a:buNone/>
              <a:defRPr sz="1800">
                <a:solidFill>
                  <a:srgbClr val="61616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ct val="100000"/>
              <a:buNone/>
              <a:defRPr sz="1800">
                <a:solidFill>
                  <a:srgbClr val="61616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ct val="100000"/>
              <a:buNone/>
              <a:defRPr sz="1800">
                <a:solidFill>
                  <a:srgbClr val="61616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ct val="100000"/>
              <a:buNone/>
              <a:defRPr sz="1800">
                <a:solidFill>
                  <a:srgbClr val="61616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ct val="100000"/>
              <a:buNone/>
              <a:defRPr sz="1800">
                <a:solidFill>
                  <a:srgbClr val="616161"/>
                </a:solidFill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rgbClr val="61616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ustom layout 2">
    <p:bg>
      <p:bgPr>
        <a:solidFill>
          <a:srgbClr val="FFFFFF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63" name="Shape 63"/>
          <p:cNvCxnSpPr/>
          <p:nvPr/>
        </p:nvCxnSpPr>
        <p:spPr>
          <a:xfrm>
            <a:off x="4670715" y="1490913"/>
            <a:ext cx="4632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4" name="Shape 64"/>
          <p:cNvSpPr txBox="1"/>
          <p:nvPr>
            <p:ph type="title"/>
          </p:nvPr>
        </p:nvSpPr>
        <p:spPr>
          <a:xfrm>
            <a:off x="4571775" y="1777150"/>
            <a:ext cx="4021800" cy="744300"/>
          </a:xfrm>
          <a:prstGeom prst="rect">
            <a:avLst/>
          </a:prstGeom>
          <a:noFill/>
        </p:spPr>
        <p:txBody>
          <a:bodyPr anchorCtr="0" anchor="b" bIns="91425" lIns="91425" rIns="91425" tIns="91425"/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2400">
                <a:solidFill>
                  <a:schemeClr val="dk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2400">
                <a:solidFill>
                  <a:schemeClr val="dk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2400">
                <a:solidFill>
                  <a:schemeClr val="dk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2400">
                <a:solidFill>
                  <a:schemeClr val="dk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2400">
                <a:solidFill>
                  <a:schemeClr val="dk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2400">
                <a:solidFill>
                  <a:schemeClr val="dk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2400">
                <a:solidFill>
                  <a:schemeClr val="dk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2400">
                <a:solidFill>
                  <a:schemeClr val="dk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2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4572000" y="2598725"/>
            <a:ext cx="3835500" cy="1804200"/>
          </a:xfrm>
          <a:prstGeom prst="rect">
            <a:avLst/>
          </a:prstGeom>
          <a:noFill/>
        </p:spPr>
        <p:txBody>
          <a:bodyPr anchorCtr="0" anchor="t" bIns="91425" lIns="91425" rIns="91425" tIns="91425"/>
          <a:lstStyle>
            <a:lvl1pPr lv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600">
                <a:solidFill>
                  <a:schemeClr val="dk2"/>
                </a:solidFill>
              </a:defRPr>
            </a:lvl1pPr>
            <a:lvl2pPr lvl="1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2pPr>
            <a:lvl3pPr lvl="2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3pPr>
            <a:lvl4pPr lvl="3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4pPr>
            <a:lvl5pPr lvl="4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5pPr>
            <a:lvl6pPr lvl="5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6pPr>
            <a:lvl7pPr lvl="6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7pPr>
            <a:lvl8pPr lvl="7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8pPr>
            <a:lvl9pPr lvl="8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hape 15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" name="Shape 16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SzPct val="100000"/>
              <a:defRPr sz="4800"/>
            </a:lvl1pPr>
            <a:lvl2pPr lvl="1" rtl="0">
              <a:spcBef>
                <a:spcPts val="0"/>
              </a:spcBef>
              <a:buSzPct val="100000"/>
              <a:defRPr sz="4800"/>
            </a:lvl2pPr>
            <a:lvl3pPr lvl="2" rtl="0">
              <a:spcBef>
                <a:spcPts val="0"/>
              </a:spcBef>
              <a:buSzPct val="100000"/>
              <a:defRPr sz="4800"/>
            </a:lvl3pPr>
            <a:lvl4pPr lvl="3" rtl="0">
              <a:spcBef>
                <a:spcPts val="0"/>
              </a:spcBef>
              <a:buSzPct val="100000"/>
              <a:defRPr sz="4800"/>
            </a:lvl4pPr>
            <a:lvl5pPr lvl="4" rtl="0">
              <a:spcBef>
                <a:spcPts val="0"/>
              </a:spcBef>
              <a:buSzPct val="100000"/>
              <a:defRPr sz="4800"/>
            </a:lvl5pPr>
            <a:lvl6pPr lvl="5" rtl="0">
              <a:spcBef>
                <a:spcPts val="0"/>
              </a:spcBef>
              <a:buSzPct val="100000"/>
              <a:defRPr sz="4800"/>
            </a:lvl6pPr>
            <a:lvl7pPr lvl="6" rtl="0">
              <a:spcBef>
                <a:spcPts val="0"/>
              </a:spcBef>
              <a:buSzPct val="100000"/>
              <a:defRPr sz="4800"/>
            </a:lvl7pPr>
            <a:lvl8pPr lvl="7" rtl="0">
              <a:spcBef>
                <a:spcPts val="0"/>
              </a:spcBef>
              <a:buSzPct val="100000"/>
              <a:defRPr sz="4800"/>
            </a:lvl8pPr>
            <a:lvl9pPr lvl="8" rtl="0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0" name="Shape 4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" name="Shape 41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4200"/>
            </a:lvl1pPr>
            <a:lvl2pPr lvl="1" rtl="0" algn="ctr">
              <a:spcBef>
                <a:spcPts val="0"/>
              </a:spcBef>
              <a:buSzPct val="100000"/>
              <a:defRPr sz="4200"/>
            </a:lvl2pPr>
            <a:lvl3pPr lvl="2" rtl="0" algn="ctr">
              <a:spcBef>
                <a:spcPts val="0"/>
              </a:spcBef>
              <a:buSzPct val="100000"/>
              <a:defRPr sz="4200"/>
            </a:lvl3pPr>
            <a:lvl4pPr lvl="3" rtl="0" algn="ctr">
              <a:spcBef>
                <a:spcPts val="0"/>
              </a:spcBef>
              <a:buSzPct val="100000"/>
              <a:defRPr sz="4200"/>
            </a:lvl4pPr>
            <a:lvl5pPr lvl="4" rtl="0" algn="ctr">
              <a:spcBef>
                <a:spcPts val="0"/>
              </a:spcBef>
              <a:buSzPct val="100000"/>
              <a:defRPr sz="4200"/>
            </a:lvl5pPr>
            <a:lvl6pPr lvl="5" rtl="0" algn="ctr">
              <a:spcBef>
                <a:spcPts val="0"/>
              </a:spcBef>
              <a:buSzPct val="100000"/>
              <a:defRPr sz="4200"/>
            </a:lvl6pPr>
            <a:lvl7pPr lvl="6" rtl="0" algn="ctr">
              <a:spcBef>
                <a:spcPts val="0"/>
              </a:spcBef>
              <a:buSzPct val="100000"/>
              <a:defRPr sz="4200"/>
            </a:lvl7pPr>
            <a:lvl8pPr lvl="7" rtl="0" algn="ctr">
              <a:spcBef>
                <a:spcPts val="0"/>
              </a:spcBef>
              <a:buSzPct val="100000"/>
              <a:defRPr sz="4200"/>
            </a:lvl8pPr>
            <a:lvl9pPr lvl="8" rtl="0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2" name="Shape 42"/>
          <p:cNvSpPr txBox="1"/>
          <p:nvPr>
            <p:ph idx="1" type="subTitle"/>
          </p:nvPr>
        </p:nvSpPr>
        <p:spPr>
          <a:xfrm>
            <a:off x="265500" y="27690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Proxima Nova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0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1.png"/><Relationship Id="rId4" Type="http://schemas.openxmlformats.org/officeDocument/2006/relationships/image" Target="../media/image0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ctrTitle"/>
          </p:nvPr>
        </p:nvSpPr>
        <p:spPr>
          <a:xfrm>
            <a:off x="3500000" y="428775"/>
            <a:ext cx="4731600" cy="2280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4000"/>
              <a:t>Project 2 - Group 3</a:t>
            </a:r>
          </a:p>
          <a:p>
            <a:pPr lvl="0" algn="ctr">
              <a:spcBef>
                <a:spcPts val="0"/>
              </a:spcBef>
              <a:buNone/>
            </a:pPr>
            <a:r>
              <a:rPr lang="en" sz="3600"/>
              <a:t>Drunken Fox</a:t>
            </a:r>
          </a:p>
          <a:p>
            <a:pPr lvl="0" algn="ctr">
              <a:spcBef>
                <a:spcPts val="0"/>
              </a:spcBef>
              <a:buNone/>
            </a:pPr>
            <a:r>
              <a:rPr lang="en" sz="2400"/>
              <a:t>EE 5900</a:t>
            </a:r>
            <a:r>
              <a:rPr lang="en" sz="2400"/>
              <a:t> - Intro to Robotics</a:t>
            </a:r>
          </a:p>
        </p:txBody>
      </p:sp>
      <p:sp>
        <p:nvSpPr>
          <p:cNvPr id="72" name="Shape 72"/>
          <p:cNvSpPr txBox="1"/>
          <p:nvPr>
            <p:ph idx="1" type="subTitle"/>
          </p:nvPr>
        </p:nvSpPr>
        <p:spPr>
          <a:xfrm>
            <a:off x="3500000" y="2852737"/>
            <a:ext cx="4731600" cy="4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Simulating a Jackal in Gazebo</a:t>
            </a:r>
          </a:p>
        </p:txBody>
      </p:sp>
      <p:sp>
        <p:nvSpPr>
          <p:cNvPr id="73" name="Shape 73"/>
          <p:cNvSpPr txBox="1"/>
          <p:nvPr/>
        </p:nvSpPr>
        <p:spPr>
          <a:xfrm>
            <a:off x="4120850" y="3710950"/>
            <a:ext cx="34899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</a:rPr>
              <a:t>Deep Doshi</a:t>
            </a:r>
          </a:p>
          <a:p>
            <a:pPr lvl="0" algn="ctr"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</a:rPr>
              <a:t>James Radwill</a:t>
            </a:r>
          </a:p>
          <a:p>
            <a:pPr lvl="0" algn="ctr"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</a:rPr>
              <a:t>Sabari Manohar</a:t>
            </a:r>
          </a:p>
        </p:txBody>
      </p:sp>
      <p:pic>
        <p:nvPicPr>
          <p:cNvPr descr="edite.jpg" id="74" name="Shape 74"/>
          <p:cNvPicPr preferRelativeResize="0"/>
          <p:nvPr/>
        </p:nvPicPr>
        <p:blipFill rotWithShape="1">
          <a:blip r:embed="rId3">
            <a:alphaModFix/>
          </a:blip>
          <a:srcRect b="7037" l="15311" r="0" t="0"/>
          <a:stretch/>
        </p:blipFill>
        <p:spPr>
          <a:xfrm>
            <a:off x="0" y="0"/>
            <a:ext cx="348989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4052125" y="684825"/>
            <a:ext cx="4021800" cy="744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Problem Statement</a:t>
            </a:r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3482425" y="2321300"/>
            <a:ext cx="5161200" cy="2229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>
                <a:solidFill>
                  <a:srgbClr val="000000"/>
                </a:solidFill>
              </a:rPr>
              <a:t>Step 1</a:t>
            </a:r>
            <a:r>
              <a:rPr lang="en">
                <a:solidFill>
                  <a:srgbClr val="000000"/>
                </a:solidFill>
              </a:rPr>
              <a:t>: Create an empty world with Jackal in Gazebo.</a:t>
            </a:r>
          </a:p>
          <a:p>
            <a:pPr lvl="0">
              <a:spcBef>
                <a:spcPts val="0"/>
              </a:spcBef>
              <a:buNone/>
            </a:pPr>
            <a:r>
              <a:rPr b="1" lang="en">
                <a:solidFill>
                  <a:srgbClr val="000000"/>
                </a:solidFill>
              </a:rPr>
              <a:t>Step 2</a:t>
            </a:r>
            <a:r>
              <a:rPr lang="en">
                <a:solidFill>
                  <a:srgbClr val="000000"/>
                </a:solidFill>
              </a:rPr>
              <a:t>: Implement Random walk along with Teleop capability in-order to control the robot via </a:t>
            </a:r>
            <a:r>
              <a:rPr lang="en">
                <a:solidFill>
                  <a:srgbClr val="000000"/>
                </a:solidFill>
              </a:rPr>
              <a:t>keyboard if needed</a:t>
            </a:r>
            <a:r>
              <a:rPr lang="en">
                <a:solidFill>
                  <a:srgbClr val="000000"/>
                </a:solidFill>
              </a:rPr>
              <a:t>.</a:t>
            </a:r>
          </a:p>
          <a:p>
            <a:pPr lvl="0">
              <a:spcBef>
                <a:spcPts val="0"/>
              </a:spcBef>
              <a:buNone/>
            </a:pPr>
            <a:r>
              <a:rPr b="1" lang="en">
                <a:solidFill>
                  <a:srgbClr val="000000"/>
                </a:solidFill>
              </a:rPr>
              <a:t>Step 3</a:t>
            </a:r>
            <a:r>
              <a:rPr lang="en">
                <a:solidFill>
                  <a:srgbClr val="000000"/>
                </a:solidFill>
              </a:rPr>
              <a:t>: Create a launch file run the project.</a:t>
            </a:r>
          </a:p>
        </p:txBody>
      </p:sp>
      <p:sp>
        <p:nvSpPr>
          <p:cNvPr id="81" name="Shape 81"/>
          <p:cNvSpPr/>
          <p:nvPr/>
        </p:nvSpPr>
        <p:spPr>
          <a:xfrm>
            <a:off x="917950" y="656312"/>
            <a:ext cx="1544400" cy="8013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n">
                <a:solidFill>
                  <a:srgbClr val="FFFFFF"/>
                </a:solidFill>
              </a:rPr>
              <a:t>Empty world</a:t>
            </a:r>
          </a:p>
        </p:txBody>
      </p:sp>
      <p:sp>
        <p:nvSpPr>
          <p:cNvPr id="82" name="Shape 82"/>
          <p:cNvSpPr/>
          <p:nvPr/>
        </p:nvSpPr>
        <p:spPr>
          <a:xfrm>
            <a:off x="917950" y="2149512"/>
            <a:ext cx="1544400" cy="8013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n">
                <a:solidFill>
                  <a:srgbClr val="FFFFFF"/>
                </a:solidFill>
              </a:rPr>
              <a:t>Random walk</a:t>
            </a:r>
          </a:p>
          <a:p>
            <a:pPr lvl="0" algn="ctr">
              <a:spcBef>
                <a:spcPts val="0"/>
              </a:spcBef>
              <a:buNone/>
            </a:pPr>
            <a:r>
              <a:rPr b="1" lang="en">
                <a:solidFill>
                  <a:srgbClr val="FFFFFF"/>
                </a:solidFill>
              </a:rPr>
              <a:t>&amp;</a:t>
            </a:r>
          </a:p>
          <a:p>
            <a:pPr lvl="0" algn="ctr">
              <a:spcBef>
                <a:spcPts val="0"/>
              </a:spcBef>
              <a:buNone/>
            </a:pPr>
            <a:r>
              <a:rPr b="1" lang="en">
                <a:solidFill>
                  <a:srgbClr val="FFFFFF"/>
                </a:solidFill>
              </a:rPr>
              <a:t>Tele-operation</a:t>
            </a:r>
          </a:p>
        </p:txBody>
      </p:sp>
      <p:sp>
        <p:nvSpPr>
          <p:cNvPr id="83" name="Shape 83"/>
          <p:cNvSpPr/>
          <p:nvPr/>
        </p:nvSpPr>
        <p:spPr>
          <a:xfrm>
            <a:off x="917950" y="3642700"/>
            <a:ext cx="1544400" cy="8013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n">
                <a:solidFill>
                  <a:srgbClr val="FFFFFF"/>
                </a:solidFill>
              </a:rPr>
              <a:t>Launch</a:t>
            </a:r>
          </a:p>
        </p:txBody>
      </p:sp>
      <p:sp>
        <p:nvSpPr>
          <p:cNvPr id="84" name="Shape 84"/>
          <p:cNvSpPr/>
          <p:nvPr/>
        </p:nvSpPr>
        <p:spPr>
          <a:xfrm>
            <a:off x="1537150" y="2950950"/>
            <a:ext cx="306000" cy="7443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5" name="Shape 85"/>
          <p:cNvSpPr/>
          <p:nvPr/>
        </p:nvSpPr>
        <p:spPr>
          <a:xfrm>
            <a:off x="1537150" y="1457625"/>
            <a:ext cx="306000" cy="7443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4572000" y="742600"/>
            <a:ext cx="4021800" cy="744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Creating an empty world</a:t>
            </a:r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4572000" y="2598725"/>
            <a:ext cx="3835500" cy="1804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Empty.world made by removing obstacles from j</a:t>
            </a:r>
            <a:r>
              <a:rPr lang="en">
                <a:solidFill>
                  <a:srgbClr val="000000"/>
                </a:solidFill>
              </a:rPr>
              <a:t>ackal_race.world</a:t>
            </a:r>
          </a:p>
        </p:txBody>
      </p:sp>
      <p:pic>
        <p:nvPicPr>
          <p:cNvPr descr="normal.png" id="92" name="Shape 92"/>
          <p:cNvPicPr preferRelativeResize="0"/>
          <p:nvPr/>
        </p:nvPicPr>
        <p:blipFill rotWithShape="1">
          <a:blip r:embed="rId3">
            <a:alphaModFix/>
          </a:blip>
          <a:srcRect b="10494" l="41779" r="17803" t="22061"/>
          <a:stretch/>
        </p:blipFill>
        <p:spPr>
          <a:xfrm>
            <a:off x="2120025" y="305975"/>
            <a:ext cx="2171076" cy="20253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mpty.png" id="93" name="Shape 93"/>
          <p:cNvPicPr preferRelativeResize="0"/>
          <p:nvPr/>
        </p:nvPicPr>
        <p:blipFill rotWithShape="1">
          <a:blip r:embed="rId4">
            <a:alphaModFix/>
          </a:blip>
          <a:srcRect b="15558" l="38622" r="15902" t="14953"/>
          <a:stretch/>
        </p:blipFill>
        <p:spPr>
          <a:xfrm>
            <a:off x="2120025" y="3103575"/>
            <a:ext cx="2171076" cy="1865049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Shape 94"/>
          <p:cNvSpPr/>
          <p:nvPr/>
        </p:nvSpPr>
        <p:spPr>
          <a:xfrm>
            <a:off x="3067100" y="2331325"/>
            <a:ext cx="276900" cy="8457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" name="Shape 95"/>
          <p:cNvSpPr txBox="1"/>
          <p:nvPr/>
        </p:nvSpPr>
        <p:spPr>
          <a:xfrm rot="-5400000">
            <a:off x="36425" y="946500"/>
            <a:ext cx="2010900" cy="7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n"/>
              <a:t>Environment with obstacles</a:t>
            </a:r>
          </a:p>
        </p:txBody>
      </p:sp>
      <p:sp>
        <p:nvSpPr>
          <p:cNvPr id="96" name="Shape 96"/>
          <p:cNvSpPr txBox="1"/>
          <p:nvPr/>
        </p:nvSpPr>
        <p:spPr>
          <a:xfrm rot="-5400000">
            <a:off x="123875" y="3663950"/>
            <a:ext cx="1836000" cy="7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/>
              <a:t>Empty environment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302700" y="392325"/>
            <a:ext cx="3573000" cy="744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/>
              <a:t>Random Walk &amp; Teleop</a:t>
            </a:r>
          </a:p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4793800" y="603825"/>
            <a:ext cx="2768400" cy="1306200"/>
          </a:xfrm>
          <a:prstGeom prst="rect">
            <a:avLst/>
          </a:prstGeom>
          <a:ln cap="flat" cmpd="sng" w="9525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500">
                <a:solidFill>
                  <a:srgbClr val="000000"/>
                </a:solidFill>
              </a:rPr>
              <a:t>Random walk:</a:t>
            </a:r>
          </a:p>
          <a:p>
            <a:pPr indent="-323850" lvl="0" marL="457200" rtl="0">
              <a:spcBef>
                <a:spcPts val="0"/>
              </a:spcBef>
              <a:buClr>
                <a:srgbClr val="000000"/>
              </a:buClr>
              <a:buSzPct val="100000"/>
              <a:buChar char="●"/>
            </a:pPr>
            <a:r>
              <a:rPr lang="en" sz="1500">
                <a:solidFill>
                  <a:srgbClr val="000000"/>
                </a:solidFill>
              </a:rPr>
              <a:t>Arbitrary linear distance</a:t>
            </a:r>
          </a:p>
          <a:p>
            <a:pPr indent="-323850" lvl="0" marL="457200" rtl="0">
              <a:spcBef>
                <a:spcPts val="0"/>
              </a:spcBef>
              <a:buClr>
                <a:srgbClr val="000000"/>
              </a:buClr>
              <a:buSzPct val="100000"/>
              <a:buChar char="●"/>
            </a:pPr>
            <a:r>
              <a:rPr lang="en" sz="1500">
                <a:solidFill>
                  <a:srgbClr val="000000"/>
                </a:solidFill>
              </a:rPr>
              <a:t>Arbitrary rotation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500"/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4837450" y="2583125"/>
            <a:ext cx="2681100" cy="447600"/>
          </a:xfrm>
          <a:prstGeom prst="rect">
            <a:avLst/>
          </a:prstGeom>
          <a:ln cap="flat" cmpd="sng" w="9525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500">
                <a:solidFill>
                  <a:srgbClr val="000000"/>
                </a:solidFill>
              </a:rPr>
              <a:t>Switching - </a:t>
            </a:r>
            <a:r>
              <a:rPr b="1" lang="en" sz="1500">
                <a:solidFill>
                  <a:srgbClr val="000000"/>
                </a:solidFill>
              </a:rPr>
              <a:t>publishing rate</a:t>
            </a:r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4837450" y="3820825"/>
            <a:ext cx="2681100" cy="744300"/>
          </a:xfrm>
          <a:prstGeom prst="rect">
            <a:avLst/>
          </a:prstGeom>
          <a:ln cap="flat" cmpd="sng" w="9525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500">
                <a:solidFill>
                  <a:srgbClr val="000000"/>
                </a:solidFill>
              </a:rPr>
              <a:t>“</a:t>
            </a:r>
            <a:r>
              <a:rPr b="1" lang="en" sz="1500">
                <a:solidFill>
                  <a:srgbClr val="000000"/>
                </a:solidFill>
              </a:rPr>
              <a:t>teleop_twist_keyboard” </a:t>
            </a:r>
            <a:r>
              <a:rPr lang="en" sz="1500">
                <a:solidFill>
                  <a:srgbClr val="000000"/>
                </a:solidFill>
              </a:rPr>
              <a:t>package</a:t>
            </a:r>
          </a:p>
        </p:txBody>
      </p:sp>
      <p:sp>
        <p:nvSpPr>
          <p:cNvPr id="105" name="Shape 105"/>
          <p:cNvSpPr/>
          <p:nvPr/>
        </p:nvSpPr>
        <p:spPr>
          <a:xfrm>
            <a:off x="7678825" y="2783025"/>
            <a:ext cx="845100" cy="1646400"/>
          </a:xfrm>
          <a:prstGeom prst="curvedLeft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CC0000"/>
          </a:solidFill>
          <a:ln cap="flat" cmpd="sng" w="9525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" name="Shape 106"/>
          <p:cNvSpPr txBox="1"/>
          <p:nvPr/>
        </p:nvSpPr>
        <p:spPr>
          <a:xfrm>
            <a:off x="2622850" y="1661075"/>
            <a:ext cx="8451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n" sz="1700"/>
              <a:t>5 Hz</a:t>
            </a:r>
          </a:p>
        </p:txBody>
      </p:sp>
      <p:sp>
        <p:nvSpPr>
          <p:cNvPr id="107" name="Shape 107"/>
          <p:cNvSpPr txBox="1"/>
          <p:nvPr/>
        </p:nvSpPr>
        <p:spPr>
          <a:xfrm>
            <a:off x="6833725" y="3201975"/>
            <a:ext cx="13407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700"/>
              <a:t>&gt; 10</a:t>
            </a:r>
            <a:r>
              <a:rPr b="1" lang="en" sz="1700"/>
              <a:t> Hz</a:t>
            </a:r>
          </a:p>
        </p:txBody>
      </p:sp>
      <p:sp>
        <p:nvSpPr>
          <p:cNvPr id="108" name="Shape 108"/>
          <p:cNvSpPr/>
          <p:nvPr/>
        </p:nvSpPr>
        <p:spPr>
          <a:xfrm rot="10800000">
            <a:off x="3524279" y="1048975"/>
            <a:ext cx="1152900" cy="1844700"/>
          </a:xfrm>
          <a:prstGeom prst="curvedLeft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CC0000"/>
          </a:solidFill>
          <a:ln cap="flat" cmpd="sng" w="9525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4572000" y="445875"/>
            <a:ext cx="4021800" cy="744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Problems Overcome</a:t>
            </a:r>
          </a:p>
        </p:txBody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4572000" y="1885675"/>
            <a:ext cx="3835500" cy="2183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  <a:buClr>
                <a:srgbClr val="000000"/>
              </a:buClr>
              <a:buChar char="➢"/>
            </a:pPr>
            <a:r>
              <a:rPr lang="en">
                <a:solidFill>
                  <a:srgbClr val="000000"/>
                </a:solidFill>
              </a:rPr>
              <a:t>Continue to overcome ROS learning curve.</a:t>
            </a:r>
          </a:p>
          <a:p>
            <a:pPr indent="-228600" lvl="0" marL="457200">
              <a:spcBef>
                <a:spcPts val="0"/>
              </a:spcBef>
              <a:buClr>
                <a:srgbClr val="000000"/>
              </a:buClr>
              <a:buChar char="➢"/>
            </a:pPr>
            <a:r>
              <a:rPr lang="en">
                <a:solidFill>
                  <a:srgbClr val="000000"/>
                </a:solidFill>
              </a:rPr>
              <a:t>Differentiating between teleop and automated control.</a:t>
            </a:r>
          </a:p>
          <a:p>
            <a:pPr indent="-228600" lvl="0" marL="457200">
              <a:spcBef>
                <a:spcPts val="0"/>
              </a:spcBef>
              <a:buClr>
                <a:srgbClr val="000000"/>
              </a:buClr>
              <a:buChar char="➢"/>
            </a:pPr>
            <a:r>
              <a:rPr lang="en">
                <a:solidFill>
                  <a:srgbClr val="000000"/>
                </a:solidFill>
              </a:rPr>
              <a:t>Writing a node that publishes and subscribes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4540250" y="685500"/>
            <a:ext cx="4021800" cy="744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Work Partition</a:t>
            </a:r>
          </a:p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4633400" y="1429800"/>
            <a:ext cx="3835500" cy="346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r>
              <a:rPr b="1" lang="en">
                <a:solidFill>
                  <a:srgbClr val="000000"/>
                </a:solidFill>
              </a:rPr>
              <a:t>James Radwill: 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Char char="➢"/>
            </a:pPr>
            <a:r>
              <a:rPr lang="en">
                <a:solidFill>
                  <a:srgbClr val="000000"/>
                </a:solidFill>
              </a:rPr>
              <a:t>Creating the empty world.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Char char="➢"/>
            </a:pPr>
            <a:r>
              <a:rPr lang="en">
                <a:solidFill>
                  <a:srgbClr val="000000"/>
                </a:solidFill>
              </a:rPr>
              <a:t>Random walk and 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Char char="➢"/>
            </a:pPr>
            <a:r>
              <a:rPr lang="en">
                <a:solidFill>
                  <a:srgbClr val="000000"/>
                </a:solidFill>
              </a:rPr>
              <a:t>Switching scheme.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b="1" lang="en">
                <a:solidFill>
                  <a:srgbClr val="000000"/>
                </a:solidFill>
              </a:rPr>
              <a:t>Deep Doshi: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Char char="➢"/>
            </a:pPr>
            <a:r>
              <a:rPr lang="en">
                <a:solidFill>
                  <a:srgbClr val="000000"/>
                </a:solidFill>
              </a:rPr>
              <a:t>Helped integrating the teleop.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Char char="➢"/>
            </a:pPr>
            <a:r>
              <a:rPr lang="en">
                <a:solidFill>
                  <a:srgbClr val="000000"/>
                </a:solidFill>
              </a:rPr>
              <a:t>Launch file.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b="1" lang="en">
                <a:solidFill>
                  <a:srgbClr val="000000"/>
                </a:solidFill>
              </a:rPr>
              <a:t>Sabari Manohar: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Char char="➢"/>
            </a:pPr>
            <a:r>
              <a:rPr lang="en">
                <a:solidFill>
                  <a:srgbClr val="000000"/>
                </a:solidFill>
              </a:rPr>
              <a:t>Team Leader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Char char="➢"/>
            </a:pPr>
            <a:r>
              <a:rPr lang="en">
                <a:solidFill>
                  <a:srgbClr val="000000"/>
                </a:solidFill>
              </a:rPr>
              <a:t>Documentation and Wiki Tutorial.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3648300" y="815475"/>
            <a:ext cx="4021800" cy="744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3100"/>
              <a:t>Thank you!</a:t>
            </a:r>
          </a:p>
        </p:txBody>
      </p:sp>
      <p:pic>
        <p:nvPicPr>
          <p:cNvPr descr="Screenshot from 2017-01-24 19:14:40.png" id="126" name="Shape 126"/>
          <p:cNvPicPr preferRelativeResize="0"/>
          <p:nvPr/>
        </p:nvPicPr>
        <p:blipFill rotWithShape="1">
          <a:blip r:embed="rId3">
            <a:alphaModFix/>
          </a:blip>
          <a:srcRect b="19704" l="32213" r="34210" t="41576"/>
          <a:stretch/>
        </p:blipFill>
        <p:spPr>
          <a:xfrm>
            <a:off x="4866675" y="1967075"/>
            <a:ext cx="2972450" cy="2564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