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56" r:id="rId2"/>
    <p:sldId id="267" r:id="rId3"/>
    <p:sldId id="268" r:id="rId4"/>
    <p:sldId id="266" r:id="rId5"/>
    <p:sldId id="277" r:id="rId6"/>
    <p:sldId id="273" r:id="rId7"/>
    <p:sldId id="278" r:id="rId8"/>
    <p:sldId id="271" r:id="rId9"/>
    <p:sldId id="276" r:id="rId10"/>
    <p:sldId id="280" r:id="rId11"/>
    <p:sldId id="274" r:id="rId12"/>
    <p:sldId id="275" r:id="rId13"/>
    <p:sldId id="281" r:id="rId14"/>
    <p:sldId id="270" r:id="rId15"/>
    <p:sldId id="272" r:id="rId16"/>
    <p:sldId id="269" r:id="rId17"/>
    <p:sldId id="279" r:id="rId18"/>
    <p:sldId id="265"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3" autoAdjust="0"/>
    <p:restoredTop sz="93871" autoAdjust="0"/>
  </p:normalViewPr>
  <p:slideViewPr>
    <p:cSldViewPr snapToGrid="0" snapToObjects="1">
      <p:cViewPr varScale="1">
        <p:scale>
          <a:sx n="70" d="100"/>
          <a:sy n="70" d="100"/>
        </p:scale>
        <p:origin x="70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27651D8-D74F-B94E-B71A-AB640CFBB9F1}" type="datetimeFigureOut">
              <a:rPr lang="en-US" smtClean="0"/>
              <a:t>4/26/2017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740E15D-BE88-7249-A336-51C1EE7414A6}" type="slidenum">
              <a:rPr lang="en-US" smtClean="0"/>
              <a:t>‹#›</a:t>
            </a:fld>
            <a:endParaRPr lang="en-US"/>
          </a:p>
        </p:txBody>
      </p:sp>
    </p:spTree>
    <p:extLst>
      <p:ext uri="{BB962C8B-B14F-4D97-AF65-F5344CB8AC3E}">
        <p14:creationId xmlns:p14="http://schemas.microsoft.com/office/powerpoint/2010/main" val="2613351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7CF8A-A424-CB4C-97F1-9CB48459530A}" type="datetimeFigureOut">
              <a:rPr lang="en-US" smtClean="0"/>
              <a:t>4/26/2017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F9E6E-3B47-7443-A4C0-59370A13832B}" type="slidenum">
              <a:rPr lang="en-US" smtClean="0"/>
              <a:t>‹#›</a:t>
            </a:fld>
            <a:endParaRPr lang="en-US"/>
          </a:p>
        </p:txBody>
      </p:sp>
    </p:spTree>
    <p:extLst>
      <p:ext uri="{BB962C8B-B14F-4D97-AF65-F5344CB8AC3E}">
        <p14:creationId xmlns:p14="http://schemas.microsoft.com/office/powerpoint/2010/main" val="345067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TextBox 14"/>
          <p:cNvSpPr txBox="1"/>
          <p:nvPr userDrawn="1"/>
        </p:nvSpPr>
        <p:spPr>
          <a:xfrm>
            <a:off x="3391382" y="-1342663"/>
            <a:ext cx="184731" cy="369332"/>
          </a:xfrm>
          <a:prstGeom prst="rect">
            <a:avLst/>
          </a:prstGeom>
          <a:noFill/>
        </p:spPr>
        <p:txBody>
          <a:bodyPr wrap="none" rtlCol="0">
            <a:spAutoFit/>
          </a:bodyPr>
          <a:lstStyle/>
          <a:p>
            <a:endParaRPr lang="en-US"/>
          </a:p>
        </p:txBody>
      </p:sp>
      <p:sp>
        <p:nvSpPr>
          <p:cNvPr id="9" name="Title 1"/>
          <p:cNvSpPr>
            <a:spLocks noGrp="1"/>
          </p:cNvSpPr>
          <p:nvPr>
            <p:ph type="ctrTitle"/>
          </p:nvPr>
        </p:nvSpPr>
        <p:spPr>
          <a:xfrm>
            <a:off x="1524000" y="1122363"/>
            <a:ext cx="9144000" cy="2387600"/>
          </a:xfrm>
        </p:spPr>
        <p:txBody>
          <a:bodyPr anchor="b">
            <a:normAutofit/>
          </a:bodyPr>
          <a:lstStyle>
            <a:lvl1pPr algn="ctr">
              <a:defRPr sz="6000"/>
            </a:lvl1pPr>
          </a:lstStyle>
          <a:p>
            <a:r>
              <a:rPr lang="en-US" dirty="0" smtClean="0">
                <a:latin typeface="Myriad Pro"/>
                <a:cs typeface="Myriad Pro"/>
              </a:rPr>
              <a:t>Headlines here in upper and lower case</a:t>
            </a:r>
            <a:endParaRPr lang="en-US" dirty="0">
              <a:latin typeface="Myriad Pro"/>
              <a:cs typeface="Myriad Pro"/>
            </a:endParaRPr>
          </a:p>
        </p:txBody>
      </p:sp>
      <p:sp>
        <p:nvSpPr>
          <p:cNvPr id="10" name="Subtitle 2"/>
          <p:cNvSpPr>
            <a:spLocks noGrp="1"/>
          </p:cNvSpPr>
          <p:nvPr>
            <p:ph type="subTitle" idx="1"/>
          </p:nvPr>
        </p:nvSpPr>
        <p:spPr>
          <a:xfrm>
            <a:off x="1524000" y="3602038"/>
            <a:ext cx="9144000" cy="1655762"/>
          </a:xfrm>
        </p:spPr>
        <p:txBody>
          <a:bodyPr>
            <a:normAutofit/>
          </a:bodyPr>
          <a:lstStyle>
            <a:lvl1pPr marL="0" indent="0" algn="ctr">
              <a:buNone/>
              <a:defRPr sz="2400"/>
            </a:lvl1pPr>
          </a:lstStyle>
          <a:p>
            <a:r>
              <a:rPr lang="en-US" dirty="0" smtClean="0">
                <a:latin typeface="Myriad Pro"/>
                <a:cs typeface="Myriad Pro"/>
              </a:rPr>
              <a:t>Subheads here in upper and lower case</a:t>
            </a:r>
            <a:endParaRPr lang="en-US" dirty="0">
              <a:latin typeface="Myriad Pro"/>
              <a:cs typeface="Myriad Pro"/>
            </a:endParaRPr>
          </a:p>
        </p:txBody>
      </p:sp>
      <p:sp>
        <p:nvSpPr>
          <p:cNvPr id="13" name="Date Placeholder 10"/>
          <p:cNvSpPr>
            <a:spLocks noGrp="1"/>
          </p:cNvSpPr>
          <p:nvPr>
            <p:ph type="dt" sz="half" idx="2"/>
          </p:nvPr>
        </p:nvSpPr>
        <p:spPr>
          <a:xfrm>
            <a:off x="4667577" y="6319541"/>
            <a:ext cx="2844800" cy="365125"/>
          </a:xfrm>
          <a:prstGeom prst="rect">
            <a:avLst/>
          </a:prstGeom>
        </p:spPr>
        <p:txBody>
          <a:bodyPr vert="horz" lIns="91440" tIns="45720" rIns="91440" bIns="45720" rtlCol="0" anchor="ctr"/>
          <a:lstStyle>
            <a:lvl1pPr algn="ctr">
              <a:defRPr sz="1800">
                <a:solidFill>
                  <a:schemeClr val="tx1">
                    <a:tint val="75000"/>
                  </a:schemeClr>
                </a:solidFill>
                <a:latin typeface="Avenir Next Regular"/>
                <a:cs typeface="Avenir Next Regular"/>
              </a:defRPr>
            </a:lvl1pPr>
          </a:lstStyle>
          <a:p>
            <a:fld id="{F34D29D8-FFB6-F340-895A-2A1396DD2763}" type="datetimeFigureOut">
              <a:rPr lang="en-US" smtClean="0"/>
              <a:pPr/>
              <a:t>4/26/2017</a:t>
            </a:fld>
            <a:endParaRPr lang="en-US"/>
          </a:p>
        </p:txBody>
      </p:sp>
    </p:spTree>
    <p:extLst>
      <p:ext uri="{BB962C8B-B14F-4D97-AF65-F5344CB8AC3E}">
        <p14:creationId xmlns:p14="http://schemas.microsoft.com/office/powerpoint/2010/main" val="1970333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1"/>
          <p:cNvSpPr>
            <a:spLocks noGrp="1"/>
          </p:cNvSpPr>
          <p:nvPr>
            <p:ph type="ctrTitle"/>
          </p:nvPr>
        </p:nvSpPr>
        <p:spPr>
          <a:xfrm>
            <a:off x="875816" y="613077"/>
            <a:ext cx="10224305" cy="729586"/>
          </a:xfrm>
        </p:spPr>
        <p:txBody>
          <a:bodyPr>
            <a:normAutofit/>
          </a:bodyPr>
          <a:lstStyle/>
          <a:p>
            <a:pPr algn="l"/>
            <a:r>
              <a:rPr lang="en-US" sz="4000" dirty="0" smtClean="0">
                <a:latin typeface="Myriad Pro"/>
                <a:cs typeface="Myriad Pro"/>
              </a:rPr>
              <a:t>Headlines case</a:t>
            </a:r>
            <a:endParaRPr lang="en-US" sz="4000" dirty="0">
              <a:latin typeface="Myriad Pro"/>
              <a:cs typeface="Myriad Pro"/>
            </a:endParaRPr>
          </a:p>
        </p:txBody>
      </p:sp>
      <p:sp>
        <p:nvSpPr>
          <p:cNvPr id="9" name="Subtitle 2"/>
          <p:cNvSpPr>
            <a:spLocks noGrp="1"/>
          </p:cNvSpPr>
          <p:nvPr>
            <p:ph type="subTitle" idx="1"/>
          </p:nvPr>
        </p:nvSpPr>
        <p:spPr>
          <a:xfrm>
            <a:off x="1666754" y="1750088"/>
            <a:ext cx="8646289" cy="3504817"/>
          </a:xfrm>
        </p:spPr>
        <p:txBody>
          <a:bodyPr>
            <a:normAutofit/>
          </a:bodyPr>
          <a:lstStyle/>
          <a:p>
            <a:pPr marL="342900" indent="-342900" algn="l">
              <a:buClr>
                <a:srgbClr val="FFC000"/>
              </a:buClr>
              <a:buFont typeface="Arial" charset="0"/>
              <a:buChar char="•"/>
            </a:pPr>
            <a:r>
              <a:rPr lang="en-US" sz="2800" dirty="0" smtClean="0">
                <a:latin typeface="Myriad Pro"/>
                <a:cs typeface="Myriad Pro"/>
              </a:rPr>
              <a:t>Bullets in upper and lower case</a:t>
            </a:r>
          </a:p>
          <a:p>
            <a:pPr marL="342900" indent="-342900" algn="l">
              <a:buClr>
                <a:srgbClr val="FFC000"/>
              </a:buClr>
              <a:buFont typeface="Arial" charset="0"/>
              <a:buChar char="•"/>
            </a:pPr>
            <a:r>
              <a:rPr lang="en-US" sz="2800" dirty="0" smtClean="0">
                <a:latin typeface="Myriad Pro"/>
                <a:cs typeface="Myriad Pro"/>
              </a:rPr>
              <a:t>No more than 5 bullets on a page</a:t>
            </a:r>
          </a:p>
          <a:p>
            <a:pPr marL="342900" indent="-342900" algn="l">
              <a:buClr>
                <a:srgbClr val="FFC000"/>
              </a:buClr>
              <a:buFont typeface="Arial" charset="0"/>
              <a:buChar char="•"/>
            </a:pPr>
            <a:r>
              <a:rPr lang="en-US" sz="2800" dirty="0" smtClean="0">
                <a:latin typeface="Myriad Pro"/>
                <a:cs typeface="Myriad Pro"/>
              </a:rPr>
              <a:t>Bullets in upper and lower in case </a:t>
            </a:r>
          </a:p>
          <a:p>
            <a:pPr marL="342900" indent="-342900" algn="l">
              <a:buClr>
                <a:srgbClr val="FFC000"/>
              </a:buClr>
              <a:buFont typeface="Arial" charset="0"/>
              <a:buChar char="•"/>
            </a:pPr>
            <a:r>
              <a:rPr lang="en-US" sz="2800" dirty="0" smtClean="0">
                <a:latin typeface="Myriad Pro"/>
                <a:cs typeface="Myriad Pro"/>
              </a:rPr>
              <a:t>No more than 5 bullets on a page</a:t>
            </a:r>
          </a:p>
          <a:p>
            <a:pPr marL="342900" indent="-342900" algn="l">
              <a:buClr>
                <a:srgbClr val="FFC000"/>
              </a:buClr>
              <a:buFont typeface="Arial" charset="0"/>
              <a:buChar char="•"/>
            </a:pPr>
            <a:r>
              <a:rPr lang="en-US" sz="2800" dirty="0" smtClean="0">
                <a:latin typeface="Myriad Pro"/>
                <a:cs typeface="Myriad Pro"/>
              </a:rPr>
              <a:t>Bullets in upper and lower case</a:t>
            </a:r>
          </a:p>
        </p:txBody>
      </p:sp>
      <p:sp>
        <p:nvSpPr>
          <p:cNvPr id="4" name="Date Placeholder 3"/>
          <p:cNvSpPr>
            <a:spLocks noGrp="1"/>
          </p:cNvSpPr>
          <p:nvPr>
            <p:ph type="dt" sz="half" idx="12"/>
          </p:nvPr>
        </p:nvSpPr>
        <p:spPr/>
        <p:txBody>
          <a:bodyPr/>
          <a:lstStyle/>
          <a:p>
            <a:fld id="{F34D29D8-FFB6-F340-895A-2A1396DD2763}" type="datetimeFigureOut">
              <a:rPr lang="en-US" smtClean="0"/>
              <a:pPr/>
              <a:t>4/26/2017</a:t>
            </a:fld>
            <a:endParaRPr lang="en-US"/>
          </a:p>
        </p:txBody>
      </p:sp>
    </p:spTree>
    <p:extLst>
      <p:ext uri="{BB962C8B-B14F-4D97-AF65-F5344CB8AC3E}">
        <p14:creationId xmlns:p14="http://schemas.microsoft.com/office/powerpoint/2010/main" val="1369440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a:xfrm>
            <a:off x="0" y="0"/>
            <a:ext cx="12192000" cy="5964873"/>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userDrawn="1"/>
        </p:nvSpPr>
        <p:spPr>
          <a:xfrm>
            <a:off x="4885769" y="2514226"/>
            <a:ext cx="2262158" cy="369332"/>
          </a:xfrm>
          <a:prstGeom prst="rect">
            <a:avLst/>
          </a:prstGeom>
          <a:noFill/>
        </p:spPr>
        <p:txBody>
          <a:bodyPr wrap="none" rtlCol="0">
            <a:spAutoFit/>
          </a:bodyPr>
          <a:lstStyle/>
          <a:p>
            <a:r>
              <a:rPr lang="en-US" dirty="0" smtClean="0">
                <a:latin typeface="Myriad Pro"/>
                <a:cs typeface="Myriad Pro"/>
              </a:rPr>
              <a:t>IMAGE SIZE EXAMPLE</a:t>
            </a:r>
            <a:endParaRPr lang="en-US" dirty="0">
              <a:latin typeface="Myriad Pro"/>
              <a:cs typeface="Myriad Pro"/>
            </a:endParaRPr>
          </a:p>
        </p:txBody>
      </p:sp>
      <p:sp>
        <p:nvSpPr>
          <p:cNvPr id="6" name="Date Placeholder 5"/>
          <p:cNvSpPr>
            <a:spLocks noGrp="1"/>
          </p:cNvSpPr>
          <p:nvPr>
            <p:ph type="dt" sz="half" idx="11"/>
          </p:nvPr>
        </p:nvSpPr>
        <p:spPr/>
        <p:txBody>
          <a:bodyPr/>
          <a:lstStyle/>
          <a:p>
            <a:fld id="{F34D29D8-FFB6-F340-895A-2A1396DD2763}" type="datetimeFigureOut">
              <a:rPr lang="en-US" smtClean="0"/>
              <a:pPr/>
              <a:t>4/26/2017</a:t>
            </a:fld>
            <a:endParaRPr lang="en-US"/>
          </a:p>
        </p:txBody>
      </p:sp>
    </p:spTree>
    <p:extLst>
      <p:ext uri="{BB962C8B-B14F-4D97-AF65-F5344CB8AC3E}">
        <p14:creationId xmlns:p14="http://schemas.microsoft.com/office/powerpoint/2010/main" val="3366644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3"/>
          <p:cNvSpPr/>
          <p:nvPr userDrawn="1"/>
        </p:nvSpPr>
        <p:spPr>
          <a:xfrm>
            <a:off x="0" y="0"/>
            <a:ext cx="6093595" cy="5964873"/>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userDrawn="1"/>
        </p:nvSpPr>
        <p:spPr>
          <a:xfrm>
            <a:off x="1460529" y="2514226"/>
            <a:ext cx="3392771" cy="369332"/>
          </a:xfrm>
          <a:prstGeom prst="rect">
            <a:avLst/>
          </a:prstGeom>
          <a:noFill/>
        </p:spPr>
        <p:txBody>
          <a:bodyPr wrap="none" rtlCol="0">
            <a:spAutoFit/>
          </a:bodyPr>
          <a:lstStyle/>
          <a:p>
            <a:r>
              <a:rPr lang="en-US" dirty="0" smtClean="0">
                <a:latin typeface="Myriad Pro"/>
                <a:cs typeface="Myriad Pro"/>
              </a:rPr>
              <a:t>HALF PAGE IMAGE SIZE EXAMPLE</a:t>
            </a:r>
            <a:endParaRPr lang="en-US" dirty="0">
              <a:latin typeface="Myriad Pro"/>
              <a:cs typeface="Myriad Pro"/>
            </a:endParaRPr>
          </a:p>
        </p:txBody>
      </p:sp>
      <p:sp>
        <p:nvSpPr>
          <p:cNvPr id="6" name="Title 1"/>
          <p:cNvSpPr>
            <a:spLocks noGrp="1"/>
          </p:cNvSpPr>
          <p:nvPr>
            <p:ph type="ctrTitle"/>
          </p:nvPr>
        </p:nvSpPr>
        <p:spPr>
          <a:xfrm>
            <a:off x="6289366" y="1282156"/>
            <a:ext cx="5139795" cy="729586"/>
          </a:xfrm>
        </p:spPr>
        <p:txBody>
          <a:bodyPr>
            <a:normAutofit fontScale="90000"/>
          </a:bodyPr>
          <a:lstStyle/>
          <a:p>
            <a:pPr algn="l"/>
            <a:r>
              <a:rPr lang="en-US" sz="4000" dirty="0" smtClean="0">
                <a:latin typeface="Myriad Pro"/>
                <a:cs typeface="Myriad Pro"/>
              </a:rPr>
              <a:t>Headlines in lower case</a:t>
            </a:r>
            <a:endParaRPr lang="en-US" sz="4000" dirty="0">
              <a:latin typeface="Myriad Pro"/>
              <a:cs typeface="Myriad Pro"/>
            </a:endParaRPr>
          </a:p>
        </p:txBody>
      </p:sp>
      <p:sp>
        <p:nvSpPr>
          <p:cNvPr id="7" name="Subtitle 2"/>
          <p:cNvSpPr>
            <a:spLocks noGrp="1"/>
          </p:cNvSpPr>
          <p:nvPr>
            <p:ph type="subTitle" idx="1"/>
          </p:nvPr>
        </p:nvSpPr>
        <p:spPr>
          <a:xfrm>
            <a:off x="6289366" y="2292510"/>
            <a:ext cx="8646289" cy="3504817"/>
          </a:xfrm>
        </p:spPr>
        <p:txBody>
          <a:bodyPr>
            <a:normAutofit/>
          </a:bodyPr>
          <a:lstStyle/>
          <a:p>
            <a:pPr marL="342900" indent="-342900" algn="l">
              <a:buClr>
                <a:srgbClr val="FFC000"/>
              </a:buClr>
              <a:buFont typeface="Arial" charset="0"/>
              <a:buChar char="•"/>
            </a:pPr>
            <a:r>
              <a:rPr lang="en-US" sz="2800" dirty="0" smtClean="0">
                <a:latin typeface="Myriad Pro"/>
                <a:cs typeface="Myriad Pro"/>
              </a:rPr>
              <a:t>Bullets in upper and lower case</a:t>
            </a:r>
          </a:p>
          <a:p>
            <a:pPr marL="342900" indent="-342900" algn="l">
              <a:buClr>
                <a:srgbClr val="FFC000"/>
              </a:buClr>
              <a:buFont typeface="Arial" charset="0"/>
              <a:buChar char="•"/>
            </a:pPr>
            <a:r>
              <a:rPr lang="en-US" sz="2800" dirty="0" smtClean="0">
                <a:latin typeface="Myriad Pro"/>
                <a:cs typeface="Myriad Pro"/>
              </a:rPr>
              <a:t>No more than 5 bullets on a page</a:t>
            </a:r>
          </a:p>
          <a:p>
            <a:pPr marL="342900" indent="-342900" algn="l">
              <a:buClr>
                <a:srgbClr val="FFC000"/>
              </a:buClr>
              <a:buFont typeface="Arial" charset="0"/>
              <a:buChar char="•"/>
            </a:pPr>
            <a:r>
              <a:rPr lang="en-US" sz="2800" dirty="0" smtClean="0">
                <a:latin typeface="Myriad Pro"/>
                <a:cs typeface="Myriad Pro"/>
              </a:rPr>
              <a:t>Bullets in upper and lower in case </a:t>
            </a:r>
          </a:p>
          <a:p>
            <a:pPr marL="342900" indent="-342900" algn="l">
              <a:buClr>
                <a:srgbClr val="FFC000"/>
              </a:buClr>
              <a:buFont typeface="Arial" charset="0"/>
              <a:buChar char="•"/>
            </a:pPr>
            <a:r>
              <a:rPr lang="en-US" sz="2800" dirty="0" smtClean="0">
                <a:latin typeface="Myriad Pro"/>
                <a:cs typeface="Myriad Pro"/>
              </a:rPr>
              <a:t>No more than 5 bullets on a page</a:t>
            </a:r>
          </a:p>
          <a:p>
            <a:pPr marL="342900" indent="-342900" algn="l">
              <a:buClr>
                <a:srgbClr val="FFC000"/>
              </a:buClr>
              <a:buFont typeface="Arial" charset="0"/>
              <a:buChar char="•"/>
            </a:pPr>
            <a:r>
              <a:rPr lang="en-US" sz="2800" dirty="0" smtClean="0">
                <a:latin typeface="Myriad Pro"/>
                <a:cs typeface="Myriad Pro"/>
              </a:rPr>
              <a:t>Bullets in upper and lower case</a:t>
            </a:r>
          </a:p>
        </p:txBody>
      </p:sp>
      <p:sp>
        <p:nvSpPr>
          <p:cNvPr id="8" name="Date Placeholder 7"/>
          <p:cNvSpPr>
            <a:spLocks noGrp="1"/>
          </p:cNvSpPr>
          <p:nvPr>
            <p:ph type="dt" sz="half" idx="11"/>
          </p:nvPr>
        </p:nvSpPr>
        <p:spPr/>
        <p:txBody>
          <a:bodyPr/>
          <a:lstStyle/>
          <a:p>
            <a:fld id="{F34D29D8-FFB6-F340-895A-2A1396DD2763}" type="datetimeFigureOut">
              <a:rPr lang="en-US" smtClean="0"/>
              <a:pPr/>
              <a:t>4/26/2017</a:t>
            </a:fld>
            <a:endParaRPr lang="en-US"/>
          </a:p>
        </p:txBody>
      </p:sp>
    </p:spTree>
    <p:extLst>
      <p:ext uri="{BB962C8B-B14F-4D97-AF65-F5344CB8AC3E}">
        <p14:creationId xmlns:p14="http://schemas.microsoft.com/office/powerpoint/2010/main" val="2530550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Rectangle 3"/>
          <p:cNvSpPr/>
          <p:nvPr userDrawn="1"/>
        </p:nvSpPr>
        <p:spPr>
          <a:xfrm>
            <a:off x="6098405" y="0"/>
            <a:ext cx="6093595" cy="5964873"/>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userDrawn="1"/>
        </p:nvSpPr>
        <p:spPr>
          <a:xfrm>
            <a:off x="7558934" y="2514226"/>
            <a:ext cx="3392771" cy="369332"/>
          </a:xfrm>
          <a:prstGeom prst="rect">
            <a:avLst/>
          </a:prstGeom>
          <a:noFill/>
        </p:spPr>
        <p:txBody>
          <a:bodyPr wrap="none" rtlCol="0">
            <a:spAutoFit/>
          </a:bodyPr>
          <a:lstStyle/>
          <a:p>
            <a:r>
              <a:rPr lang="en-US" dirty="0" smtClean="0">
                <a:latin typeface="Myriad Pro"/>
                <a:cs typeface="Myriad Pro"/>
              </a:rPr>
              <a:t>HALF PAGE IMAGE SIZE EXAMPLE</a:t>
            </a:r>
            <a:endParaRPr lang="en-US" dirty="0">
              <a:latin typeface="Myriad Pro"/>
              <a:cs typeface="Myriad Pro"/>
            </a:endParaRPr>
          </a:p>
        </p:txBody>
      </p:sp>
      <p:sp>
        <p:nvSpPr>
          <p:cNvPr id="6" name="Title 1"/>
          <p:cNvSpPr>
            <a:spLocks noGrp="1"/>
          </p:cNvSpPr>
          <p:nvPr>
            <p:ph type="ctrTitle"/>
          </p:nvPr>
        </p:nvSpPr>
        <p:spPr>
          <a:xfrm>
            <a:off x="345766" y="1282156"/>
            <a:ext cx="5139795" cy="729586"/>
          </a:xfrm>
        </p:spPr>
        <p:txBody>
          <a:bodyPr>
            <a:normAutofit fontScale="90000"/>
          </a:bodyPr>
          <a:lstStyle/>
          <a:p>
            <a:pPr algn="l"/>
            <a:r>
              <a:rPr lang="en-US" sz="4000" dirty="0" smtClean="0">
                <a:latin typeface="Myriad Pro"/>
                <a:cs typeface="Myriad Pro"/>
              </a:rPr>
              <a:t>Headlines in lower case</a:t>
            </a:r>
            <a:endParaRPr lang="en-US" sz="4000" dirty="0">
              <a:latin typeface="Myriad Pro"/>
              <a:cs typeface="Myriad Pro"/>
            </a:endParaRPr>
          </a:p>
        </p:txBody>
      </p:sp>
      <p:sp>
        <p:nvSpPr>
          <p:cNvPr id="7" name="Subtitle 2"/>
          <p:cNvSpPr>
            <a:spLocks noGrp="1"/>
          </p:cNvSpPr>
          <p:nvPr>
            <p:ph type="subTitle" idx="1"/>
          </p:nvPr>
        </p:nvSpPr>
        <p:spPr>
          <a:xfrm>
            <a:off x="345766" y="2292510"/>
            <a:ext cx="5752639" cy="3504817"/>
          </a:xfrm>
        </p:spPr>
        <p:txBody>
          <a:bodyPr>
            <a:normAutofit/>
          </a:bodyPr>
          <a:lstStyle/>
          <a:p>
            <a:pPr marL="342900" indent="-342900" algn="l">
              <a:buClr>
                <a:srgbClr val="FFC000"/>
              </a:buClr>
              <a:buFont typeface="Arial" charset="0"/>
              <a:buChar char="•"/>
            </a:pPr>
            <a:r>
              <a:rPr lang="en-US" sz="2800" dirty="0" smtClean="0">
                <a:latin typeface="Myriad Pro"/>
                <a:cs typeface="Myriad Pro"/>
              </a:rPr>
              <a:t>Bullets in upper and lower case</a:t>
            </a:r>
          </a:p>
          <a:p>
            <a:pPr marL="342900" indent="-342900" algn="l">
              <a:buClr>
                <a:srgbClr val="FFC000"/>
              </a:buClr>
              <a:buFont typeface="Arial" charset="0"/>
              <a:buChar char="•"/>
            </a:pPr>
            <a:r>
              <a:rPr lang="en-US" sz="2800" dirty="0" smtClean="0">
                <a:latin typeface="Myriad Pro"/>
                <a:cs typeface="Myriad Pro"/>
              </a:rPr>
              <a:t>No more than 5 bullets on a page</a:t>
            </a:r>
          </a:p>
          <a:p>
            <a:pPr marL="342900" indent="-342900" algn="l">
              <a:buClr>
                <a:srgbClr val="FFC000"/>
              </a:buClr>
              <a:buFont typeface="Arial" charset="0"/>
              <a:buChar char="•"/>
            </a:pPr>
            <a:r>
              <a:rPr lang="en-US" sz="2800" dirty="0" smtClean="0">
                <a:latin typeface="Myriad Pro"/>
                <a:cs typeface="Myriad Pro"/>
              </a:rPr>
              <a:t>Bullets in upper and lower in case </a:t>
            </a:r>
          </a:p>
          <a:p>
            <a:pPr marL="342900" indent="-342900" algn="l">
              <a:buClr>
                <a:srgbClr val="FFC000"/>
              </a:buClr>
              <a:buFont typeface="Arial" charset="0"/>
              <a:buChar char="•"/>
            </a:pPr>
            <a:r>
              <a:rPr lang="en-US" sz="2800" dirty="0" smtClean="0">
                <a:latin typeface="Myriad Pro"/>
                <a:cs typeface="Myriad Pro"/>
              </a:rPr>
              <a:t>No more than 5 bullets on a page</a:t>
            </a:r>
          </a:p>
          <a:p>
            <a:pPr marL="342900" indent="-342900" algn="l">
              <a:buClr>
                <a:srgbClr val="FFC000"/>
              </a:buClr>
              <a:buFont typeface="Arial" charset="0"/>
              <a:buChar char="•"/>
            </a:pPr>
            <a:r>
              <a:rPr lang="en-US" sz="2800" dirty="0" smtClean="0">
                <a:latin typeface="Myriad Pro"/>
                <a:cs typeface="Myriad Pro"/>
              </a:rPr>
              <a:t>Bullets in upper and lower case</a:t>
            </a:r>
          </a:p>
        </p:txBody>
      </p:sp>
      <p:sp>
        <p:nvSpPr>
          <p:cNvPr id="8" name="Date Placeholder 7"/>
          <p:cNvSpPr>
            <a:spLocks noGrp="1"/>
          </p:cNvSpPr>
          <p:nvPr>
            <p:ph type="dt" sz="half" idx="11"/>
          </p:nvPr>
        </p:nvSpPr>
        <p:spPr/>
        <p:txBody>
          <a:bodyPr/>
          <a:lstStyle/>
          <a:p>
            <a:fld id="{F34D29D8-FFB6-F340-895A-2A1396DD2763}" type="datetimeFigureOut">
              <a:rPr lang="en-US" smtClean="0"/>
              <a:pPr/>
              <a:t>4/26/2017</a:t>
            </a:fld>
            <a:endParaRPr lang="en-US"/>
          </a:p>
        </p:txBody>
      </p:sp>
    </p:spTree>
    <p:extLst>
      <p:ext uri="{BB962C8B-B14F-4D97-AF65-F5344CB8AC3E}">
        <p14:creationId xmlns:p14="http://schemas.microsoft.com/office/powerpoint/2010/main" val="8730963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z="4000" dirty="0" smtClean="0">
                <a:latin typeface="Myriad Pro"/>
                <a:cs typeface="Myriad Pro"/>
              </a:rPr>
              <a:t>Headlines case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342900" indent="-342900" algn="l">
              <a:buClr>
                <a:srgbClr val="FFC000"/>
              </a:buClr>
              <a:buFont typeface="Arial" charset="0"/>
              <a:buChar char="•"/>
            </a:pPr>
            <a:r>
              <a:rPr lang="en-US" sz="2800" dirty="0" smtClean="0">
                <a:latin typeface="Myriad Pro"/>
                <a:cs typeface="Myriad Pro"/>
              </a:rPr>
              <a:t>Bullets in upper and lower case</a:t>
            </a:r>
          </a:p>
          <a:p>
            <a:pPr lvl="1"/>
            <a:r>
              <a:rPr lang="en-US" dirty="0" smtClean="0"/>
              <a:t>No more then 5 bullets on a page</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Date Placeholder 10"/>
          <p:cNvSpPr>
            <a:spLocks noGrp="1"/>
          </p:cNvSpPr>
          <p:nvPr>
            <p:ph type="dt" sz="half" idx="2"/>
          </p:nvPr>
        </p:nvSpPr>
        <p:spPr>
          <a:xfrm>
            <a:off x="4667577" y="6319541"/>
            <a:ext cx="2844800" cy="365125"/>
          </a:xfrm>
          <a:prstGeom prst="rect">
            <a:avLst/>
          </a:prstGeom>
        </p:spPr>
        <p:txBody>
          <a:bodyPr vert="horz" lIns="91440" tIns="45720" rIns="91440" bIns="45720" rtlCol="0" anchor="ctr"/>
          <a:lstStyle>
            <a:lvl1pPr algn="ctr">
              <a:defRPr sz="1800">
                <a:solidFill>
                  <a:schemeClr val="tx1">
                    <a:tint val="75000"/>
                  </a:schemeClr>
                </a:solidFill>
                <a:latin typeface="Avenir Next Regular"/>
                <a:cs typeface="Avenir Next Regular"/>
              </a:defRPr>
            </a:lvl1pPr>
          </a:lstStyle>
          <a:p>
            <a:fld id="{F34D29D8-FFB6-F340-895A-2A1396DD2763}" type="datetimeFigureOut">
              <a:rPr lang="en-US" smtClean="0"/>
              <a:pPr/>
              <a:t>4/26/2017</a:t>
            </a:fld>
            <a:endParaRPr lang="en-US"/>
          </a:p>
        </p:txBody>
      </p:sp>
      <p:pic>
        <p:nvPicPr>
          <p:cNvPr id="4" name="Picture 3" descr="MichiganTech_Horizontal_TwoColor.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064845" y="6280062"/>
            <a:ext cx="2280654" cy="461085"/>
          </a:xfrm>
          <a:prstGeom prst="rect">
            <a:avLst/>
          </a:prstGeom>
        </p:spPr>
      </p:pic>
      <p:cxnSp>
        <p:nvCxnSpPr>
          <p:cNvPr id="9" name="Straight Connector 8"/>
          <p:cNvCxnSpPr/>
          <p:nvPr userDrawn="1"/>
        </p:nvCxnSpPr>
        <p:spPr>
          <a:xfrm>
            <a:off x="838200" y="6176963"/>
            <a:ext cx="10515600"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6752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b="1" kern="1200">
          <a:solidFill>
            <a:schemeClr val="tx1"/>
          </a:solidFill>
          <a:latin typeface="Myriad Pro"/>
          <a:ea typeface="+mj-ea"/>
          <a:cs typeface="Myriad Pro"/>
        </a:defRPr>
      </a:lvl1pPr>
    </p:titleStyle>
    <p:bodyStyle>
      <a:lvl1pPr marL="342900" indent="-342900" algn="l" defTabSz="914400" rtl="0" eaLnBrk="1" latinLnBrk="0" hangingPunct="1">
        <a:lnSpc>
          <a:spcPct val="90000"/>
        </a:lnSpc>
        <a:spcBef>
          <a:spcPts val="1000"/>
        </a:spcBef>
        <a:buClr>
          <a:srgbClr val="FFC000"/>
        </a:buClr>
        <a:buFont typeface="Arial" charset="0"/>
        <a:buChar char="•"/>
        <a:defRPr sz="2800" kern="1200">
          <a:solidFill>
            <a:schemeClr val="tx1"/>
          </a:solidFill>
          <a:latin typeface="Myriad Pro"/>
          <a:ea typeface="+mn-ea"/>
          <a:cs typeface="Myriad Pro"/>
        </a:defRPr>
      </a:lvl1pPr>
      <a:lvl2pPr marL="685800" indent="-228600" algn="l" defTabSz="914400" rtl="0" eaLnBrk="1" latinLnBrk="0" hangingPunct="1">
        <a:lnSpc>
          <a:spcPct val="90000"/>
        </a:lnSpc>
        <a:spcBef>
          <a:spcPts val="500"/>
        </a:spcBef>
        <a:buClr>
          <a:srgbClr val="FFC000"/>
        </a:buClr>
        <a:buFont typeface="Arial"/>
        <a:buChar char="•"/>
        <a:defRPr sz="2400" kern="1200">
          <a:solidFill>
            <a:schemeClr val="tx1"/>
          </a:solidFill>
          <a:latin typeface="Myriad Pro"/>
          <a:ea typeface="+mn-ea"/>
          <a:cs typeface="Myriad Pro"/>
        </a:defRPr>
      </a:lvl2pPr>
      <a:lvl3pPr marL="1143000" indent="-228600" algn="l" defTabSz="914400" rtl="0" eaLnBrk="1" latinLnBrk="0" hangingPunct="1">
        <a:lnSpc>
          <a:spcPct val="90000"/>
        </a:lnSpc>
        <a:spcBef>
          <a:spcPts val="500"/>
        </a:spcBef>
        <a:buClr>
          <a:srgbClr val="FFC000"/>
        </a:buClr>
        <a:buFont typeface="Arial"/>
        <a:buChar char="•"/>
        <a:defRPr sz="2000" kern="1200">
          <a:solidFill>
            <a:schemeClr val="tx1"/>
          </a:solidFill>
          <a:latin typeface="Myriad Pro"/>
          <a:ea typeface="+mn-ea"/>
          <a:cs typeface="Myriad Pro"/>
        </a:defRPr>
      </a:lvl3pPr>
      <a:lvl4pPr marL="1600200" indent="-228600" algn="l" defTabSz="914400" rtl="0" eaLnBrk="1" latinLnBrk="0" hangingPunct="1">
        <a:lnSpc>
          <a:spcPct val="90000"/>
        </a:lnSpc>
        <a:spcBef>
          <a:spcPts val="500"/>
        </a:spcBef>
        <a:buClr>
          <a:srgbClr val="FFC000"/>
        </a:buClr>
        <a:buFont typeface="Arial"/>
        <a:buChar char="•"/>
        <a:defRPr sz="1800" kern="1200">
          <a:solidFill>
            <a:schemeClr val="tx1"/>
          </a:solidFill>
          <a:latin typeface="Myriad Pro"/>
          <a:ea typeface="+mn-ea"/>
          <a:cs typeface="Myriad Pro"/>
        </a:defRPr>
      </a:lvl4pPr>
      <a:lvl5pPr marL="2057400" indent="-228600" algn="l" defTabSz="914400" rtl="0" eaLnBrk="1" latinLnBrk="0" hangingPunct="1">
        <a:lnSpc>
          <a:spcPct val="90000"/>
        </a:lnSpc>
        <a:spcBef>
          <a:spcPts val="500"/>
        </a:spcBef>
        <a:buClr>
          <a:srgbClr val="FFC000"/>
        </a:buClr>
        <a:buFont typeface="Arial"/>
        <a:buChar char="•"/>
        <a:defRPr sz="1800" kern="1200">
          <a:solidFill>
            <a:schemeClr val="tx1"/>
          </a:solidFill>
          <a:latin typeface="Myriad Pro"/>
          <a:ea typeface="+mn-ea"/>
          <a:cs typeface="Myriad Pro"/>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dirty="0" smtClean="0">
                <a:latin typeface="Myriad Pro"/>
                <a:cs typeface="Myriad Pro"/>
              </a:rPr>
              <a:t>Jackal Hunt Rabbits</a:t>
            </a:r>
            <a:endParaRPr lang="en-US" dirty="0">
              <a:latin typeface="Myriad Pro"/>
              <a:cs typeface="Myriad Pro"/>
            </a:endParaRPr>
          </a:p>
        </p:txBody>
      </p:sp>
      <p:sp>
        <p:nvSpPr>
          <p:cNvPr id="3" name="Subtitle 2"/>
          <p:cNvSpPr>
            <a:spLocks noGrp="1"/>
          </p:cNvSpPr>
          <p:nvPr>
            <p:ph type="subTitle" idx="4294967295"/>
          </p:nvPr>
        </p:nvSpPr>
        <p:spPr>
          <a:xfrm>
            <a:off x="1524000" y="3602038"/>
            <a:ext cx="9144000" cy="1655762"/>
          </a:xfrm>
        </p:spPr>
        <p:txBody>
          <a:bodyPr>
            <a:normAutofit/>
          </a:bodyPr>
          <a:lstStyle/>
          <a:p>
            <a:pPr marL="0" indent="0" algn="ctr">
              <a:buNone/>
            </a:pPr>
            <a:r>
              <a:rPr lang="en-US" sz="2400" dirty="0" smtClean="0"/>
              <a:t>EE 5900: Introduction to Robotics</a:t>
            </a:r>
          </a:p>
          <a:p>
            <a:pPr marL="0" indent="0" algn="ctr">
              <a:buNone/>
            </a:pPr>
            <a:r>
              <a:rPr lang="en-US" sz="2000" dirty="0" smtClean="0">
                <a:latin typeface="Myriad Pro"/>
                <a:cs typeface="Myriad Pro"/>
              </a:rPr>
              <a:t>Final </a:t>
            </a:r>
            <a:r>
              <a:rPr lang="en-US" sz="2000" dirty="0" smtClean="0">
                <a:latin typeface="Myriad Pro"/>
                <a:cs typeface="Myriad Pro"/>
              </a:rPr>
              <a:t>Project Presentation</a:t>
            </a:r>
            <a:endParaRPr lang="en-US" sz="2000" dirty="0">
              <a:latin typeface="Myriad Pro"/>
              <a:cs typeface="Myriad Pro"/>
            </a:endParaRPr>
          </a:p>
        </p:txBody>
      </p:sp>
      <p:sp>
        <p:nvSpPr>
          <p:cNvPr id="8" name="Date Placeholder 3"/>
          <p:cNvSpPr>
            <a:spLocks noGrp="1"/>
          </p:cNvSpPr>
          <p:nvPr>
            <p:ph type="dt" sz="half" idx="2"/>
          </p:nvPr>
        </p:nvSpPr>
        <p:spPr>
          <a:xfrm>
            <a:off x="4616368" y="6244378"/>
            <a:ext cx="2743200" cy="365125"/>
          </a:xfrm>
        </p:spPr>
        <p:txBody>
          <a:bodyPr/>
          <a:lstStyle>
            <a:lvl1pPr algn="ctr">
              <a:defRPr/>
            </a:lvl1pPr>
          </a:lstStyle>
          <a:p>
            <a:fld id="{D54D5371-F7DB-5648-B768-5243C5A9A4FB}" type="datetimeFigureOut">
              <a:rPr lang="en-US" smtClean="0">
                <a:solidFill>
                  <a:schemeClr val="tx1">
                    <a:lumMod val="50000"/>
                    <a:lumOff val="50000"/>
                  </a:schemeClr>
                </a:solidFill>
                <a:latin typeface="Avenir Next" charset="0"/>
                <a:ea typeface="Avenir Next" charset="0"/>
                <a:cs typeface="Avenir Next" charset="0"/>
              </a:rPr>
              <a:pPr/>
              <a:t>4/26/2017</a:t>
            </a:fld>
            <a:endParaRPr lang="en-US" dirty="0">
              <a:solidFill>
                <a:schemeClr val="tx1">
                  <a:lumMod val="50000"/>
                  <a:lumOff val="50000"/>
                </a:schemeClr>
              </a:solidFill>
              <a:latin typeface="Avenir Next" charset="0"/>
              <a:ea typeface="Avenir Next" charset="0"/>
              <a:cs typeface="Avenir Next" charset="0"/>
            </a:endParaRPr>
          </a:p>
        </p:txBody>
      </p:sp>
    </p:spTree>
    <p:extLst>
      <p:ext uri="{BB962C8B-B14F-4D97-AF65-F5344CB8AC3E}">
        <p14:creationId xmlns:p14="http://schemas.microsoft.com/office/powerpoint/2010/main" val="119191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Alvar</a:t>
            </a:r>
            <a:r>
              <a:rPr lang="en-US" dirty="0" smtClean="0"/>
              <a:t> tag detector</a:t>
            </a:r>
            <a:endParaRPr lang="en-US" dirty="0"/>
          </a:p>
        </p:txBody>
      </p:sp>
      <p:sp>
        <p:nvSpPr>
          <p:cNvPr id="5" name="Subtitle 2"/>
          <p:cNvSpPr txBox="1">
            <a:spLocks/>
          </p:cNvSpPr>
          <p:nvPr/>
        </p:nvSpPr>
        <p:spPr>
          <a:xfrm>
            <a:off x="875817" y="1342661"/>
            <a:ext cx="11093268" cy="4087979"/>
          </a:xfrm>
          <a:prstGeom prst="rect">
            <a:avLst/>
          </a:prstGeom>
        </p:spPr>
        <p:txBody>
          <a:bodyPr vert="horz" lIns="91440" tIns="45720" rIns="91440" bIns="45720" rtlCol="0">
            <a:normAutofit fontScale="92500"/>
          </a:bodyPr>
          <a:lstStyle>
            <a:lvl1pPr marL="342900" indent="-342900" algn="l" defTabSz="914400" rtl="0" eaLnBrk="1" latinLnBrk="0" hangingPunct="1">
              <a:lnSpc>
                <a:spcPct val="90000"/>
              </a:lnSpc>
              <a:spcBef>
                <a:spcPts val="1000"/>
              </a:spcBef>
              <a:buClr>
                <a:srgbClr val="FFC000"/>
              </a:buClr>
              <a:buFont typeface="Arial" charset="0"/>
              <a:buChar char="•"/>
              <a:defRPr sz="2800" kern="1200">
                <a:solidFill>
                  <a:schemeClr val="tx1"/>
                </a:solidFill>
                <a:latin typeface="Myriad Pro"/>
                <a:ea typeface="+mn-ea"/>
                <a:cs typeface="Myriad Pro"/>
              </a:defRPr>
            </a:lvl1pPr>
            <a:lvl2pPr marL="685800" indent="-228600" algn="l" defTabSz="914400" rtl="0" eaLnBrk="1" latinLnBrk="0" hangingPunct="1">
              <a:lnSpc>
                <a:spcPct val="90000"/>
              </a:lnSpc>
              <a:spcBef>
                <a:spcPts val="500"/>
              </a:spcBef>
              <a:buClr>
                <a:srgbClr val="FFC000"/>
              </a:buClr>
              <a:buFont typeface="Arial"/>
              <a:buChar char="•"/>
              <a:defRPr sz="2400" kern="1200">
                <a:solidFill>
                  <a:schemeClr val="tx1"/>
                </a:solidFill>
                <a:latin typeface="Myriad Pro"/>
                <a:ea typeface="+mn-ea"/>
                <a:cs typeface="Myriad Pro"/>
              </a:defRPr>
            </a:lvl2pPr>
            <a:lvl3pPr marL="1143000" indent="-228600" algn="l" defTabSz="914400" rtl="0" eaLnBrk="1" latinLnBrk="0" hangingPunct="1">
              <a:lnSpc>
                <a:spcPct val="90000"/>
              </a:lnSpc>
              <a:spcBef>
                <a:spcPts val="500"/>
              </a:spcBef>
              <a:buClr>
                <a:srgbClr val="FFC000"/>
              </a:buClr>
              <a:buFont typeface="Arial"/>
              <a:buChar char="•"/>
              <a:defRPr sz="2000" kern="1200">
                <a:solidFill>
                  <a:schemeClr val="tx1"/>
                </a:solidFill>
                <a:latin typeface="Myriad Pro"/>
                <a:ea typeface="+mn-ea"/>
                <a:cs typeface="Myriad Pro"/>
              </a:defRPr>
            </a:lvl3pPr>
            <a:lvl4pPr marL="1600200" indent="-228600" algn="l" defTabSz="914400" rtl="0" eaLnBrk="1" latinLnBrk="0" hangingPunct="1">
              <a:lnSpc>
                <a:spcPct val="90000"/>
              </a:lnSpc>
              <a:spcBef>
                <a:spcPts val="500"/>
              </a:spcBef>
              <a:buClr>
                <a:srgbClr val="FFC000"/>
              </a:buClr>
              <a:buFont typeface="Arial"/>
              <a:buChar char="•"/>
              <a:defRPr sz="1800" kern="1200">
                <a:solidFill>
                  <a:schemeClr val="tx1"/>
                </a:solidFill>
                <a:latin typeface="Myriad Pro"/>
                <a:ea typeface="+mn-ea"/>
                <a:cs typeface="Myriad Pro"/>
              </a:defRPr>
            </a:lvl4pPr>
            <a:lvl5pPr marL="2057400" indent="-228600" algn="l" defTabSz="914400" rtl="0" eaLnBrk="1" latinLnBrk="0" hangingPunct="1">
              <a:lnSpc>
                <a:spcPct val="90000"/>
              </a:lnSpc>
              <a:spcBef>
                <a:spcPts val="500"/>
              </a:spcBef>
              <a:buClr>
                <a:srgbClr val="FFC000"/>
              </a:buClr>
              <a:buFont typeface="Arial"/>
              <a:buChar char="•"/>
              <a:defRPr sz="1800" kern="1200">
                <a:solidFill>
                  <a:schemeClr val="tx1"/>
                </a:solidFill>
                <a:latin typeface="Myriad Pro"/>
                <a:ea typeface="+mn-ea"/>
                <a:cs typeface="Myriad Pro"/>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For </a:t>
            </a:r>
            <a:r>
              <a:rPr lang="en-US" dirty="0"/>
              <a:t>this we used ROS wrapper </a:t>
            </a:r>
            <a:r>
              <a:rPr lang="en-US" dirty="0" err="1"/>
              <a:t>ar_track_alvar</a:t>
            </a:r>
            <a:r>
              <a:rPr lang="en-US" dirty="0"/>
              <a:t> with functionalities like </a:t>
            </a:r>
            <a:endParaRPr lang="en-US" dirty="0" smtClean="0"/>
          </a:p>
          <a:p>
            <a:pPr marL="514350" indent="-514350">
              <a:buFont typeface="+mj-lt"/>
              <a:buAutoNum type="arabicPeriod"/>
            </a:pPr>
            <a:r>
              <a:rPr lang="en-US" dirty="0" smtClean="0"/>
              <a:t>Generating </a:t>
            </a:r>
            <a:r>
              <a:rPr lang="en-US" dirty="0"/>
              <a:t>AR tags, </a:t>
            </a:r>
            <a:endParaRPr lang="en-US" dirty="0" smtClean="0"/>
          </a:p>
          <a:p>
            <a:pPr marL="514350" indent="-514350">
              <a:buFont typeface="+mj-lt"/>
              <a:buAutoNum type="arabicPeriod"/>
            </a:pPr>
            <a:r>
              <a:rPr lang="en-US" dirty="0" smtClean="0"/>
              <a:t>Identifying </a:t>
            </a:r>
            <a:r>
              <a:rPr lang="en-US" dirty="0"/>
              <a:t>and tracking the pose of individual AR tags and </a:t>
            </a:r>
            <a:r>
              <a:rPr lang="en-US" dirty="0" smtClean="0"/>
              <a:t>bundles,</a:t>
            </a:r>
          </a:p>
          <a:p>
            <a:pPr marL="514350" indent="-514350">
              <a:buFont typeface="+mj-lt"/>
              <a:buAutoNum type="arabicPeriod"/>
            </a:pPr>
            <a:r>
              <a:rPr lang="en-US" dirty="0" smtClean="0"/>
              <a:t>Using </a:t>
            </a:r>
            <a:r>
              <a:rPr lang="en-US" dirty="0"/>
              <a:t>camera images to automatically calculate spatial </a:t>
            </a:r>
            <a:r>
              <a:rPr lang="en-US" dirty="0" smtClean="0"/>
              <a:t>relationships</a:t>
            </a:r>
          </a:p>
          <a:p>
            <a:pPr marL="0" indent="0">
              <a:buNone/>
            </a:pPr>
            <a:endParaRPr lang="en-US" dirty="0"/>
          </a:p>
          <a:p>
            <a:pPr marL="0" indent="0">
              <a:buNone/>
            </a:pPr>
            <a:endParaRPr lang="en-US" dirty="0" smtClean="0"/>
          </a:p>
          <a:p>
            <a:pPr marL="0" indent="0">
              <a:buNone/>
            </a:pPr>
            <a:r>
              <a:rPr lang="en-US" dirty="0" smtClean="0"/>
              <a:t>For using it effectively we had to calibrate camera and for that we used camera ‘calibrator.py’ API.</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33010" t="14077" r="-2428" b="20551"/>
          <a:stretch/>
        </p:blipFill>
        <p:spPr>
          <a:xfrm>
            <a:off x="9148491" y="4741428"/>
            <a:ext cx="1951630" cy="1378424"/>
          </a:xfrm>
          <a:prstGeom prst="rect">
            <a:avLst/>
          </a:prstGeom>
        </p:spPr>
      </p:pic>
    </p:spTree>
    <p:extLst>
      <p:ext uri="{BB962C8B-B14F-4D97-AF65-F5344CB8AC3E}">
        <p14:creationId xmlns:p14="http://schemas.microsoft.com/office/powerpoint/2010/main" val="812031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Rabbit Image Database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817" y="1342664"/>
            <a:ext cx="2931906" cy="219892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7723" y="3396695"/>
            <a:ext cx="3536900" cy="265267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4623" y="1342664"/>
            <a:ext cx="3254993" cy="2441245"/>
          </a:xfrm>
          <a:prstGeom prst="rect">
            <a:avLst/>
          </a:prstGeom>
        </p:spPr>
      </p:pic>
    </p:spTree>
    <p:extLst>
      <p:ext uri="{BB962C8B-B14F-4D97-AF65-F5344CB8AC3E}">
        <p14:creationId xmlns:p14="http://schemas.microsoft.com/office/powerpoint/2010/main" val="382681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Egg Hunter &amp; Counter</a:t>
            </a:r>
            <a:endParaRPr lang="en-US" dirty="0"/>
          </a:p>
        </p:txBody>
      </p:sp>
      <p:sp>
        <p:nvSpPr>
          <p:cNvPr id="3" name="Subtitle 2"/>
          <p:cNvSpPr>
            <a:spLocks noGrp="1"/>
          </p:cNvSpPr>
          <p:nvPr>
            <p:ph type="subTitle" idx="1"/>
          </p:nvPr>
        </p:nvSpPr>
        <p:spPr/>
        <p:txBody>
          <a:bodyPr/>
          <a:lstStyle/>
          <a:p>
            <a:r>
              <a:rPr lang="en-US" dirty="0" smtClean="0"/>
              <a:t>Based upon the </a:t>
            </a:r>
            <a:r>
              <a:rPr lang="en-US" dirty="0" err="1" smtClean="0"/>
              <a:t>alvar</a:t>
            </a:r>
            <a:r>
              <a:rPr lang="en-US" dirty="0" smtClean="0"/>
              <a:t> ID, we took the image based on threshold distance, into consideration</a:t>
            </a:r>
          </a:p>
          <a:p>
            <a:endParaRPr lang="en-US" dirty="0" smtClean="0"/>
          </a:p>
          <a:p>
            <a:r>
              <a:rPr lang="en-US" dirty="0" smtClean="0"/>
              <a:t>We developed the image parameters calibration and using the image database we trained it for colored based egg extractor</a:t>
            </a:r>
          </a:p>
          <a:p>
            <a:endParaRPr lang="en-US" dirty="0" smtClean="0"/>
          </a:p>
        </p:txBody>
      </p:sp>
    </p:spTree>
    <p:extLst>
      <p:ext uri="{BB962C8B-B14F-4D97-AF65-F5344CB8AC3E}">
        <p14:creationId xmlns:p14="http://schemas.microsoft.com/office/powerpoint/2010/main" val="16610224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Egg Hunter &amp; Counter (</a:t>
            </a:r>
            <a:r>
              <a:rPr lang="en-US" dirty="0" err="1" smtClean="0"/>
              <a:t>cont</a:t>
            </a:r>
            <a:r>
              <a:rPr lang="en-US" dirty="0" smtClean="0"/>
              <a:t>)</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0332" r="867"/>
          <a:stretch/>
        </p:blipFill>
        <p:spPr>
          <a:xfrm>
            <a:off x="2224585" y="2715904"/>
            <a:ext cx="7670042" cy="1610436"/>
          </a:xfrm>
          <a:prstGeom prst="rect">
            <a:avLst/>
          </a:prstGeom>
        </p:spPr>
      </p:pic>
    </p:spTree>
    <p:extLst>
      <p:ext uri="{BB962C8B-B14F-4D97-AF65-F5344CB8AC3E}">
        <p14:creationId xmlns:p14="http://schemas.microsoft.com/office/powerpoint/2010/main" val="20063872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State Machine</a:t>
            </a:r>
            <a:endParaRPr lang="en-US" dirty="0"/>
          </a:p>
        </p:txBody>
      </p:sp>
      <p:sp>
        <p:nvSpPr>
          <p:cNvPr id="3" name="Subtitle 2"/>
          <p:cNvSpPr>
            <a:spLocks noGrp="1"/>
          </p:cNvSpPr>
          <p:nvPr>
            <p:ph type="subTitle" idx="1"/>
          </p:nvPr>
        </p:nvSpPr>
        <p:spPr/>
        <p:txBody>
          <a:bodyPr/>
          <a:lstStyle/>
          <a:p>
            <a:r>
              <a:rPr lang="en-US" dirty="0" smtClean="0"/>
              <a:t>State Machine is sequential operation framework to perform complex tasks</a:t>
            </a:r>
          </a:p>
          <a:p>
            <a:r>
              <a:rPr lang="en-US" dirty="0" smtClean="0"/>
              <a:t>Particularly for ROS, we have a well documented SMACH library</a:t>
            </a:r>
            <a:endParaRPr lang="en-US" dirty="0"/>
          </a:p>
          <a:p>
            <a:r>
              <a:rPr lang="en-US" dirty="0" smtClean="0"/>
              <a:t>Using </a:t>
            </a:r>
            <a:r>
              <a:rPr lang="en-US" dirty="0" err="1" smtClean="0"/>
              <a:t>smach</a:t>
            </a:r>
            <a:r>
              <a:rPr lang="en-US" dirty="0" smtClean="0"/>
              <a:t>, we can execute sequential steps like explore, map, </a:t>
            </a:r>
            <a:r>
              <a:rPr lang="en-US" dirty="0" err="1" smtClean="0"/>
              <a:t>etc</a:t>
            </a:r>
            <a:r>
              <a:rPr lang="en-US" dirty="0" smtClean="0"/>
              <a:t>, with a better implementation  </a:t>
            </a:r>
          </a:p>
        </p:txBody>
      </p:sp>
    </p:spTree>
    <p:extLst>
      <p:ext uri="{BB962C8B-B14F-4D97-AF65-F5344CB8AC3E}">
        <p14:creationId xmlns:p14="http://schemas.microsoft.com/office/powerpoint/2010/main" val="2478749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Block diagram</a:t>
            </a:r>
            <a:endParaRPr lang="en-US" dirty="0"/>
          </a:p>
        </p:txBody>
      </p:sp>
      <p:sp>
        <p:nvSpPr>
          <p:cNvPr id="4" name="Rounded Rectangle 3"/>
          <p:cNvSpPr/>
          <p:nvPr/>
        </p:nvSpPr>
        <p:spPr>
          <a:xfrm>
            <a:off x="2241658" y="2103131"/>
            <a:ext cx="7492620" cy="276182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2552133" y="2974569"/>
            <a:ext cx="1315670" cy="69010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rPr>
              <a:t>Exploration</a:t>
            </a:r>
            <a:endParaRPr lang="en-US" dirty="0">
              <a:solidFill>
                <a:schemeClr val="bg2">
                  <a:lumMod val="10000"/>
                </a:schemeClr>
              </a:solidFill>
            </a:endParaRPr>
          </a:p>
        </p:txBody>
      </p:sp>
      <p:sp>
        <p:nvSpPr>
          <p:cNvPr id="9" name="Rounded Rectangle 8"/>
          <p:cNvSpPr/>
          <p:nvPr/>
        </p:nvSpPr>
        <p:spPr>
          <a:xfrm>
            <a:off x="5789768" y="2893480"/>
            <a:ext cx="1506816" cy="85227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2">
                    <a:lumMod val="10000"/>
                  </a:schemeClr>
                </a:solidFill>
              </a:rPr>
              <a:t>Alvar</a:t>
            </a:r>
            <a:r>
              <a:rPr lang="en-US" dirty="0" smtClean="0">
                <a:solidFill>
                  <a:schemeClr val="bg2">
                    <a:lumMod val="10000"/>
                  </a:schemeClr>
                </a:solidFill>
              </a:rPr>
              <a:t> Detector</a:t>
            </a:r>
            <a:endParaRPr lang="en-US" dirty="0">
              <a:solidFill>
                <a:schemeClr val="bg2">
                  <a:lumMod val="10000"/>
                </a:schemeClr>
              </a:solidFill>
            </a:endParaRPr>
          </a:p>
        </p:txBody>
      </p:sp>
      <p:sp>
        <p:nvSpPr>
          <p:cNvPr id="10" name="Rounded Rectangle 9"/>
          <p:cNvSpPr/>
          <p:nvPr/>
        </p:nvSpPr>
        <p:spPr>
          <a:xfrm>
            <a:off x="6063669" y="4055994"/>
            <a:ext cx="1506816" cy="73150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rPr>
              <a:t>Egg Hunter</a:t>
            </a:r>
            <a:endParaRPr lang="en-US" dirty="0">
              <a:solidFill>
                <a:schemeClr val="bg2">
                  <a:lumMod val="10000"/>
                </a:schemeClr>
              </a:solidFill>
            </a:endParaRPr>
          </a:p>
        </p:txBody>
      </p:sp>
      <p:cxnSp>
        <p:nvCxnSpPr>
          <p:cNvPr id="12" name="Straight Arrow Connector 11"/>
          <p:cNvCxnSpPr>
            <a:stCxn id="38" idx="2"/>
            <a:endCxn id="10" idx="3"/>
          </p:cNvCxnSpPr>
          <p:nvPr/>
        </p:nvCxnSpPr>
        <p:spPr>
          <a:xfrm flipH="1">
            <a:off x="7570485" y="3914893"/>
            <a:ext cx="1253191" cy="506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6" idx="3"/>
            <a:endCxn id="9" idx="1"/>
          </p:cNvCxnSpPr>
          <p:nvPr/>
        </p:nvCxnSpPr>
        <p:spPr>
          <a:xfrm>
            <a:off x="5295331" y="3319619"/>
            <a:ext cx="4944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3"/>
            <a:endCxn id="38" idx="1"/>
          </p:cNvCxnSpPr>
          <p:nvPr/>
        </p:nvCxnSpPr>
        <p:spPr>
          <a:xfrm>
            <a:off x="7296584" y="3319619"/>
            <a:ext cx="795674" cy="2502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053878" y="2212139"/>
            <a:ext cx="1539597" cy="369332"/>
          </a:xfrm>
          <a:prstGeom prst="rect">
            <a:avLst/>
          </a:prstGeom>
          <a:noFill/>
        </p:spPr>
        <p:txBody>
          <a:bodyPr wrap="square" rtlCol="0">
            <a:spAutoFit/>
          </a:bodyPr>
          <a:lstStyle/>
          <a:p>
            <a:r>
              <a:rPr lang="en-US" dirty="0" smtClean="0"/>
              <a:t>State Machine</a:t>
            </a:r>
            <a:endParaRPr lang="en-US" dirty="0"/>
          </a:p>
        </p:txBody>
      </p:sp>
      <p:sp>
        <p:nvSpPr>
          <p:cNvPr id="36" name="Rounded Rectangle 35"/>
          <p:cNvSpPr/>
          <p:nvPr/>
        </p:nvSpPr>
        <p:spPr>
          <a:xfrm>
            <a:off x="4163623" y="2974567"/>
            <a:ext cx="1131708" cy="69010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rPr>
              <a:t>Mapping</a:t>
            </a:r>
            <a:endParaRPr lang="en-US" dirty="0">
              <a:solidFill>
                <a:schemeClr val="bg2">
                  <a:lumMod val="10000"/>
                </a:schemeClr>
              </a:solidFill>
            </a:endParaRPr>
          </a:p>
        </p:txBody>
      </p:sp>
      <p:sp>
        <p:nvSpPr>
          <p:cNvPr id="38" name="Rounded Rectangle 37"/>
          <p:cNvSpPr/>
          <p:nvPr/>
        </p:nvSpPr>
        <p:spPr>
          <a:xfrm>
            <a:off x="8092258" y="3224790"/>
            <a:ext cx="1462836" cy="69010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rPr>
              <a:t>Waypoint Collection</a:t>
            </a:r>
            <a:endParaRPr lang="en-US" dirty="0">
              <a:solidFill>
                <a:schemeClr val="bg2">
                  <a:lumMod val="10000"/>
                </a:schemeClr>
              </a:solidFill>
            </a:endParaRPr>
          </a:p>
        </p:txBody>
      </p:sp>
      <p:cxnSp>
        <p:nvCxnSpPr>
          <p:cNvPr id="52" name="Straight Arrow Connector 51"/>
          <p:cNvCxnSpPr>
            <a:stCxn id="5" idx="3"/>
            <a:endCxn id="36" idx="1"/>
          </p:cNvCxnSpPr>
          <p:nvPr/>
        </p:nvCxnSpPr>
        <p:spPr>
          <a:xfrm flipV="1">
            <a:off x="3867803" y="3319619"/>
            <a:ext cx="2958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3856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Challenges</a:t>
            </a:r>
            <a:r>
              <a:rPr lang="en-US" dirty="0"/>
              <a:t/>
            </a:r>
            <a:br>
              <a:rPr lang="en-US" dirty="0"/>
            </a:br>
            <a:endParaRPr lang="en-US" dirty="0"/>
          </a:p>
        </p:txBody>
      </p:sp>
      <p:sp>
        <p:nvSpPr>
          <p:cNvPr id="3" name="Subtitle 2"/>
          <p:cNvSpPr>
            <a:spLocks noGrp="1"/>
          </p:cNvSpPr>
          <p:nvPr>
            <p:ph type="subTitle" idx="1"/>
          </p:nvPr>
        </p:nvSpPr>
        <p:spPr/>
        <p:txBody>
          <a:bodyPr>
            <a:normAutofit/>
          </a:bodyPr>
          <a:lstStyle/>
          <a:p>
            <a:r>
              <a:rPr lang="en-US" dirty="0" smtClean="0"/>
              <a:t>Implementation for Exploration</a:t>
            </a:r>
          </a:p>
          <a:p>
            <a:r>
              <a:rPr lang="en-US" dirty="0" err="1" smtClean="0"/>
              <a:t>Alvar</a:t>
            </a:r>
            <a:r>
              <a:rPr lang="en-US" dirty="0" smtClean="0"/>
              <a:t> Detector and integration</a:t>
            </a:r>
          </a:p>
          <a:p>
            <a:r>
              <a:rPr lang="en-US" dirty="0" smtClean="0"/>
              <a:t>Egg Counter</a:t>
            </a:r>
          </a:p>
          <a:p>
            <a:r>
              <a:rPr lang="en-US" dirty="0" smtClean="0"/>
              <a:t>State Machine</a:t>
            </a:r>
          </a:p>
          <a:p>
            <a:r>
              <a:rPr lang="en-US" dirty="0" smtClean="0"/>
              <a:t>Integrating and Implementation</a:t>
            </a:r>
          </a:p>
          <a:p>
            <a:r>
              <a:rPr lang="en-US" dirty="0" smtClean="0"/>
              <a:t>Charging and </a:t>
            </a:r>
            <a:r>
              <a:rPr lang="en-US" dirty="0" err="1" smtClean="0"/>
              <a:t>Deugging</a:t>
            </a:r>
            <a:endParaRPr lang="en-US" dirty="0" smtClean="0"/>
          </a:p>
        </p:txBody>
      </p:sp>
    </p:spTree>
    <p:extLst>
      <p:ext uri="{BB962C8B-B14F-4D97-AF65-F5344CB8AC3E}">
        <p14:creationId xmlns:p14="http://schemas.microsoft.com/office/powerpoint/2010/main" val="1839126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Challeneges</a:t>
            </a:r>
            <a:r>
              <a:rPr lang="en-US" dirty="0" smtClean="0"/>
              <a:t> (</a:t>
            </a:r>
            <a:r>
              <a:rPr lang="en-US" dirty="0" err="1" smtClean="0"/>
              <a:t>cont</a:t>
            </a:r>
            <a:r>
              <a:rPr lang="en-US" dirty="0" smtClean="0"/>
              <a:t>)</a:t>
            </a:r>
            <a:endParaRPr lang="en-US" dirty="0"/>
          </a:p>
        </p:txBody>
      </p:sp>
      <p:sp>
        <p:nvSpPr>
          <p:cNvPr id="3" name="Subtitle 2"/>
          <p:cNvSpPr>
            <a:spLocks noGrp="1"/>
          </p:cNvSpPr>
          <p:nvPr>
            <p:ph type="subTitle" idx="1"/>
          </p:nvPr>
        </p:nvSpPr>
        <p:spPr>
          <a:xfrm>
            <a:off x="1392072" y="1583140"/>
            <a:ext cx="8920971" cy="3671765"/>
          </a:xfrm>
        </p:spPr>
        <p:txBody>
          <a:bodyPr>
            <a:normAutofit/>
          </a:bodyPr>
          <a:lstStyle/>
          <a:p>
            <a:r>
              <a:rPr lang="en-US" dirty="0" smtClean="0"/>
              <a:t>Unable to visualize </a:t>
            </a:r>
            <a:r>
              <a:rPr lang="en-US" dirty="0" err="1" smtClean="0"/>
              <a:t>Rviz</a:t>
            </a:r>
            <a:r>
              <a:rPr lang="en-US" dirty="0" smtClean="0"/>
              <a:t>, ROS_HOSTNAME to Jackal5 and there we ping from both machines</a:t>
            </a:r>
            <a:endParaRPr lang="en-US" dirty="0"/>
          </a:p>
          <a:p>
            <a:r>
              <a:rPr lang="en-US" dirty="0" smtClean="0"/>
              <a:t>For exploration, as </a:t>
            </a:r>
            <a:r>
              <a:rPr lang="en-US" dirty="0" err="1" smtClean="0"/>
              <a:t>move_base</a:t>
            </a:r>
            <a:r>
              <a:rPr lang="en-US" dirty="0" smtClean="0"/>
              <a:t> had to be used, which expected map, it failed. Again while trying to use it without map for Jackal, we had dependency issues and malfunctioned </a:t>
            </a:r>
            <a:r>
              <a:rPr lang="en-US" dirty="0" err="1" smtClean="0"/>
              <a:t>everytime</a:t>
            </a:r>
            <a:r>
              <a:rPr lang="en-US" dirty="0" smtClean="0"/>
              <a:t>.</a:t>
            </a:r>
          </a:p>
          <a:p>
            <a:r>
              <a:rPr lang="en-US" dirty="0" smtClean="0"/>
              <a:t>So we settled down with “Random Basic Obstacle” exploration program.</a:t>
            </a:r>
            <a:endParaRPr lang="en-US" dirty="0"/>
          </a:p>
        </p:txBody>
      </p:sp>
    </p:spTree>
    <p:extLst>
      <p:ext uri="{BB962C8B-B14F-4D97-AF65-F5344CB8AC3E}">
        <p14:creationId xmlns:p14="http://schemas.microsoft.com/office/powerpoint/2010/main" val="25146848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Contribution</a:t>
            </a:r>
            <a:endParaRPr lang="en-US" dirty="0"/>
          </a:p>
        </p:txBody>
      </p:sp>
      <p:sp>
        <p:nvSpPr>
          <p:cNvPr id="3" name="Subtitle 2"/>
          <p:cNvSpPr>
            <a:spLocks noGrp="1"/>
          </p:cNvSpPr>
          <p:nvPr>
            <p:ph type="subTitle" idx="1"/>
          </p:nvPr>
        </p:nvSpPr>
        <p:spPr/>
        <p:txBody>
          <a:bodyPr/>
          <a:lstStyle/>
          <a:p>
            <a:r>
              <a:rPr lang="en-US" dirty="0" smtClean="0"/>
              <a:t>Sabari : Exploration, State Machine</a:t>
            </a:r>
            <a:r>
              <a:rPr lang="en-US" dirty="0" smtClean="0"/>
              <a:t>, </a:t>
            </a:r>
            <a:r>
              <a:rPr lang="en-US" dirty="0" err="1" smtClean="0"/>
              <a:t>Debuging</a:t>
            </a:r>
            <a:endParaRPr lang="en-US" dirty="0" smtClean="0"/>
          </a:p>
          <a:p>
            <a:r>
              <a:rPr lang="en-US" dirty="0" smtClean="0"/>
              <a:t>Haden: Image Processing, Egg Counter</a:t>
            </a:r>
          </a:p>
          <a:p>
            <a:r>
              <a:rPr lang="en-US" dirty="0" smtClean="0"/>
              <a:t>Deep : </a:t>
            </a:r>
            <a:r>
              <a:rPr lang="en-US" dirty="0" err="1" smtClean="0"/>
              <a:t>Alvar</a:t>
            </a:r>
            <a:r>
              <a:rPr lang="en-US" dirty="0" smtClean="0"/>
              <a:t> Detector, Mapping, Documentation</a:t>
            </a:r>
          </a:p>
          <a:p>
            <a:endParaRPr lang="en-US" dirty="0"/>
          </a:p>
          <a:p>
            <a:r>
              <a:rPr lang="en-US" dirty="0" smtClean="0"/>
              <a:t>Everyone were involved in Simulations and Integration</a:t>
            </a:r>
            <a:endParaRPr lang="en-US" dirty="0"/>
          </a:p>
        </p:txBody>
      </p:sp>
    </p:spTree>
    <p:extLst>
      <p:ext uri="{BB962C8B-B14F-4D97-AF65-F5344CB8AC3E}">
        <p14:creationId xmlns:p14="http://schemas.microsoft.com/office/powerpoint/2010/main" val="20593314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396397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Members</a:t>
            </a:r>
            <a:endParaRPr lang="en-US" dirty="0"/>
          </a:p>
        </p:txBody>
      </p:sp>
      <p:sp>
        <p:nvSpPr>
          <p:cNvPr id="3" name="Subtitle 2"/>
          <p:cNvSpPr>
            <a:spLocks noGrp="1"/>
          </p:cNvSpPr>
          <p:nvPr>
            <p:ph type="subTitle" idx="1"/>
          </p:nvPr>
        </p:nvSpPr>
        <p:spPr/>
        <p:txBody>
          <a:bodyPr/>
          <a:lstStyle/>
          <a:p>
            <a:r>
              <a:rPr lang="en-US" dirty="0" smtClean="0"/>
              <a:t>Sabari Manohar</a:t>
            </a:r>
          </a:p>
          <a:p>
            <a:r>
              <a:rPr lang="en-US" dirty="0" smtClean="0"/>
              <a:t>Haden </a:t>
            </a:r>
            <a:r>
              <a:rPr lang="en-US" dirty="0" err="1" smtClean="0"/>
              <a:t>Wasserbaech</a:t>
            </a:r>
            <a:endParaRPr lang="en-US" dirty="0" smtClean="0"/>
          </a:p>
          <a:p>
            <a:r>
              <a:rPr lang="en-US" dirty="0" smtClean="0"/>
              <a:t>Deep </a:t>
            </a:r>
            <a:r>
              <a:rPr lang="en-US" dirty="0" err="1" smtClean="0"/>
              <a:t>Doshi</a:t>
            </a:r>
            <a:endParaRPr lang="en-US" dirty="0"/>
          </a:p>
        </p:txBody>
      </p:sp>
    </p:spTree>
    <p:extLst>
      <p:ext uri="{BB962C8B-B14F-4D97-AF65-F5344CB8AC3E}">
        <p14:creationId xmlns:p14="http://schemas.microsoft.com/office/powerpoint/2010/main" val="1405800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Summary</a:t>
            </a:r>
            <a:endParaRPr lang="en-US" dirty="0"/>
          </a:p>
        </p:txBody>
      </p:sp>
      <p:sp>
        <p:nvSpPr>
          <p:cNvPr id="3" name="Subtitle 2"/>
          <p:cNvSpPr>
            <a:spLocks noGrp="1"/>
          </p:cNvSpPr>
          <p:nvPr>
            <p:ph type="subTitle" idx="1"/>
          </p:nvPr>
        </p:nvSpPr>
        <p:spPr/>
        <p:txBody>
          <a:bodyPr>
            <a:normAutofit/>
          </a:bodyPr>
          <a:lstStyle/>
          <a:p>
            <a:r>
              <a:rPr lang="en-US" dirty="0"/>
              <a:t>This project is based on Easter Egg hunting theme which involves rabbit as the robot used by us is </a:t>
            </a:r>
            <a:r>
              <a:rPr lang="en-US" dirty="0" err="1"/>
              <a:t>Clearpath</a:t>
            </a:r>
            <a:r>
              <a:rPr lang="en-US" dirty="0"/>
              <a:t> Jackal robot</a:t>
            </a:r>
            <a:r>
              <a:rPr lang="en-US" dirty="0" smtClean="0"/>
              <a:t>.</a:t>
            </a:r>
            <a:endParaRPr lang="en-US" dirty="0"/>
          </a:p>
          <a:p>
            <a:r>
              <a:rPr lang="en-US" dirty="0"/>
              <a:t>Here </a:t>
            </a:r>
            <a:r>
              <a:rPr lang="en-US" dirty="0" smtClean="0"/>
              <a:t>the </a:t>
            </a:r>
            <a:r>
              <a:rPr lang="en-US" dirty="0"/>
              <a:t>rabbits sitting on baskets with colored eggs were supposed to be hunted out by the jackal robot. Once the task was achieved, it had to return back with the egg count. The entire task had to be performed autonomously.</a:t>
            </a:r>
          </a:p>
        </p:txBody>
      </p:sp>
    </p:spTree>
    <p:extLst>
      <p:ext uri="{BB962C8B-B14F-4D97-AF65-F5344CB8AC3E}">
        <p14:creationId xmlns:p14="http://schemas.microsoft.com/office/powerpoint/2010/main" val="3503956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Task </a:t>
            </a:r>
            <a:r>
              <a:rPr lang="en-US" dirty="0"/>
              <a:t>for the Project</a:t>
            </a:r>
            <a:br>
              <a:rPr lang="en-US" dirty="0"/>
            </a:b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Mapping </a:t>
            </a:r>
            <a:r>
              <a:rPr lang="en-US" dirty="0"/>
              <a:t>an enclosed </a:t>
            </a:r>
            <a:r>
              <a:rPr lang="en-US" dirty="0" smtClean="0"/>
              <a:t>area</a:t>
            </a:r>
            <a:endParaRPr lang="en-US" dirty="0"/>
          </a:p>
          <a:p>
            <a:r>
              <a:rPr lang="en-US" dirty="0" smtClean="0"/>
              <a:t>Hunting </a:t>
            </a:r>
            <a:r>
              <a:rPr lang="en-US" dirty="0"/>
              <a:t>bunnies associated with an ALVAR tag, in the </a:t>
            </a:r>
            <a:r>
              <a:rPr lang="en-US" dirty="0" smtClean="0"/>
              <a:t>map</a:t>
            </a:r>
            <a:endParaRPr lang="en-US" dirty="0"/>
          </a:p>
          <a:p>
            <a:r>
              <a:rPr lang="en-US" dirty="0" smtClean="0"/>
              <a:t>Selecting </a:t>
            </a:r>
            <a:r>
              <a:rPr lang="en-US" dirty="0"/>
              <a:t>bunny location as </a:t>
            </a:r>
            <a:r>
              <a:rPr lang="en-US" dirty="0" smtClean="0"/>
              <a:t>waypoints</a:t>
            </a:r>
            <a:endParaRPr lang="en-US" dirty="0"/>
          </a:p>
          <a:p>
            <a:r>
              <a:rPr lang="en-US" dirty="0" smtClean="0"/>
              <a:t>Returning </a:t>
            </a:r>
            <a:r>
              <a:rPr lang="en-US" dirty="0"/>
              <a:t>back at Starting point and pose; finding an ALVAR tag for bunny to hunt </a:t>
            </a:r>
            <a:r>
              <a:rPr lang="en-US" dirty="0" smtClean="0"/>
              <a:t>for</a:t>
            </a:r>
            <a:endParaRPr lang="en-US" dirty="0"/>
          </a:p>
          <a:p>
            <a:r>
              <a:rPr lang="en-US" dirty="0" smtClean="0"/>
              <a:t>Counting </a:t>
            </a:r>
            <a:r>
              <a:rPr lang="en-US" dirty="0"/>
              <a:t>the number of Easter eggs in the specified basket using image </a:t>
            </a:r>
            <a:r>
              <a:rPr lang="en-US" dirty="0" smtClean="0"/>
              <a:t>processing</a:t>
            </a:r>
            <a:endParaRPr lang="en-US" dirty="0"/>
          </a:p>
          <a:p>
            <a:r>
              <a:rPr lang="en-US" dirty="0" smtClean="0"/>
              <a:t>Returning </a:t>
            </a:r>
            <a:r>
              <a:rPr lang="en-US" dirty="0"/>
              <a:t>back to start point to give out visual display or pop-up for number of egg along with the location(i.e. ALVAR marker number)</a:t>
            </a:r>
          </a:p>
        </p:txBody>
      </p:sp>
    </p:spTree>
    <p:extLst>
      <p:ext uri="{BB962C8B-B14F-4D97-AF65-F5344CB8AC3E}">
        <p14:creationId xmlns:p14="http://schemas.microsoft.com/office/powerpoint/2010/main" val="2450079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Flowchart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6341" y="1487606"/>
            <a:ext cx="5160679" cy="4628041"/>
          </a:xfrm>
          <a:prstGeom prst="rect">
            <a:avLst/>
          </a:prstGeom>
        </p:spPr>
      </p:pic>
    </p:spTree>
    <p:extLst>
      <p:ext uri="{BB962C8B-B14F-4D97-AF65-F5344CB8AC3E}">
        <p14:creationId xmlns:p14="http://schemas.microsoft.com/office/powerpoint/2010/main" val="4248916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Approach</a:t>
            </a:r>
            <a:endParaRPr lang="en-US" dirty="0"/>
          </a:p>
        </p:txBody>
      </p:sp>
      <p:sp>
        <p:nvSpPr>
          <p:cNvPr id="3" name="Subtitle 2"/>
          <p:cNvSpPr>
            <a:spLocks noGrp="1"/>
          </p:cNvSpPr>
          <p:nvPr>
            <p:ph type="subTitle" idx="1"/>
          </p:nvPr>
        </p:nvSpPr>
        <p:spPr/>
        <p:txBody>
          <a:bodyPr/>
          <a:lstStyle/>
          <a:p>
            <a:r>
              <a:rPr lang="en-US" dirty="0" smtClean="0"/>
              <a:t>We focused on generalized solution and so decided to go with frontier exploration. </a:t>
            </a:r>
          </a:p>
          <a:p>
            <a:endParaRPr lang="en-US" dirty="0" smtClean="0"/>
          </a:p>
          <a:p>
            <a:r>
              <a:rPr lang="en-US" dirty="0" smtClean="0"/>
              <a:t>And done with that, we started working on </a:t>
            </a:r>
            <a:r>
              <a:rPr lang="en-US" dirty="0" err="1" smtClean="0"/>
              <a:t>Alvar</a:t>
            </a:r>
            <a:r>
              <a:rPr lang="en-US" dirty="0" smtClean="0"/>
              <a:t> tracker and waypoint extractor along with image processing</a:t>
            </a:r>
          </a:p>
          <a:p>
            <a:endParaRPr lang="en-US" dirty="0"/>
          </a:p>
        </p:txBody>
      </p:sp>
    </p:spTree>
    <p:extLst>
      <p:ext uri="{BB962C8B-B14F-4D97-AF65-F5344CB8AC3E}">
        <p14:creationId xmlns:p14="http://schemas.microsoft.com/office/powerpoint/2010/main" val="1214484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Exploration Package</a:t>
            </a:r>
            <a:endParaRPr lang="en-US" dirty="0"/>
          </a:p>
        </p:txBody>
      </p:sp>
      <p:sp>
        <p:nvSpPr>
          <p:cNvPr id="3" name="Subtitle 2"/>
          <p:cNvSpPr>
            <a:spLocks noGrp="1"/>
          </p:cNvSpPr>
          <p:nvPr>
            <p:ph type="subTitle" idx="1"/>
          </p:nvPr>
        </p:nvSpPr>
        <p:spPr>
          <a:xfrm>
            <a:off x="875817" y="1794206"/>
            <a:ext cx="10561008" cy="4087979"/>
          </a:xfrm>
        </p:spPr>
        <p:txBody>
          <a:bodyPr>
            <a:normAutofit/>
          </a:bodyPr>
          <a:lstStyle/>
          <a:p>
            <a:r>
              <a:rPr lang="en-US" dirty="0" smtClean="0"/>
              <a:t>For exploration we focused on coming to a generalized solution as the arena was unknown.</a:t>
            </a:r>
          </a:p>
          <a:p>
            <a:r>
              <a:rPr lang="en-US" dirty="0" smtClean="0"/>
              <a:t>To get the best and optimal exploration, we narrowed down our choice on Frontier Exploration because</a:t>
            </a:r>
          </a:p>
          <a:p>
            <a:pPr marL="0" indent="0">
              <a:buNone/>
            </a:pPr>
            <a:r>
              <a:rPr lang="en-US" dirty="0"/>
              <a:t>	G</a:t>
            </a:r>
            <a:r>
              <a:rPr lang="en-US" dirty="0" smtClean="0"/>
              <a:t>iven the boundary, it explores with greedy search for goals  	which is known as Frontiers(means open space)</a:t>
            </a:r>
            <a:endParaRPr lang="en-US" dirty="0"/>
          </a:p>
        </p:txBody>
      </p:sp>
    </p:spTree>
    <p:extLst>
      <p:ext uri="{BB962C8B-B14F-4D97-AF65-F5344CB8AC3E}">
        <p14:creationId xmlns:p14="http://schemas.microsoft.com/office/powerpoint/2010/main" val="3913748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Frontier Exploration Package</a:t>
            </a:r>
            <a:endParaRPr lang="en-US" dirty="0"/>
          </a:p>
        </p:txBody>
      </p:sp>
      <p:sp>
        <p:nvSpPr>
          <p:cNvPr id="3" name="Subtitle 2"/>
          <p:cNvSpPr>
            <a:spLocks noGrp="1"/>
          </p:cNvSpPr>
          <p:nvPr>
            <p:ph type="subTitle" idx="1"/>
          </p:nvPr>
        </p:nvSpPr>
        <p:spPr>
          <a:xfrm>
            <a:off x="6687403" y="1794206"/>
            <a:ext cx="4749421" cy="4087979"/>
          </a:xfrm>
        </p:spPr>
        <p:txBody>
          <a:bodyPr>
            <a:normAutofit fontScale="77500" lnSpcReduction="20000"/>
          </a:bodyPr>
          <a:lstStyle/>
          <a:p>
            <a:r>
              <a:rPr lang="en-US" dirty="0" smtClean="0"/>
              <a:t>What encouraged us to use this package is that it was already implemented on </a:t>
            </a:r>
            <a:r>
              <a:rPr lang="en-US" dirty="0" err="1" smtClean="0"/>
              <a:t>Clearpath</a:t>
            </a:r>
            <a:r>
              <a:rPr lang="en-US" dirty="0" smtClean="0"/>
              <a:t> Husky, and ROS.</a:t>
            </a:r>
          </a:p>
          <a:p>
            <a:r>
              <a:rPr lang="en-US" dirty="0" smtClean="0"/>
              <a:t>So we thought of reverse engineer Husky stuff with Jackal and based upon over map enhance it.</a:t>
            </a:r>
          </a:p>
          <a:p>
            <a:endParaRPr lang="en-US" dirty="0" smtClean="0"/>
          </a:p>
          <a:p>
            <a:r>
              <a:rPr lang="en-US" dirty="0" smtClean="0"/>
              <a:t>The </a:t>
            </a:r>
            <a:r>
              <a:rPr lang="en-US" i="1" dirty="0" err="1"/>
              <a:t>frontier_exploration</a:t>
            </a:r>
            <a:r>
              <a:rPr lang="en-US" dirty="0"/>
              <a:t> package provides a </a:t>
            </a:r>
            <a:r>
              <a:rPr lang="en-US" i="1" dirty="0"/>
              <a:t>costmap_2d</a:t>
            </a:r>
            <a:r>
              <a:rPr lang="en-US" dirty="0"/>
              <a:t> layer plugin </a:t>
            </a:r>
            <a:r>
              <a:rPr lang="en-US" dirty="0" err="1"/>
              <a:t>BoundedExploreLayer</a:t>
            </a:r>
            <a:r>
              <a:rPr lang="en-US" dirty="0"/>
              <a:t>, and </a:t>
            </a:r>
            <a:r>
              <a:rPr lang="en-US" i="1" dirty="0" err="1"/>
              <a:t>actionlib</a:t>
            </a:r>
            <a:r>
              <a:rPr lang="en-US" dirty="0"/>
              <a:t> client/server nodes </a:t>
            </a:r>
            <a:r>
              <a:rPr lang="en-US" i="1" dirty="0" err="1"/>
              <a:t>explore_client</a:t>
            </a:r>
            <a:r>
              <a:rPr lang="en-US" dirty="0"/>
              <a:t> and </a:t>
            </a:r>
            <a:r>
              <a:rPr lang="en-US" i="1" dirty="0" err="1"/>
              <a:t>explore_server</a:t>
            </a:r>
            <a:r>
              <a:rPr lang="en-US"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816" y="1794206"/>
            <a:ext cx="5666535" cy="3200875"/>
          </a:xfrm>
          <a:prstGeom prst="rect">
            <a:avLst/>
          </a:prstGeom>
        </p:spPr>
      </p:pic>
    </p:spTree>
    <p:extLst>
      <p:ext uri="{BB962C8B-B14F-4D97-AF65-F5344CB8AC3E}">
        <p14:creationId xmlns:p14="http://schemas.microsoft.com/office/powerpoint/2010/main" val="1603089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Alvar</a:t>
            </a:r>
            <a:r>
              <a:rPr lang="en-US" dirty="0" smtClean="0"/>
              <a:t> tags</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3137"/>
          <a:stretch/>
        </p:blipFill>
        <p:spPr>
          <a:xfrm>
            <a:off x="1815152" y="1883393"/>
            <a:ext cx="3248167" cy="13614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1814" y="1863612"/>
            <a:ext cx="1419354" cy="1361421"/>
          </a:xfrm>
          <a:prstGeom prst="rect">
            <a:avLst/>
          </a:prstGeom>
        </p:spPr>
      </p:pic>
      <p:sp>
        <p:nvSpPr>
          <p:cNvPr id="6" name="TextBox 5"/>
          <p:cNvSpPr txBox="1"/>
          <p:nvPr/>
        </p:nvSpPr>
        <p:spPr>
          <a:xfrm>
            <a:off x="2183647" y="3225033"/>
            <a:ext cx="5051086" cy="373813"/>
          </a:xfrm>
          <a:prstGeom prst="rect">
            <a:avLst/>
          </a:prstGeom>
          <a:noFill/>
        </p:spPr>
        <p:txBody>
          <a:bodyPr wrap="square" rtlCol="0">
            <a:spAutoFit/>
          </a:bodyPr>
          <a:lstStyle/>
          <a:p>
            <a:r>
              <a:rPr lang="en-US" dirty="0" smtClean="0"/>
              <a:t>Tag 1                         Tag 2	</a:t>
            </a:r>
            <a:r>
              <a:rPr lang="en-US" dirty="0"/>
              <a:t> </a:t>
            </a:r>
            <a:r>
              <a:rPr lang="en-US" dirty="0" smtClean="0"/>
              <a:t>               Tag 3</a:t>
            </a:r>
            <a:endParaRPr lang="en-US" dirty="0"/>
          </a:p>
        </p:txBody>
      </p:sp>
      <p:sp>
        <p:nvSpPr>
          <p:cNvPr id="8" name="Subtitle 2"/>
          <p:cNvSpPr>
            <a:spLocks noGrp="1"/>
          </p:cNvSpPr>
          <p:nvPr>
            <p:ph type="subTitle" idx="1"/>
          </p:nvPr>
        </p:nvSpPr>
        <p:spPr>
          <a:xfrm>
            <a:off x="7219663" y="1342661"/>
            <a:ext cx="4749421" cy="4087979"/>
          </a:xfrm>
        </p:spPr>
        <p:txBody>
          <a:bodyPr>
            <a:normAutofit/>
          </a:bodyPr>
          <a:lstStyle/>
          <a:p>
            <a:pPr marL="285750" indent="-285750">
              <a:buFont typeface="Arial" panose="020B0604020202020204" pitchFamily="34" charset="0"/>
              <a:buChar char="•"/>
            </a:pPr>
            <a:r>
              <a:rPr lang="en-US" dirty="0" err="1"/>
              <a:t>Alvar</a:t>
            </a:r>
            <a:r>
              <a:rPr lang="en-US" dirty="0"/>
              <a:t> features </a:t>
            </a:r>
            <a:endParaRPr lang="en-US" dirty="0" smtClean="0"/>
          </a:p>
          <a:p>
            <a:pPr marL="514350" indent="-514350">
              <a:buFont typeface="+mj-lt"/>
              <a:buAutoNum type="arabicPeriod"/>
            </a:pPr>
            <a:r>
              <a:rPr lang="en-US" dirty="0" smtClean="0"/>
              <a:t>adaptive </a:t>
            </a:r>
            <a:r>
              <a:rPr lang="en-US" dirty="0" err="1"/>
              <a:t>thresholding</a:t>
            </a:r>
            <a:r>
              <a:rPr lang="en-US" dirty="0"/>
              <a:t> </a:t>
            </a:r>
            <a:r>
              <a:rPr lang="en-US" dirty="0" smtClean="0"/>
              <a:t>to handle </a:t>
            </a:r>
            <a:r>
              <a:rPr lang="en-US" dirty="0"/>
              <a:t>a variety of lighting conditions, </a:t>
            </a:r>
            <a:endParaRPr lang="en-US" dirty="0" smtClean="0"/>
          </a:p>
          <a:p>
            <a:pPr marL="514350" indent="-514350">
              <a:buFont typeface="+mj-lt"/>
              <a:buAutoNum type="arabicPeriod"/>
            </a:pPr>
            <a:r>
              <a:rPr lang="en-US" dirty="0" smtClean="0"/>
              <a:t>optical </a:t>
            </a:r>
            <a:r>
              <a:rPr lang="en-US" dirty="0"/>
              <a:t>flow based tracking for more stable pose </a:t>
            </a:r>
            <a:r>
              <a:rPr lang="en-US" dirty="0" smtClean="0"/>
              <a:t>estimation  </a:t>
            </a:r>
          </a:p>
          <a:p>
            <a:pPr marL="514350" indent="-514350">
              <a:buFont typeface="+mj-lt"/>
              <a:buAutoNum type="arabicPeriod"/>
            </a:pPr>
            <a:r>
              <a:rPr lang="en-US" dirty="0" smtClean="0"/>
              <a:t>an </a:t>
            </a:r>
            <a:r>
              <a:rPr lang="en-US" dirty="0"/>
              <a:t>improved tag identification method</a:t>
            </a:r>
            <a:endParaRPr lang="en-US" dirty="0"/>
          </a:p>
        </p:txBody>
      </p:sp>
    </p:spTree>
    <p:extLst>
      <p:ext uri="{BB962C8B-B14F-4D97-AF65-F5344CB8AC3E}">
        <p14:creationId xmlns:p14="http://schemas.microsoft.com/office/powerpoint/2010/main" val="1557112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6192</TotalTime>
  <Words>605</Words>
  <Application>Microsoft Office PowerPoint</Application>
  <PresentationFormat>Widescreen</PresentationFormat>
  <Paragraphs>81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Avenir Next</vt:lpstr>
      <vt:lpstr>Avenir Next Regular</vt:lpstr>
      <vt:lpstr>Calibri</vt:lpstr>
      <vt:lpstr>Myriad Pro</vt:lpstr>
      <vt:lpstr>Office Theme</vt:lpstr>
      <vt:lpstr>Jackal Hunt Rabbits</vt:lpstr>
      <vt:lpstr>Team Members</vt:lpstr>
      <vt:lpstr>Project Summary</vt:lpstr>
      <vt:lpstr> Task for the Project </vt:lpstr>
      <vt:lpstr>Flowchart</vt:lpstr>
      <vt:lpstr>Approach</vt:lpstr>
      <vt:lpstr>Exploration Package</vt:lpstr>
      <vt:lpstr>Frontier Exploration Package</vt:lpstr>
      <vt:lpstr>Alvar tags</vt:lpstr>
      <vt:lpstr>Alvar tag detector</vt:lpstr>
      <vt:lpstr>Rabbit Image Database</vt:lpstr>
      <vt:lpstr>Egg Hunter &amp; Counter</vt:lpstr>
      <vt:lpstr>Egg Hunter &amp; Counter (cont)</vt:lpstr>
      <vt:lpstr>State Machine</vt:lpstr>
      <vt:lpstr>Block diagram</vt:lpstr>
      <vt:lpstr> Challenges </vt:lpstr>
      <vt:lpstr>Challeneges (cont)</vt:lpstr>
      <vt:lpstr>Contribution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DOSHI</cp:lastModifiedBy>
  <cp:revision>56</cp:revision>
  <cp:lastPrinted>2016-04-14T19:29:19Z</cp:lastPrinted>
  <dcterms:created xsi:type="dcterms:W3CDTF">2016-04-13T13:43:46Z</dcterms:created>
  <dcterms:modified xsi:type="dcterms:W3CDTF">2017-04-26T19:04:11Z</dcterms:modified>
</cp:coreProperties>
</file>