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3" r:id="rId6"/>
    <p:sldId id="262" r:id="rId7"/>
    <p:sldId id="265" r:id="rId8"/>
    <p:sldId id="264" r:id="rId9"/>
    <p:sldId id="258" r:id="rId10"/>
    <p:sldId id="259" r:id="rId11"/>
    <p:sldId id="260" r:id="rId12"/>
    <p:sldId id="26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76022-7BBE-453F-B5EE-78EC9CC30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системы добавления новых блюд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78EF7-AFD6-43EF-B512-BE9CE1EDD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Сеть межгалактических закусочных «Замысловатость» 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CACBC00-E5B4-4BD6-8113-204C19562B36}"/>
              </a:ext>
            </a:extLst>
          </p:cNvPr>
          <p:cNvSpPr txBox="1">
            <a:spLocks/>
          </p:cNvSpPr>
          <p:nvPr/>
        </p:nvSpPr>
        <p:spPr>
          <a:xfrm>
            <a:off x="3424176" y="5777810"/>
            <a:ext cx="4466978" cy="51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07496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B2BA0-6EDC-4A44-A483-BD173501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1920"/>
            <a:ext cx="9905998" cy="1278482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Возможные последствия для проекта, если риск реализуется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F5BF8-296E-4CB6-807C-F710EB5D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1783"/>
            <a:ext cx="9905999" cy="5355771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риски: Если проект займёт больше времени, чем запланировано, это может привести к увеличению затрат, задержкам в выполнении задач и недовольству Руководства.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Бюджетные риски: Если стоимость проекта превысит заложенный бюджет, это может потребовать дополнительных инвестиций или сокращения объёма работ.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 изменения объёмов работы: Если требования изменятся или исполнители неправильно поймут первоначальные требования, это может привести к необходимости пересмотра плана проекта, увеличению сроков и стоимости.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Внешние риски: Внешние события, такие как изменения в законодательстве или экономические кризисы, могут повлиять на доступность ресурсов, спрос на продукцию и общую экономическую ситуацию, что в свою очередь может отразиться на проекте.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 связанные с командой: Болезни, увольнения или нехватка навыков у членов команды могут привести к снижению производительности, необходимости обучения новых сотрудников и дополнительным затратам.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Технологические риски: Проблемы с оборудованием, программным обеспечением или интернетом могут вызвать простои в работе, потерю данных и необходимость в дополнительных ресурсах для устранения неполадок.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Правовые риски: Нарушение авторских прав, патентов или законов о защите данных может привести к юридическим искам, штрафам и потере репутации.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 связанные с изменениями требований: Изменение требований заказчика в процессе выполнения проекта может потребовать пересмотра плана, увеличения сроков и стоимости.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85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D00-1E62-42DA-A163-EF9AEAAF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8274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управления рисками для каждого из потенциальных рисков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748AC-AB7F-4675-A0B6-A4DC46E0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280"/>
            <a:ext cx="9905999" cy="533835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Планирование и контроль времени выполнения задач.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Бюджетные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Тщательное планирование бюджета и контроль расходов.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Страхование от непредвиденных событий и диверсификация поставщиков (оборудование, ПО 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д.).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 связанные с командой.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Обучение и развитие персонала, а также создание благоприятной рабочей атмосферы.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Тестирование и обслуживание оборудования и программного обеспечения.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Правовые риски.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Соблюдение законодательства и правил защиты данных.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 связанные с изменениями требований. Метод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Регулярные встречи и обратная связь с заказчиком (функциональным).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1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FD061-E82D-4A40-A8CA-B6245D56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План-структура рисков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2CA601F-0FFF-40F4-AFAC-85595346E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881326"/>
              </p:ext>
            </p:extLst>
          </p:nvPr>
        </p:nvGraphicFramePr>
        <p:xfrm>
          <a:off x="1211444" y="986749"/>
          <a:ext cx="10114277" cy="5398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781">
                  <a:extLst>
                    <a:ext uri="{9D8B030D-6E8A-4147-A177-3AD203B41FA5}">
                      <a16:colId xmlns:a16="http://schemas.microsoft.com/office/drawing/2014/main" val="1618007986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150504644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300646818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3678567343"/>
                    </a:ext>
                  </a:extLst>
                </a:gridCol>
                <a:gridCol w="4315684">
                  <a:extLst>
                    <a:ext uri="{9D8B030D-6E8A-4147-A177-3AD203B41FA5}">
                      <a16:colId xmlns:a16="http://schemas.microsoft.com/office/drawing/2014/main" val="4216107829"/>
                    </a:ext>
                  </a:extLst>
                </a:gridCol>
              </a:tblGrid>
              <a:tr h="202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Риск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Вероятность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Влияние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Стратегия</a:t>
                      </a:r>
                      <a:r>
                        <a:rPr lang="ru-RU" sz="900" dirty="0">
                          <a:effectLst/>
                        </a:rPr>
                        <a:t> управления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Мероприятия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41955"/>
                  </a:ext>
                </a:extLst>
              </a:tr>
              <a:tr h="601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Временные</a:t>
                      </a:r>
                      <a:r>
                        <a:rPr lang="ru-RU" sz="900" dirty="0">
                          <a:effectLst/>
                        </a:rPr>
                        <a:t> риски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Средняя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Высокое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Планирование и контроль времени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Использование инструментов управления проектами для отслеживания прогре</a:t>
                      </a:r>
                      <a:r>
                        <a:rPr lang="ru-RU" sz="900" dirty="0">
                          <a:effectLst/>
                        </a:rPr>
                        <a:t>сса и корректировки сроков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54664"/>
                  </a:ext>
                </a:extLst>
              </a:tr>
              <a:tr h="367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Бюджетные</a:t>
                      </a:r>
                      <a:r>
                        <a:rPr lang="ru-RU" sz="900" dirty="0">
                          <a:effectLst/>
                        </a:rPr>
                        <a:t> риски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Высокая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Высокое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Тщательное планирование бюджета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Регулярный анализ затрат и корректировка бюджета при необходимости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02323"/>
                  </a:ext>
                </a:extLst>
              </a:tr>
              <a:tr h="41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Риски</a:t>
                      </a:r>
                      <a:r>
                        <a:rPr lang="ru-RU" sz="900" dirty="0">
                          <a:effectLst/>
                        </a:rPr>
                        <a:t> изменения объёмов работы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Высокая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Среднее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Регулярное общение с заказчиком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Проведение регулярных встреч с заказчиком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14970"/>
                  </a:ext>
                </a:extLst>
              </a:tr>
              <a:tr h="744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Внешние</a:t>
                      </a:r>
                      <a:r>
                        <a:rPr lang="ru-RU" sz="900" dirty="0">
                          <a:effectLst/>
                        </a:rPr>
                        <a:t> риски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Низкая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Среднее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Страхование и диверсификация поставщиков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Заключение договоров страхования от стихийных бедствий и использование нескольких поставщиков для минимизации зависимости от одного источника.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4986"/>
                  </a:ext>
                </a:extLst>
              </a:tr>
              <a:tr h="790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Риски,</a:t>
                      </a:r>
                      <a:r>
                        <a:rPr lang="ru-RU" sz="900" dirty="0">
                          <a:effectLst/>
                        </a:rPr>
                        <a:t> связанные с командой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Низкая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Сред</a:t>
                      </a:r>
                      <a:r>
                        <a:rPr lang="ru-RU" sz="900" dirty="0">
                          <a:effectLst/>
                        </a:rPr>
                        <a:t>нее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Обучение и развитие персонала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Организация тренингов и семинаров для повышения квалификации сотрудников, а также внедре</a:t>
                      </a:r>
                      <a:r>
                        <a:rPr lang="ru-RU" sz="900" dirty="0">
                          <a:effectLst/>
                        </a:rPr>
                        <a:t>ние программ мотивации и поощрения.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85507"/>
                  </a:ext>
                </a:extLst>
              </a:tr>
              <a:tr h="744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Технологические</a:t>
                      </a:r>
                      <a:r>
                        <a:rPr lang="ru-RU" sz="900" dirty="0">
                          <a:effectLst/>
                        </a:rPr>
                        <a:t> риски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Средняя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Среднее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Тестирование и обслуживание оборудования и ПО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Регулярное техническое обслуживание компьютеров и серверов, а также тестирование программного обеспечения перед его использованием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86038"/>
                  </a:ext>
                </a:extLst>
              </a:tr>
              <a:tr h="7900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Правовые</a:t>
                      </a:r>
                      <a:r>
                        <a:rPr lang="ru-RU" sz="900" dirty="0">
                          <a:effectLst/>
                        </a:rPr>
                        <a:t> риски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Низкая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Среднее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Соблюдение законодательства и правил защиты данных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Проверка соблюдения авторских прав и патентов, а также использование сертифицированных сред</a:t>
                      </a:r>
                      <a:r>
                        <a:rPr lang="ru-RU" sz="900" dirty="0">
                          <a:effectLst/>
                        </a:rPr>
                        <a:t>ств защиты данных.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17617"/>
                  </a:ext>
                </a:extLst>
              </a:tr>
              <a:tr h="744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Риски, связанные с изменениями требований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Высокая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Высокое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Регулярные встречи и обратная связь с заказчиком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 dirty="0">
                          <a:effectLst/>
                        </a:rPr>
                        <a:t>Проведение еженедельных встреч с заказчиком (функциональным) для обсуждения текущего состояния проекта и возможных изменений в требованиях.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2" marR="5440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0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9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D00-1E62-42DA-A163-EF9AEAAF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8274"/>
          </a:xfrm>
        </p:spPr>
        <p:txBody>
          <a:bodyPr/>
          <a:lstStyle/>
          <a:p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748AC-AB7F-4675-A0B6-A4DC46E0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798" y="1175657"/>
            <a:ext cx="10075228" cy="557348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Внедрение системы для добавления нового блюда в бизнес-процессы компании является важным этапом для развития и роста компании. Успешное внедрение требует тщательного планирования, выбора подходящей методологии, организации процесса, мониторинга и контроля, тестирования, обучения пользователей и поддержки.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D00-1E62-42DA-A163-EF9AEAAF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19" y="2540726"/>
            <a:ext cx="9905998" cy="888274"/>
          </a:xfrm>
        </p:spPr>
        <p:txBody>
          <a:bodyPr/>
          <a:lstStyle/>
          <a:p>
            <a:pPr algn="ctr"/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Спасибо за внимание!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29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376"/>
            <a:ext cx="9905998" cy="1067779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система добавления новых блюд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8E0D-4F5E-4691-B678-D59B4CDD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6898"/>
            <a:ext cx="10528074" cy="5717969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ru-RU" sz="1300" b="1" i="0" dirty="0">
                <a:effectLst/>
                <a:latin typeface="YS Text"/>
              </a:rPr>
              <a:t>Описание проблемы</a:t>
            </a:r>
            <a:r>
              <a:rPr lang="ru-RU" sz="1300" b="0" i="0" dirty="0">
                <a:effectLst/>
                <a:latin typeface="YS Text"/>
              </a:rPr>
              <a:t>: «Как существующий процесс добавления новых блюд влияет на работу сети </a:t>
            </a:r>
            <a:r>
              <a:rPr lang="ru-RU" sz="1300" dirty="0"/>
              <a:t>межгалактических закусочных «Замысловатость»</a:t>
            </a:r>
            <a:r>
              <a:rPr lang="ru-RU" sz="1300" b="0" i="0" dirty="0">
                <a:effectLst/>
                <a:latin typeface="YS Text"/>
              </a:rPr>
              <a:t>?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ru-RU" sz="1300" b="1" i="0" dirty="0">
                <a:effectLst/>
                <a:latin typeface="YS Text"/>
              </a:rPr>
              <a:t>Решение</a:t>
            </a:r>
            <a:r>
              <a:rPr lang="ru-RU" sz="1300" b="0" i="0" dirty="0">
                <a:effectLst/>
                <a:latin typeface="YS Text"/>
              </a:rPr>
              <a:t>: «Новая система добавления новых блюд поможет оптимизировать процесс добавления новых блюд, улучшить качество обслуживания клиентов и повысить эффективность работы ресторанов сети».</a:t>
            </a:r>
          </a:p>
          <a:p>
            <a:pPr marL="0" indent="0" algn="l">
              <a:buNone/>
            </a:pPr>
            <a:r>
              <a:rPr lang="ru-RU" sz="1300" b="1" i="0" dirty="0">
                <a:effectLst/>
                <a:latin typeface="YS Text"/>
              </a:rPr>
              <a:t>Ключевые функции</a:t>
            </a:r>
            <a:r>
              <a:rPr lang="ru-RU" sz="1300" dirty="0">
                <a:latin typeface="YS Text"/>
              </a:rPr>
              <a:t>: </a:t>
            </a:r>
            <a:endParaRPr lang="ru-RU" sz="1300" b="0" i="0" dirty="0">
              <a:effectLst/>
              <a:latin typeface="YS Text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dirty="0">
                <a:latin typeface="YS Text"/>
              </a:rPr>
              <a:t>Автоматизированное добавление новых блюд с меню сети ресторанов.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Описание ингредиентов для каждого блюда.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Указание цены и категории блюда.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Сокращение времени на добавление новых блюд.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Снижение рисков, </a:t>
            </a:r>
            <a:r>
              <a:rPr lang="ru-RU" sz="1300" dirty="0">
                <a:latin typeface="YS Text"/>
              </a:rPr>
              <a:t>ошибок и повышение точности данных о блюдах.</a:t>
            </a:r>
            <a:endParaRPr lang="ru-RU" sz="1300" b="0" i="0" dirty="0">
              <a:effectLst/>
              <a:latin typeface="YS Text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Возможность редактирования и удаления блюд.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Безопасность системы.</a:t>
            </a:r>
          </a:p>
          <a:p>
            <a:pPr marL="0" indent="0" algn="l">
              <a:buNone/>
            </a:pPr>
            <a:r>
              <a:rPr lang="ru-RU" sz="1300" b="1" i="0" dirty="0">
                <a:effectLst/>
                <a:latin typeface="YS Text"/>
              </a:rPr>
              <a:t>Преимущества</a:t>
            </a:r>
            <a:r>
              <a:rPr lang="ru-RU" sz="1300" b="0" i="0" dirty="0">
                <a:effectLst/>
                <a:latin typeface="YS Text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Повышение качества обслуживания клиентов.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Оптимизация рабочего процесса.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effectLst/>
                <a:latin typeface="YS Text"/>
              </a:rPr>
              <a:t>Улучшение имиджа ресторана.</a:t>
            </a:r>
          </a:p>
          <a:p>
            <a:pPr marL="0" indent="0">
              <a:buNone/>
            </a:pPr>
            <a:r>
              <a:rPr lang="ru-RU" sz="1300" b="1" dirty="0">
                <a:latin typeface="YS Text"/>
              </a:rPr>
              <a:t>Заключение</a:t>
            </a:r>
            <a:r>
              <a:rPr lang="ru-RU" sz="1300" b="0" i="0" dirty="0">
                <a:effectLst/>
                <a:latin typeface="YS Text"/>
              </a:rPr>
              <a:t>: «Новая система добавления новых блюд - это шаг к улучшению качества обслуживания клиентов и повышению эффективности работы ресторанов сети».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300" b="0" i="0" dirty="0">
              <a:effectLst/>
              <a:latin typeface="YS Text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ru-RU" sz="1300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77616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376"/>
            <a:ext cx="9905998" cy="1067779"/>
          </a:xfrm>
        </p:spPr>
        <p:txBody>
          <a:bodyPr/>
          <a:lstStyle/>
          <a:p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цели и план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8E0D-4F5E-4691-B678-D59B4CDD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8869"/>
            <a:ext cx="10528074" cy="5295998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целью проекта является повышение эффективности процесса добавления новых блюд в ассортимент компании за счет автоматизации ключевых этапов этого процесса. Это позволит сократить время на добавление новых товаров, снизить риски ошибок и повысить точность данных о товарах.</a:t>
            </a:r>
          </a:p>
          <a:p>
            <a:pPr marL="0" lvl="0" indent="0">
              <a:lnSpc>
                <a:spcPct val="107000"/>
              </a:lnSpc>
              <a:buNone/>
            </a:pPr>
            <a:endParaRPr lang="ru-RU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План проекта включает в себя следующие этапы: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YS Text"/>
              </a:rPr>
              <a:t>Анализ текущего процесса добавления новых блюд и выявление его слабых мест.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YS Text"/>
              </a:rPr>
              <a:t>Выбор подходящей платформы или программного обеспечения для автоматизации процесса.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YS Text"/>
              </a:rPr>
              <a:t>Разработка технического задания на автоматизацию процесса.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YS Text"/>
              </a:rPr>
              <a:t>Реализация проекта по автоматизации процесса.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YS Text"/>
              </a:rPr>
              <a:t>Тестирование и внедрение автоматизированной системы.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YS Text"/>
              </a:rPr>
              <a:t>Обучение сотрудников работе с новой системой.</a:t>
            </a:r>
          </a:p>
          <a:p>
            <a:pPr marL="0" lvl="0" indent="0">
              <a:lnSpc>
                <a:spcPct val="107000"/>
              </a:lnSpc>
              <a:buNone/>
            </a:pPr>
            <a:endParaRPr lang="ru-RU" sz="1300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42139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376"/>
            <a:ext cx="9905998" cy="1067779"/>
          </a:xfrm>
        </p:spPr>
        <p:txBody>
          <a:bodyPr/>
          <a:lstStyle/>
          <a:p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Сроки проекта (Roadmap проекта)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8E0D-4F5E-4691-B678-D59B4CDD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63" y="4258490"/>
            <a:ext cx="10528074" cy="88075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Итоговая оценка разработки системы – 4 месяца и 3 дня.</a:t>
            </a:r>
          </a:p>
          <a:p>
            <a:pPr marL="0" lvl="0" indent="0">
              <a:lnSpc>
                <a:spcPct val="107000"/>
              </a:lnSpc>
              <a:buNone/>
            </a:pPr>
            <a:endParaRPr lang="ru-RU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ru-RU" sz="1300" b="0" i="0" dirty="0">
              <a:effectLst/>
              <a:latin typeface="YS Tex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59B984-875E-4E10-A32B-994F246BFF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" y="2187583"/>
            <a:ext cx="12014518" cy="1639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58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376"/>
            <a:ext cx="9905998" cy="1067779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проекта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ECEBE3-0014-4C12-9D9C-7F85BEE371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992" y="752103"/>
            <a:ext cx="7242202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8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9443"/>
            <a:ext cx="9905998" cy="806521"/>
          </a:xfrm>
        </p:spPr>
        <p:txBody>
          <a:bodyPr/>
          <a:lstStyle/>
          <a:p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Учитываем НФТ: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8E0D-4F5E-4691-B678-D59B4CDD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82" y="877886"/>
            <a:ext cx="10431092" cy="4068186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Шифрование данных: Использование шифрования для защиты конфиденциальной информации во время передачи и хранения.</a:t>
            </a:r>
          </a:p>
          <a:p>
            <a:pPr algn="just" fontAlgn="base">
              <a:lnSpc>
                <a:spcPct val="150000"/>
              </a:lnSpc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Аутентификация и авторизация: Обеспечение проверки подлинности пользователей и предоставление доступа к ресурсам на основе их прав и разрешений.</a:t>
            </a:r>
          </a:p>
          <a:p>
            <a:pPr algn="just" fontAlgn="base">
              <a:lnSpc>
                <a:spcPct val="150000"/>
              </a:lnSpc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Защита от атак: Внедрение механизмов обнаружения и предотвращения кибератак, таких как DDoS, SQL-инъекции, XSS.</a:t>
            </a:r>
          </a:p>
          <a:p>
            <a:pPr algn="just" fontAlgn="base">
              <a:lnSpc>
                <a:spcPct val="150000"/>
              </a:lnSpc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Резервное копирование данных: Регулярное создание резервных копий данных для восстановления в случае потери или повреждения.</a:t>
            </a:r>
          </a:p>
          <a:p>
            <a:pPr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tabLst>
                <a:tab pos="630555" algn="l"/>
              </a:tabLst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Мониторинг и аудит: Ведение журналов событий для отслеживания действий пользователей и системных операций, а также проведение аудита безопасности для выявления уязвимостей.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52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8376"/>
            <a:ext cx="9905998" cy="1067779"/>
          </a:xfrm>
        </p:spPr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Обновляем архитектуру проекта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825C02-43E7-4B28-85CF-555A7DCA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2744" y="703624"/>
            <a:ext cx="6767285" cy="51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7C353-0712-4A0D-BE55-37CFE6FB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Потенциальные риски в проекте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8E0D-4F5E-4691-B678-D59B4CDD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риски — вероятность того, что на выполнение задач в проекте уйдёт больше времени, чем запланировано.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Бюджетные риски — из-за плохого планирования стоимость проекта может оказаться больше, чем заложено в бюджете.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 изменения объёмов работы — могут появиться, если исполнители не поняли требований.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Внешние риски — потенциальные события, которые находятся за пределами компании и которые компания не может контролировать.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 связанные с командой — болезни, увольнения, нехватка навыков у членов команды.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Технологические риски — проблемы с оборудованием, программным обеспечением, интернетом.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Правовые риски — нарушение авторских прав, патентов, законов о защите данных.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Риски, связанные с изменениями требований — изменение требований в процессе выполнения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41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E9FF-6B71-4F61-B6C8-14BEF09E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Вероятность возникновения каждого риска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75D3F-3CA5-4422-B2E4-DE601414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и бюджетные риски, могут быть более вероятными, так как проект сложный и масштабный (затрагивает смежные системы). Риски, связанные с внешними факторами, также могут быть достаточно вероятными, учитывая нестабильность экономической ситуации и возможные изменения в законодательстве. Риски, связанные с командой, менее вероятны, так как штат укомплектован квалицированными специалистами и в командах присутствует взаимозаменяемость. Технологические и правовые риски могут возникнуть из-за использования новых технологий или изменений в законодательстве и их вероятность оценивается как средняя.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036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80</TotalTime>
  <Words>1175</Words>
  <Application>Microsoft Office PowerPoint</Application>
  <PresentationFormat>Широкоэкранный</PresentationFormat>
  <Paragraphs>117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Tw Cen MT</vt:lpstr>
      <vt:lpstr>YS Text</vt:lpstr>
      <vt:lpstr>Контур</vt:lpstr>
      <vt:lpstr>Разработка системы добавления новых блюд</vt:lpstr>
      <vt:lpstr>MVP. система добавления новых блюд</vt:lpstr>
      <vt:lpstr>цели и план проекта</vt:lpstr>
      <vt:lpstr>Сроки проекта (Roadmap проекта)</vt:lpstr>
      <vt:lpstr>Архитектура проекта</vt:lpstr>
      <vt:lpstr>Учитываем НФТ:</vt:lpstr>
      <vt:lpstr>Обновляем архитектуру проекта</vt:lpstr>
      <vt:lpstr>Потенциальные риски в проекте</vt:lpstr>
      <vt:lpstr>Вероятность возникновения каждого риска </vt:lpstr>
      <vt:lpstr>Возможные последствия для проекта, если риск реализуется</vt:lpstr>
      <vt:lpstr>Методы управления рисками для каждого из потенциальных рисков</vt:lpstr>
      <vt:lpstr>План-структура рисков</vt:lpstr>
      <vt:lpstr>Заключение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добавления новых бЛюд</dc:title>
  <dc:creator>Якушев Сергей</dc:creator>
  <cp:lastModifiedBy>Якушев Сергей</cp:lastModifiedBy>
  <cp:revision>13</cp:revision>
  <dcterms:created xsi:type="dcterms:W3CDTF">2024-05-26T15:47:42Z</dcterms:created>
  <dcterms:modified xsi:type="dcterms:W3CDTF">2024-06-02T06:50:53Z</dcterms:modified>
</cp:coreProperties>
</file>