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4565B194.xml" ContentType="application/vnd.ms-powerpoint.comments+xml"/>
  <Override PartName="/ppt/comments/modernComment_102_4CDE4C22.xml" ContentType="application/vnd.ms-powerpoint.comments+xml"/>
  <Override PartName="/ppt/comments/modernComment_103_36D120AA.xml" ContentType="application/vnd.ms-powerpoint.comments+xml"/>
  <Override PartName="/ppt/comments/modernComment_104_61C43DFA.xml" ContentType="application/vnd.ms-powerpoint.comments+xml"/>
  <Override PartName="/ppt/comments/modernComment_107_CED87119.xml" ContentType="application/vnd.ms-powerpoint.comments+xml"/>
  <Override PartName="/ppt/comments/modernComment_108_F75B8F8E.xml" ContentType="application/vnd.ms-powerpoint.comments+xml"/>
  <Override PartName="/ppt/comments/modernComment_109_A11BEE12.xml" ContentType="application/vnd.ms-powerpoint.comments+xml"/>
  <Override PartName="/ppt/comments/modernComment_10A_38858533.xml" ContentType="application/vnd.ms-powerpoint.comments+xml"/>
  <Override PartName="/ppt/comments/modernComment_10B_89E9EEA8.xml" ContentType="application/vnd.ms-powerpoint.comments+xml"/>
  <Override PartName="/ppt/comments/modernComment_10C_240252D6.xml" ContentType="application/vnd.ms-powerpoint.comments+xml"/>
  <Override PartName="/ppt/comments/modernComment_10D_AADED603.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56389ED-0AEC-170C-3A14-2CC703E97797}" name="Spyros Mastrodimitris-Gounaropoulos" initials="SMG" userId="69fc90e78fc523e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modernComment_101_4565B194.xml><?xml version="1.0" encoding="utf-8"?>
<p188:cmLst xmlns:a="http://schemas.openxmlformats.org/drawingml/2006/main" xmlns:r="http://schemas.openxmlformats.org/officeDocument/2006/relationships" xmlns:p188="http://schemas.microsoft.com/office/powerpoint/2018/8/main">
  <p188:cm id="{756F3805-9101-44EF-AA09-7A156B94E3B9}" authorId="{856389ED-0AEC-170C-3A14-2CC703E97797}" created="2023-06-09T18:43:59.068">
    <pc:sldMkLst xmlns:pc="http://schemas.microsoft.com/office/powerpoint/2013/main/command">
      <pc:docMk/>
      <pc:sldMk cId="1164292500" sldId="257"/>
    </pc:sldMkLst>
    <p188:txBody>
      <a:bodyPr/>
      <a:lstStyle/>
      <a:p>
        <a:r>
          <a:rPr lang="el-GR"/>
          <a:t>From this diagram is clear that both in Greece and the EU dementia as a cause of death affect only a small percentage of the population of people above 65. However is this a stable percentage or its increasing trend is only getting more concerning?</a:t>
        </a:r>
      </a:p>
    </p188:txBody>
  </p188:cm>
</p188:cmLst>
</file>

<file path=ppt/comments/modernComment_102_4CDE4C22.xml><?xml version="1.0" encoding="utf-8"?>
<p188:cmLst xmlns:a="http://schemas.openxmlformats.org/drawingml/2006/main" xmlns:r="http://schemas.openxmlformats.org/officeDocument/2006/relationships" xmlns:p188="http://schemas.microsoft.com/office/powerpoint/2018/8/main">
  <p188:cm id="{25A0B2C9-088B-4E80-9A72-061D481F6DEB}" authorId="{856389ED-0AEC-170C-3A14-2CC703E97797}" created="2023-06-09T18:49:32.340">
    <pc:sldMkLst xmlns:pc="http://schemas.microsoft.com/office/powerpoint/2013/main/command">
      <pc:docMk/>
      <pc:sldMk cId="1289636898" sldId="258"/>
    </pc:sldMkLst>
    <p188:txBody>
      <a:bodyPr/>
      <a:lstStyle/>
      <a:p>
        <a:r>
          <a:rPr lang="el-GR"/>
          <a:t>Greece and the EU present a concerning upward trend. The two lines seem parallel until the devastating pandemic of Covid-19 decreasing the dementia deaths for most of EU for the year 2020. In contrast Greece which is commonly accepted that was able to fight the first waves better retains the momentum of the previews years. It is logical to assume that for the year 2021 Greece will show a degrease in dementia deaths similar to that of the EU in 2020. </a:t>
        </a:r>
      </a:p>
    </p188:txBody>
  </p188:cm>
</p188:cmLst>
</file>

<file path=ppt/comments/modernComment_103_36D120AA.xml><?xml version="1.0" encoding="utf-8"?>
<p188:cmLst xmlns:a="http://schemas.openxmlformats.org/drawingml/2006/main" xmlns:r="http://schemas.openxmlformats.org/officeDocument/2006/relationships" xmlns:p188="http://schemas.microsoft.com/office/powerpoint/2018/8/main">
  <p188:cm id="{32F6A909-EBB3-4B62-BBA7-283BF686FF45}" authorId="{856389ED-0AEC-170C-3A14-2CC703E97797}" created="2023-06-09T18:58:58.141">
    <pc:sldMkLst xmlns:pc="http://schemas.microsoft.com/office/powerpoint/2013/main/command">
      <pc:docMk/>
      <pc:sldMk cId="919675050" sldId="259"/>
    </pc:sldMkLst>
    <p188:txBody>
      <a:bodyPr/>
      <a:lstStyle/>
      <a:p>
        <a:r>
          <a:rPr lang="el-GR"/>
          <a:t>Here we see the main 5 causes of death for people above 65. Greece and the EU are similar. Differences can be seen as for Greece Ischemic Heart Disease slowly is going to surpass Cerebrovascular Disease. Something that is already happened in Europe in the past. The same phenomenon is brewing between Lower Respiratory Disease in Dementia something that already happened in EU in 2015. So we see that Greece is slowly following the EU disease trends withs some years of delay. Although we see that the rate of increase for dementia is far more pronounced for Greece.       </a:t>
        </a:r>
      </a:p>
    </p188:txBody>
  </p188:cm>
</p188:cmLst>
</file>

<file path=ppt/comments/modernComment_104_61C43DFA.xml><?xml version="1.0" encoding="utf-8"?>
<p188:cmLst xmlns:a="http://schemas.openxmlformats.org/drawingml/2006/main" xmlns:r="http://schemas.openxmlformats.org/officeDocument/2006/relationships" xmlns:p188="http://schemas.microsoft.com/office/powerpoint/2018/8/main">
  <p188:cm id="{460E6A98-3047-4DA2-A4AC-CD4D2D427E39}" authorId="{856389ED-0AEC-170C-3A14-2CC703E97797}" created="2023-06-09T19:04:30.213">
    <pc:sldMkLst xmlns:pc="http://schemas.microsoft.com/office/powerpoint/2013/main/command">
      <pc:docMk/>
      <pc:sldMk cId="1640250874" sldId="260"/>
    </pc:sldMkLst>
    <p188:txBody>
      <a:bodyPr/>
      <a:lstStyle/>
      <a:p>
        <a:r>
          <a:rPr lang="el-GR"/>
          <a:t>A most interesting pair. While we notice that the rates of increase for the EU do not go beyond 30%, Greece had for the 2014 an increase above 400% and for 2015 almost 80%. It is clear that that those high percentages are diminishing and my hypothesis are the result of substantial underreporting or change in the methodology of reporting from 2013 and onwards. So I find it impossible to see anything as high an increase in the future. </a:t>
        </a:r>
      </a:p>
    </p188:txBody>
  </p188:cm>
</p188:cmLst>
</file>

<file path=ppt/comments/modernComment_107_CED87119.xml><?xml version="1.0" encoding="utf-8"?>
<p188:cmLst xmlns:a="http://schemas.openxmlformats.org/drawingml/2006/main" xmlns:r="http://schemas.openxmlformats.org/officeDocument/2006/relationships" xmlns:p188="http://schemas.microsoft.com/office/powerpoint/2018/8/main">
  <p188:cm id="{1BA09CF3-AC0B-4BF6-A5FB-6272F7F20BE7}" authorId="{856389ED-0AEC-170C-3A14-2CC703E97797}" created="2023-06-09T19:12:55.361">
    <pc:sldMkLst xmlns:pc="http://schemas.microsoft.com/office/powerpoint/2013/main/command">
      <pc:docMk/>
      <pc:sldMk cId="3470291225" sldId="263"/>
    </pc:sldMkLst>
    <p188:txBody>
      <a:bodyPr/>
      <a:lstStyle/>
      <a:p>
        <a:r>
          <a:rPr lang="el-GR"/>
          <a:t>Compared to the rest of the EU we see close to an average rate of increase 20% more year by year. But this estimation is also an exaggeration. If we assume that the methodology is accurate and the numbers correctly reported from the highs of 2014, 2015 the rate of increase is flattening reaching a plausible 12% for 2019. It will be a stretch to assume that if the disruption of the pandemic took place 2020 number would be around  or below 12%. In conclusion, for the past years Greece showed a great increase in the number of deaths from dementia  compared to the EU. In the later years this great increase is slowing and we can assume that will reach an equilibrium in this decade.</a:t>
        </a:r>
      </a:p>
    </p188:txBody>
  </p188:cm>
</p188:cmLst>
</file>

<file path=ppt/comments/modernComment_108_F75B8F8E.xml><?xml version="1.0" encoding="utf-8"?>
<p188:cmLst xmlns:a="http://schemas.openxmlformats.org/drawingml/2006/main" xmlns:r="http://schemas.openxmlformats.org/officeDocument/2006/relationships" xmlns:p188="http://schemas.microsoft.com/office/powerpoint/2018/8/main">
  <p188:cm id="{49DB508A-E319-40A1-959C-B07367297E8E}" authorId="{856389ED-0AEC-170C-3A14-2CC703E97797}" created="2023-06-09T19:26:13.514">
    <ac:deMkLst xmlns:ac="http://schemas.microsoft.com/office/drawing/2013/main/command">
      <pc:docMk xmlns:pc="http://schemas.microsoft.com/office/powerpoint/2013/main/command"/>
      <pc:sldMk xmlns:pc="http://schemas.microsoft.com/office/powerpoint/2013/main/command" cId="4149972878" sldId="264"/>
      <ac:picMk id="4" creationId="{DC30AD7E-8F91-72BD-50B2-7E3917A180CA}"/>
    </ac:deMkLst>
    <p188:txBody>
      <a:bodyPr/>
      <a:lstStyle/>
      <a:p>
        <a:r>
          <a:rPr lang="el-GR"/>
          <a:t>In this map are displayed as a color the dementia deaths percentages in the EU. I chose this year because is between Brexit and the disruption of Covid-19. The first important thing we see is the absolute and commanding lead of the UK with 11% close only to the Netherlands(9%) and Switzerland(8%). Such a difference is only explainable by the way the deaths are calculated as in my mind is impossible to see such a difference come from environmental conditions. The second obvious observation is the exceptionally low percentages reported in Eastern Europe. 2 striking examples are Switzerland(8%) and Austria(4%) and Greece(2%) and Cyprus(5%). Those pairs are Geographically, Culturally, Ethnically very similar and yet show double rates the one from the other. </a:t>
        </a:r>
      </a:p>
    </p188:txBody>
  </p188:cm>
</p188:cmLst>
</file>

<file path=ppt/comments/modernComment_109_A11BEE12.xml><?xml version="1.0" encoding="utf-8"?>
<p188:cmLst xmlns:a="http://schemas.openxmlformats.org/drawingml/2006/main" xmlns:r="http://schemas.openxmlformats.org/officeDocument/2006/relationships" xmlns:p188="http://schemas.microsoft.com/office/powerpoint/2018/8/main">
  <p188:cm id="{FA2FD40B-1041-4DC3-A26B-6FB86804E7F6}" authorId="{856389ED-0AEC-170C-3A14-2CC703E97797}" created="2023-06-09T19:30:50.922">
    <pc:sldMkLst xmlns:pc="http://schemas.microsoft.com/office/powerpoint/2013/main/command">
      <pc:docMk/>
      <pc:sldMk cId="2702962194" sldId="265"/>
    </pc:sldMkLst>
    <p188:txBody>
      <a:bodyPr/>
      <a:lstStyle/>
      <a:p>
        <a:r>
          <a:rPr lang="el-GR"/>
          <a:t>Here we have the opportunity to see the different rates of increase for very different countries that share a similar characteristic. Their population size. 4/5 countries show somewhat similar rates of increase, at least until 2019.  What is very interesting is that Sweden a country that has the highest rates in Europe and a renowned health care system show a very steady course. Is it possible that Sweden has successfully reported the true numbers and slowly other countries are going through the motions of finding theirs? Is it possible that the dementia epidemic is here long before we notice?</a:t>
        </a:r>
      </a:p>
    </p188:txBody>
  </p188:cm>
</p188:cmLst>
</file>

<file path=ppt/comments/modernComment_10A_38858533.xml><?xml version="1.0" encoding="utf-8"?>
<p188:cmLst xmlns:a="http://schemas.openxmlformats.org/drawingml/2006/main" xmlns:r="http://schemas.openxmlformats.org/officeDocument/2006/relationships" xmlns:p188="http://schemas.microsoft.com/office/powerpoint/2018/8/main">
  <p188:cm id="{CA354B96-6343-488D-B5BF-F5968D674B85}" authorId="{856389ED-0AEC-170C-3A14-2CC703E97797}" created="2023-06-09T19:38:06.161">
    <pc:sldMkLst xmlns:pc="http://schemas.microsoft.com/office/powerpoint/2013/main/command">
      <pc:docMk/>
      <pc:sldMk cId="948274483" sldId="266"/>
    </pc:sldMkLst>
    <p188:txBody>
      <a:bodyPr/>
      <a:lstStyle/>
      <a:p>
        <a:r>
          <a:rPr lang="el-GR"/>
          <a:t>While most countries that report higher percentages tend to have slower rates of increase unfortunately few reach a plateau and for most 2019 was the worst year. So to assume a stop at 6,7,8 or even 9% might be wishful thinking.   </a:t>
        </a:r>
      </a:p>
    </p188:txBody>
  </p188:cm>
</p188:cmLst>
</file>

<file path=ppt/comments/modernComment_10B_89E9EEA8.xml><?xml version="1.0" encoding="utf-8"?>
<p188:cmLst xmlns:a="http://schemas.openxmlformats.org/drawingml/2006/main" xmlns:r="http://schemas.openxmlformats.org/officeDocument/2006/relationships" xmlns:p188="http://schemas.microsoft.com/office/powerpoint/2018/8/main">
  <p188:cm id="{88FD3606-2722-4288-ACA8-1C3FB58AFABA}" authorId="{856389ED-0AEC-170C-3A14-2CC703E97797}" created="2023-06-09T19:42:56.169">
    <pc:sldMkLst xmlns:pc="http://schemas.microsoft.com/office/powerpoint/2013/main/command">
      <pc:docMk/>
      <pc:sldMk cId="2313809576" sldId="267"/>
    </pc:sldMkLst>
    <p188:txBody>
      <a:bodyPr/>
      <a:lstStyle/>
      <a:p>
        <a:r>
          <a:rPr lang="el-GR"/>
          <a:t>At least for Greece women show an accelerated increase. Achieving almost double numbers for 2020. Althought since this is not a statistical analysis we cannot say that females are more prone to dementia. What we can say say is that women in Greece find themselves in a position where dementia is more likely to knock on their door. </a:t>
        </a:r>
      </a:p>
    </p188:txBody>
  </p188:cm>
</p188:cmLst>
</file>

<file path=ppt/comments/modernComment_10C_240252D6.xml><?xml version="1.0" encoding="utf-8"?>
<p188:cmLst xmlns:a="http://schemas.openxmlformats.org/drawingml/2006/main" xmlns:r="http://schemas.openxmlformats.org/officeDocument/2006/relationships" xmlns:p188="http://schemas.microsoft.com/office/powerpoint/2018/8/main">
  <p188:cm id="{4F444CA9-CEAA-4952-BBFD-A9404CB31C62}" authorId="{856389ED-0AEC-170C-3A14-2CC703E97797}" created="2023-06-09T19:44:12.006">
    <pc:sldMkLst xmlns:pc="http://schemas.microsoft.com/office/powerpoint/2013/main/command">
      <pc:docMk/>
      <pc:sldMk cId="604132054" sldId="268"/>
    </pc:sldMkLst>
    <p188:txBody>
      <a:bodyPr/>
      <a:lstStyle/>
      <a:p>
        <a:r>
          <a:rPr lang="el-GR"/>
          <a:t>As mentioned before the gap opens and at least form this graph maybe there are reasons for research for the relation between sex and dementia. </a:t>
        </a:r>
      </a:p>
    </p188:txBody>
  </p188:cm>
</p188:cmLst>
</file>

<file path=ppt/comments/modernComment_10D_AADED603.xml><?xml version="1.0" encoding="utf-8"?>
<p188:cmLst xmlns:a="http://schemas.openxmlformats.org/drawingml/2006/main" xmlns:r="http://schemas.openxmlformats.org/officeDocument/2006/relationships" xmlns:p188="http://schemas.microsoft.com/office/powerpoint/2018/8/main">
  <p188:cm id="{49A2B472-A41C-4A75-B8A4-8ED6ED717E9C}" authorId="{856389ED-0AEC-170C-3A14-2CC703E97797}" created="2023-06-09T19:54:30.129">
    <pc:sldMkLst xmlns:pc="http://schemas.microsoft.com/office/powerpoint/2013/main/command">
      <pc:docMk/>
      <pc:sldMk cId="2866730499" sldId="269"/>
    </pc:sldMkLst>
    <p188:txBody>
      <a:bodyPr/>
      <a:lstStyle/>
      <a:p>
        <a:r>
          <a:rPr lang="el-GR"/>
          <a:t>From those 10 graphs we took critical conclusions. 
1) Dementia is a small percentage of the death causes even for those above 65.
2) The percentage of deaths caused by dementia is increasing in Greece as much as the EU average
3) The reporting creates problems to creating an accurate projection
4) Dementia is the 4rth most common cause of Death in Europe and 5th in Greece for people above 65 
5) Greece showed higher increase of dementia deaths year by year from the EU for the first years of reporting but lately is equalizing.
6) Wealthier countries show higher percentages but is more complicated than that.
7) Greece increase rates are not the highest in the EU but not the lowest either.
8) Across Europe dementia deaths are increasing just in different rates.
9)Women in Greece are twice more likely to loose their life from dementia.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0C3791C-DCF6-FFDA-4C78-E34981019080}"/>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684E128B-0D4A-EB69-F1BC-429D5A9012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402E9930-EE5C-D470-F7BF-1D27294ECCAB}"/>
              </a:ext>
            </a:extLst>
          </p:cNvPr>
          <p:cNvSpPr>
            <a:spLocks noGrp="1"/>
          </p:cNvSpPr>
          <p:nvPr>
            <p:ph type="dt" sz="half" idx="10"/>
          </p:nvPr>
        </p:nvSpPr>
        <p:spPr/>
        <p:txBody>
          <a:bodyPr/>
          <a:lstStyle/>
          <a:p>
            <a:fld id="{3197F4A7-5486-4D34-AE5C-802C3E7FB3AB}" type="datetimeFigureOut">
              <a:rPr lang="el-GR" smtClean="0"/>
              <a:t>9/6/2023</a:t>
            </a:fld>
            <a:endParaRPr lang="el-GR"/>
          </a:p>
        </p:txBody>
      </p:sp>
      <p:sp>
        <p:nvSpPr>
          <p:cNvPr id="5" name="Θέση υποσέλιδου 4">
            <a:extLst>
              <a:ext uri="{FF2B5EF4-FFF2-40B4-BE49-F238E27FC236}">
                <a16:creationId xmlns:a16="http://schemas.microsoft.com/office/drawing/2014/main" id="{A056D2C2-F60A-B4B8-2FE6-E4351279CE63}"/>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D8565BC0-C717-66D7-DFAB-3D3A06AB5BB6}"/>
              </a:ext>
            </a:extLst>
          </p:cNvPr>
          <p:cNvSpPr>
            <a:spLocks noGrp="1"/>
          </p:cNvSpPr>
          <p:nvPr>
            <p:ph type="sldNum" sz="quarter" idx="12"/>
          </p:nvPr>
        </p:nvSpPr>
        <p:spPr/>
        <p:txBody>
          <a:bodyPr/>
          <a:lstStyle/>
          <a:p>
            <a:fld id="{94D31EC6-457A-4867-AD74-F212C3F3C42E}" type="slidenum">
              <a:rPr lang="el-GR" smtClean="0"/>
              <a:t>‹#›</a:t>
            </a:fld>
            <a:endParaRPr lang="el-GR"/>
          </a:p>
        </p:txBody>
      </p:sp>
    </p:spTree>
    <p:extLst>
      <p:ext uri="{BB962C8B-B14F-4D97-AF65-F5344CB8AC3E}">
        <p14:creationId xmlns:p14="http://schemas.microsoft.com/office/powerpoint/2010/main" val="3707767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D2EE21-8C82-875F-56D2-1BCAF8C0FA9B}"/>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56AD89B3-59F9-AC88-6415-D8BBE52CCAC1}"/>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3FA22EA9-2C7D-ECD6-9321-95AEFD2D847F}"/>
              </a:ext>
            </a:extLst>
          </p:cNvPr>
          <p:cNvSpPr>
            <a:spLocks noGrp="1"/>
          </p:cNvSpPr>
          <p:nvPr>
            <p:ph type="dt" sz="half" idx="10"/>
          </p:nvPr>
        </p:nvSpPr>
        <p:spPr/>
        <p:txBody>
          <a:bodyPr/>
          <a:lstStyle/>
          <a:p>
            <a:fld id="{3197F4A7-5486-4D34-AE5C-802C3E7FB3AB}" type="datetimeFigureOut">
              <a:rPr lang="el-GR" smtClean="0"/>
              <a:t>9/6/2023</a:t>
            </a:fld>
            <a:endParaRPr lang="el-GR"/>
          </a:p>
        </p:txBody>
      </p:sp>
      <p:sp>
        <p:nvSpPr>
          <p:cNvPr id="5" name="Θέση υποσέλιδου 4">
            <a:extLst>
              <a:ext uri="{FF2B5EF4-FFF2-40B4-BE49-F238E27FC236}">
                <a16:creationId xmlns:a16="http://schemas.microsoft.com/office/drawing/2014/main" id="{6FFE9C39-9F74-6E29-2BAA-CD15AB369A79}"/>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11323E97-7BB3-7E31-AA43-52E1D46BD83B}"/>
              </a:ext>
            </a:extLst>
          </p:cNvPr>
          <p:cNvSpPr>
            <a:spLocks noGrp="1"/>
          </p:cNvSpPr>
          <p:nvPr>
            <p:ph type="sldNum" sz="quarter" idx="12"/>
          </p:nvPr>
        </p:nvSpPr>
        <p:spPr/>
        <p:txBody>
          <a:bodyPr/>
          <a:lstStyle/>
          <a:p>
            <a:fld id="{94D31EC6-457A-4867-AD74-F212C3F3C42E}" type="slidenum">
              <a:rPr lang="el-GR" smtClean="0"/>
              <a:t>‹#›</a:t>
            </a:fld>
            <a:endParaRPr lang="el-GR"/>
          </a:p>
        </p:txBody>
      </p:sp>
    </p:spTree>
    <p:extLst>
      <p:ext uri="{BB962C8B-B14F-4D97-AF65-F5344CB8AC3E}">
        <p14:creationId xmlns:p14="http://schemas.microsoft.com/office/powerpoint/2010/main" val="2529987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A48AF77D-2AC1-00EE-4636-2FEDBE88E4FB}"/>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21615235-60FF-979F-B82B-DCF2831C92D7}"/>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F351EB9D-C8A5-C323-B662-F4A30D65FEED}"/>
              </a:ext>
            </a:extLst>
          </p:cNvPr>
          <p:cNvSpPr>
            <a:spLocks noGrp="1"/>
          </p:cNvSpPr>
          <p:nvPr>
            <p:ph type="dt" sz="half" idx="10"/>
          </p:nvPr>
        </p:nvSpPr>
        <p:spPr/>
        <p:txBody>
          <a:bodyPr/>
          <a:lstStyle/>
          <a:p>
            <a:fld id="{3197F4A7-5486-4D34-AE5C-802C3E7FB3AB}" type="datetimeFigureOut">
              <a:rPr lang="el-GR" smtClean="0"/>
              <a:t>9/6/2023</a:t>
            </a:fld>
            <a:endParaRPr lang="el-GR"/>
          </a:p>
        </p:txBody>
      </p:sp>
      <p:sp>
        <p:nvSpPr>
          <p:cNvPr id="5" name="Θέση υποσέλιδου 4">
            <a:extLst>
              <a:ext uri="{FF2B5EF4-FFF2-40B4-BE49-F238E27FC236}">
                <a16:creationId xmlns:a16="http://schemas.microsoft.com/office/drawing/2014/main" id="{33AE9059-17EF-A04B-B552-BB9E5F7FF4EE}"/>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4D28B18B-D647-93F5-DEFF-0CD796BAF72B}"/>
              </a:ext>
            </a:extLst>
          </p:cNvPr>
          <p:cNvSpPr>
            <a:spLocks noGrp="1"/>
          </p:cNvSpPr>
          <p:nvPr>
            <p:ph type="sldNum" sz="quarter" idx="12"/>
          </p:nvPr>
        </p:nvSpPr>
        <p:spPr/>
        <p:txBody>
          <a:bodyPr/>
          <a:lstStyle/>
          <a:p>
            <a:fld id="{94D31EC6-457A-4867-AD74-F212C3F3C42E}" type="slidenum">
              <a:rPr lang="el-GR" smtClean="0"/>
              <a:t>‹#›</a:t>
            </a:fld>
            <a:endParaRPr lang="el-GR"/>
          </a:p>
        </p:txBody>
      </p:sp>
    </p:spTree>
    <p:extLst>
      <p:ext uri="{BB962C8B-B14F-4D97-AF65-F5344CB8AC3E}">
        <p14:creationId xmlns:p14="http://schemas.microsoft.com/office/powerpoint/2010/main" val="777751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86F4B18-8805-F279-7B0D-5526C2DD40EE}"/>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04B22987-2C9B-1579-E639-082162F4AB0C}"/>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1A2059FC-2690-8F02-37BC-16BE56C2E7DD}"/>
              </a:ext>
            </a:extLst>
          </p:cNvPr>
          <p:cNvSpPr>
            <a:spLocks noGrp="1"/>
          </p:cNvSpPr>
          <p:nvPr>
            <p:ph type="dt" sz="half" idx="10"/>
          </p:nvPr>
        </p:nvSpPr>
        <p:spPr/>
        <p:txBody>
          <a:bodyPr/>
          <a:lstStyle/>
          <a:p>
            <a:fld id="{3197F4A7-5486-4D34-AE5C-802C3E7FB3AB}" type="datetimeFigureOut">
              <a:rPr lang="el-GR" smtClean="0"/>
              <a:t>9/6/2023</a:t>
            </a:fld>
            <a:endParaRPr lang="el-GR"/>
          </a:p>
        </p:txBody>
      </p:sp>
      <p:sp>
        <p:nvSpPr>
          <p:cNvPr id="5" name="Θέση υποσέλιδου 4">
            <a:extLst>
              <a:ext uri="{FF2B5EF4-FFF2-40B4-BE49-F238E27FC236}">
                <a16:creationId xmlns:a16="http://schemas.microsoft.com/office/drawing/2014/main" id="{82702672-36EA-2E3F-38AB-55E951D1EF8D}"/>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21A31445-06B1-68D2-075A-812584BC698D}"/>
              </a:ext>
            </a:extLst>
          </p:cNvPr>
          <p:cNvSpPr>
            <a:spLocks noGrp="1"/>
          </p:cNvSpPr>
          <p:nvPr>
            <p:ph type="sldNum" sz="quarter" idx="12"/>
          </p:nvPr>
        </p:nvSpPr>
        <p:spPr/>
        <p:txBody>
          <a:bodyPr/>
          <a:lstStyle/>
          <a:p>
            <a:fld id="{94D31EC6-457A-4867-AD74-F212C3F3C42E}" type="slidenum">
              <a:rPr lang="el-GR" smtClean="0"/>
              <a:t>‹#›</a:t>
            </a:fld>
            <a:endParaRPr lang="el-GR"/>
          </a:p>
        </p:txBody>
      </p:sp>
    </p:spTree>
    <p:extLst>
      <p:ext uri="{BB962C8B-B14F-4D97-AF65-F5344CB8AC3E}">
        <p14:creationId xmlns:p14="http://schemas.microsoft.com/office/powerpoint/2010/main" val="426702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774DEBD-5C2C-4AF1-0D37-E2CCCB93EC0D}"/>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CA0CDD42-0CE2-E92A-A84A-016D1D0A41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96BA27F6-70A1-C01F-C968-9158EE3C6C83}"/>
              </a:ext>
            </a:extLst>
          </p:cNvPr>
          <p:cNvSpPr>
            <a:spLocks noGrp="1"/>
          </p:cNvSpPr>
          <p:nvPr>
            <p:ph type="dt" sz="half" idx="10"/>
          </p:nvPr>
        </p:nvSpPr>
        <p:spPr/>
        <p:txBody>
          <a:bodyPr/>
          <a:lstStyle/>
          <a:p>
            <a:fld id="{3197F4A7-5486-4D34-AE5C-802C3E7FB3AB}" type="datetimeFigureOut">
              <a:rPr lang="el-GR" smtClean="0"/>
              <a:t>9/6/2023</a:t>
            </a:fld>
            <a:endParaRPr lang="el-GR"/>
          </a:p>
        </p:txBody>
      </p:sp>
      <p:sp>
        <p:nvSpPr>
          <p:cNvPr id="5" name="Θέση υποσέλιδου 4">
            <a:extLst>
              <a:ext uri="{FF2B5EF4-FFF2-40B4-BE49-F238E27FC236}">
                <a16:creationId xmlns:a16="http://schemas.microsoft.com/office/drawing/2014/main" id="{BB563101-E67E-655C-9C48-E9C4B1B376C7}"/>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B5AC6465-7590-9DA0-F45D-29FB46A81C71}"/>
              </a:ext>
            </a:extLst>
          </p:cNvPr>
          <p:cNvSpPr>
            <a:spLocks noGrp="1"/>
          </p:cNvSpPr>
          <p:nvPr>
            <p:ph type="sldNum" sz="quarter" idx="12"/>
          </p:nvPr>
        </p:nvSpPr>
        <p:spPr/>
        <p:txBody>
          <a:bodyPr/>
          <a:lstStyle/>
          <a:p>
            <a:fld id="{94D31EC6-457A-4867-AD74-F212C3F3C42E}" type="slidenum">
              <a:rPr lang="el-GR" smtClean="0"/>
              <a:t>‹#›</a:t>
            </a:fld>
            <a:endParaRPr lang="el-GR"/>
          </a:p>
        </p:txBody>
      </p:sp>
    </p:spTree>
    <p:extLst>
      <p:ext uri="{BB962C8B-B14F-4D97-AF65-F5344CB8AC3E}">
        <p14:creationId xmlns:p14="http://schemas.microsoft.com/office/powerpoint/2010/main" val="2567905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613E50F-7BBC-22E1-F6B3-06F6668C5111}"/>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DD5515A0-7904-6010-0A4B-2A9D46C715BE}"/>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9FEE9F55-07AA-5F53-C72B-AD704C7A445E}"/>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070B4EEA-F976-DC1F-76F5-2D7D25E4A087}"/>
              </a:ext>
            </a:extLst>
          </p:cNvPr>
          <p:cNvSpPr>
            <a:spLocks noGrp="1"/>
          </p:cNvSpPr>
          <p:nvPr>
            <p:ph type="dt" sz="half" idx="10"/>
          </p:nvPr>
        </p:nvSpPr>
        <p:spPr/>
        <p:txBody>
          <a:bodyPr/>
          <a:lstStyle/>
          <a:p>
            <a:fld id="{3197F4A7-5486-4D34-AE5C-802C3E7FB3AB}" type="datetimeFigureOut">
              <a:rPr lang="el-GR" smtClean="0"/>
              <a:t>9/6/2023</a:t>
            </a:fld>
            <a:endParaRPr lang="el-GR"/>
          </a:p>
        </p:txBody>
      </p:sp>
      <p:sp>
        <p:nvSpPr>
          <p:cNvPr id="6" name="Θέση υποσέλιδου 5">
            <a:extLst>
              <a:ext uri="{FF2B5EF4-FFF2-40B4-BE49-F238E27FC236}">
                <a16:creationId xmlns:a16="http://schemas.microsoft.com/office/drawing/2014/main" id="{C8E91D3D-6B90-EE10-7874-81938D4DAE03}"/>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5687A29D-5A29-F414-CFAD-D904E0805FC9}"/>
              </a:ext>
            </a:extLst>
          </p:cNvPr>
          <p:cNvSpPr>
            <a:spLocks noGrp="1"/>
          </p:cNvSpPr>
          <p:nvPr>
            <p:ph type="sldNum" sz="quarter" idx="12"/>
          </p:nvPr>
        </p:nvSpPr>
        <p:spPr/>
        <p:txBody>
          <a:bodyPr/>
          <a:lstStyle/>
          <a:p>
            <a:fld id="{94D31EC6-457A-4867-AD74-F212C3F3C42E}" type="slidenum">
              <a:rPr lang="el-GR" smtClean="0"/>
              <a:t>‹#›</a:t>
            </a:fld>
            <a:endParaRPr lang="el-GR"/>
          </a:p>
        </p:txBody>
      </p:sp>
    </p:spTree>
    <p:extLst>
      <p:ext uri="{BB962C8B-B14F-4D97-AF65-F5344CB8AC3E}">
        <p14:creationId xmlns:p14="http://schemas.microsoft.com/office/powerpoint/2010/main" val="224840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3D45866-6613-5F41-9FD2-8CE39AA3D339}"/>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417DC311-D5CC-118B-5275-2EE9173AEB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EE16D8F7-8074-EB11-1C67-542543E76F52}"/>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54AF8CDC-0472-E581-EE26-4129502CD2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92D1338F-4EC4-55D5-BA59-12A592E1E9BC}"/>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07830092-DFF0-974A-5011-DC18E9A8E576}"/>
              </a:ext>
            </a:extLst>
          </p:cNvPr>
          <p:cNvSpPr>
            <a:spLocks noGrp="1"/>
          </p:cNvSpPr>
          <p:nvPr>
            <p:ph type="dt" sz="half" idx="10"/>
          </p:nvPr>
        </p:nvSpPr>
        <p:spPr/>
        <p:txBody>
          <a:bodyPr/>
          <a:lstStyle/>
          <a:p>
            <a:fld id="{3197F4A7-5486-4D34-AE5C-802C3E7FB3AB}" type="datetimeFigureOut">
              <a:rPr lang="el-GR" smtClean="0"/>
              <a:t>9/6/2023</a:t>
            </a:fld>
            <a:endParaRPr lang="el-GR"/>
          </a:p>
        </p:txBody>
      </p:sp>
      <p:sp>
        <p:nvSpPr>
          <p:cNvPr id="8" name="Θέση υποσέλιδου 7">
            <a:extLst>
              <a:ext uri="{FF2B5EF4-FFF2-40B4-BE49-F238E27FC236}">
                <a16:creationId xmlns:a16="http://schemas.microsoft.com/office/drawing/2014/main" id="{EDC9D155-0B2C-5793-C2B4-07B402921FB2}"/>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18070DC3-450D-0DB1-5CC6-1C8711183E41}"/>
              </a:ext>
            </a:extLst>
          </p:cNvPr>
          <p:cNvSpPr>
            <a:spLocks noGrp="1"/>
          </p:cNvSpPr>
          <p:nvPr>
            <p:ph type="sldNum" sz="quarter" idx="12"/>
          </p:nvPr>
        </p:nvSpPr>
        <p:spPr/>
        <p:txBody>
          <a:bodyPr/>
          <a:lstStyle/>
          <a:p>
            <a:fld id="{94D31EC6-457A-4867-AD74-F212C3F3C42E}" type="slidenum">
              <a:rPr lang="el-GR" smtClean="0"/>
              <a:t>‹#›</a:t>
            </a:fld>
            <a:endParaRPr lang="el-GR"/>
          </a:p>
        </p:txBody>
      </p:sp>
    </p:spTree>
    <p:extLst>
      <p:ext uri="{BB962C8B-B14F-4D97-AF65-F5344CB8AC3E}">
        <p14:creationId xmlns:p14="http://schemas.microsoft.com/office/powerpoint/2010/main" val="208257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126EC2-2C9F-2284-711F-F029A93D5166}"/>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DA44DA46-83A5-C3CA-BF30-E40694686BEC}"/>
              </a:ext>
            </a:extLst>
          </p:cNvPr>
          <p:cNvSpPr>
            <a:spLocks noGrp="1"/>
          </p:cNvSpPr>
          <p:nvPr>
            <p:ph type="dt" sz="half" idx="10"/>
          </p:nvPr>
        </p:nvSpPr>
        <p:spPr/>
        <p:txBody>
          <a:bodyPr/>
          <a:lstStyle/>
          <a:p>
            <a:fld id="{3197F4A7-5486-4D34-AE5C-802C3E7FB3AB}" type="datetimeFigureOut">
              <a:rPr lang="el-GR" smtClean="0"/>
              <a:t>9/6/2023</a:t>
            </a:fld>
            <a:endParaRPr lang="el-GR"/>
          </a:p>
        </p:txBody>
      </p:sp>
      <p:sp>
        <p:nvSpPr>
          <p:cNvPr id="4" name="Θέση υποσέλιδου 3">
            <a:extLst>
              <a:ext uri="{FF2B5EF4-FFF2-40B4-BE49-F238E27FC236}">
                <a16:creationId xmlns:a16="http://schemas.microsoft.com/office/drawing/2014/main" id="{E33C82BE-86E1-25F5-5B2C-119123F0118C}"/>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BA1F3208-EE1A-5D6E-7CED-19BC1E8189FA}"/>
              </a:ext>
            </a:extLst>
          </p:cNvPr>
          <p:cNvSpPr>
            <a:spLocks noGrp="1"/>
          </p:cNvSpPr>
          <p:nvPr>
            <p:ph type="sldNum" sz="quarter" idx="12"/>
          </p:nvPr>
        </p:nvSpPr>
        <p:spPr/>
        <p:txBody>
          <a:bodyPr/>
          <a:lstStyle/>
          <a:p>
            <a:fld id="{94D31EC6-457A-4867-AD74-F212C3F3C42E}" type="slidenum">
              <a:rPr lang="el-GR" smtClean="0"/>
              <a:t>‹#›</a:t>
            </a:fld>
            <a:endParaRPr lang="el-GR"/>
          </a:p>
        </p:txBody>
      </p:sp>
    </p:spTree>
    <p:extLst>
      <p:ext uri="{BB962C8B-B14F-4D97-AF65-F5344CB8AC3E}">
        <p14:creationId xmlns:p14="http://schemas.microsoft.com/office/powerpoint/2010/main" val="92784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653A5A4E-5DF7-AF12-8AA0-5FC120F1E6B1}"/>
              </a:ext>
            </a:extLst>
          </p:cNvPr>
          <p:cNvSpPr>
            <a:spLocks noGrp="1"/>
          </p:cNvSpPr>
          <p:nvPr>
            <p:ph type="dt" sz="half" idx="10"/>
          </p:nvPr>
        </p:nvSpPr>
        <p:spPr/>
        <p:txBody>
          <a:bodyPr/>
          <a:lstStyle/>
          <a:p>
            <a:fld id="{3197F4A7-5486-4D34-AE5C-802C3E7FB3AB}" type="datetimeFigureOut">
              <a:rPr lang="el-GR" smtClean="0"/>
              <a:t>9/6/2023</a:t>
            </a:fld>
            <a:endParaRPr lang="el-GR"/>
          </a:p>
        </p:txBody>
      </p:sp>
      <p:sp>
        <p:nvSpPr>
          <p:cNvPr id="3" name="Θέση υποσέλιδου 2">
            <a:extLst>
              <a:ext uri="{FF2B5EF4-FFF2-40B4-BE49-F238E27FC236}">
                <a16:creationId xmlns:a16="http://schemas.microsoft.com/office/drawing/2014/main" id="{62DF99C2-A356-41F6-398F-D0FA269DBA3B}"/>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B37D9239-6167-C445-3B27-BCF3DE4E4814}"/>
              </a:ext>
            </a:extLst>
          </p:cNvPr>
          <p:cNvSpPr>
            <a:spLocks noGrp="1"/>
          </p:cNvSpPr>
          <p:nvPr>
            <p:ph type="sldNum" sz="quarter" idx="12"/>
          </p:nvPr>
        </p:nvSpPr>
        <p:spPr/>
        <p:txBody>
          <a:bodyPr/>
          <a:lstStyle/>
          <a:p>
            <a:fld id="{94D31EC6-457A-4867-AD74-F212C3F3C42E}" type="slidenum">
              <a:rPr lang="el-GR" smtClean="0"/>
              <a:t>‹#›</a:t>
            </a:fld>
            <a:endParaRPr lang="el-GR"/>
          </a:p>
        </p:txBody>
      </p:sp>
    </p:spTree>
    <p:extLst>
      <p:ext uri="{BB962C8B-B14F-4D97-AF65-F5344CB8AC3E}">
        <p14:creationId xmlns:p14="http://schemas.microsoft.com/office/powerpoint/2010/main" val="308969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FD304AD-3C1C-89F7-7FA8-ED83EC8937C9}"/>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2FAC5B17-176C-3076-EE29-E4B482361D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95AE7659-9431-1BF6-C683-3BC144C2A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66151985-38A2-E80A-8AA8-0FEF8B53B9CA}"/>
              </a:ext>
            </a:extLst>
          </p:cNvPr>
          <p:cNvSpPr>
            <a:spLocks noGrp="1"/>
          </p:cNvSpPr>
          <p:nvPr>
            <p:ph type="dt" sz="half" idx="10"/>
          </p:nvPr>
        </p:nvSpPr>
        <p:spPr/>
        <p:txBody>
          <a:bodyPr/>
          <a:lstStyle/>
          <a:p>
            <a:fld id="{3197F4A7-5486-4D34-AE5C-802C3E7FB3AB}" type="datetimeFigureOut">
              <a:rPr lang="el-GR" smtClean="0"/>
              <a:t>9/6/2023</a:t>
            </a:fld>
            <a:endParaRPr lang="el-GR"/>
          </a:p>
        </p:txBody>
      </p:sp>
      <p:sp>
        <p:nvSpPr>
          <p:cNvPr id="6" name="Θέση υποσέλιδου 5">
            <a:extLst>
              <a:ext uri="{FF2B5EF4-FFF2-40B4-BE49-F238E27FC236}">
                <a16:creationId xmlns:a16="http://schemas.microsoft.com/office/drawing/2014/main" id="{11909B04-1856-D502-CC5C-D7587F79A0F1}"/>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0C777DBB-7732-09E1-2E22-E6AD7696B8E2}"/>
              </a:ext>
            </a:extLst>
          </p:cNvPr>
          <p:cNvSpPr>
            <a:spLocks noGrp="1"/>
          </p:cNvSpPr>
          <p:nvPr>
            <p:ph type="sldNum" sz="quarter" idx="12"/>
          </p:nvPr>
        </p:nvSpPr>
        <p:spPr/>
        <p:txBody>
          <a:bodyPr/>
          <a:lstStyle/>
          <a:p>
            <a:fld id="{94D31EC6-457A-4867-AD74-F212C3F3C42E}" type="slidenum">
              <a:rPr lang="el-GR" smtClean="0"/>
              <a:t>‹#›</a:t>
            </a:fld>
            <a:endParaRPr lang="el-GR"/>
          </a:p>
        </p:txBody>
      </p:sp>
    </p:spTree>
    <p:extLst>
      <p:ext uri="{BB962C8B-B14F-4D97-AF65-F5344CB8AC3E}">
        <p14:creationId xmlns:p14="http://schemas.microsoft.com/office/powerpoint/2010/main" val="562636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4ED6462-1C09-35A0-FE3B-3F379724C05B}"/>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FCF057D8-9DD5-4E0C-B40E-161A947FCA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AFCF64DB-CA32-91DC-93F1-B60FC089F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5DEBA394-A0CC-06B0-E183-33757989890E}"/>
              </a:ext>
            </a:extLst>
          </p:cNvPr>
          <p:cNvSpPr>
            <a:spLocks noGrp="1"/>
          </p:cNvSpPr>
          <p:nvPr>
            <p:ph type="dt" sz="half" idx="10"/>
          </p:nvPr>
        </p:nvSpPr>
        <p:spPr/>
        <p:txBody>
          <a:bodyPr/>
          <a:lstStyle/>
          <a:p>
            <a:fld id="{3197F4A7-5486-4D34-AE5C-802C3E7FB3AB}" type="datetimeFigureOut">
              <a:rPr lang="el-GR" smtClean="0"/>
              <a:t>9/6/2023</a:t>
            </a:fld>
            <a:endParaRPr lang="el-GR"/>
          </a:p>
        </p:txBody>
      </p:sp>
      <p:sp>
        <p:nvSpPr>
          <p:cNvPr id="6" name="Θέση υποσέλιδου 5">
            <a:extLst>
              <a:ext uri="{FF2B5EF4-FFF2-40B4-BE49-F238E27FC236}">
                <a16:creationId xmlns:a16="http://schemas.microsoft.com/office/drawing/2014/main" id="{A4E9C679-C900-1715-2CF2-FAE37B46344D}"/>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FE1858F7-5206-E063-DD82-4D2E94B924C6}"/>
              </a:ext>
            </a:extLst>
          </p:cNvPr>
          <p:cNvSpPr>
            <a:spLocks noGrp="1"/>
          </p:cNvSpPr>
          <p:nvPr>
            <p:ph type="sldNum" sz="quarter" idx="12"/>
          </p:nvPr>
        </p:nvSpPr>
        <p:spPr/>
        <p:txBody>
          <a:bodyPr/>
          <a:lstStyle/>
          <a:p>
            <a:fld id="{94D31EC6-457A-4867-AD74-F212C3F3C42E}" type="slidenum">
              <a:rPr lang="el-GR" smtClean="0"/>
              <a:t>‹#›</a:t>
            </a:fld>
            <a:endParaRPr lang="el-GR"/>
          </a:p>
        </p:txBody>
      </p:sp>
    </p:spTree>
    <p:extLst>
      <p:ext uri="{BB962C8B-B14F-4D97-AF65-F5344CB8AC3E}">
        <p14:creationId xmlns:p14="http://schemas.microsoft.com/office/powerpoint/2010/main" val="377539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25A298F0-16DB-E40A-D99D-33EC9711FD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5091221A-8EE2-CDEF-4C3D-BED28994EB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DFCF1D2D-9905-09D4-B1CC-A82DADABB7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7F4A7-5486-4D34-AE5C-802C3E7FB3AB}" type="datetimeFigureOut">
              <a:rPr lang="el-GR" smtClean="0"/>
              <a:t>9/6/2023</a:t>
            </a:fld>
            <a:endParaRPr lang="el-GR"/>
          </a:p>
        </p:txBody>
      </p:sp>
      <p:sp>
        <p:nvSpPr>
          <p:cNvPr id="5" name="Θέση υποσέλιδου 4">
            <a:extLst>
              <a:ext uri="{FF2B5EF4-FFF2-40B4-BE49-F238E27FC236}">
                <a16:creationId xmlns:a16="http://schemas.microsoft.com/office/drawing/2014/main" id="{749CF05C-D7FC-93EB-0CF8-E88E4D4C1A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4D263C67-8C77-137E-47C0-8A01E1529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D31EC6-457A-4867-AD74-F212C3F3C42E}" type="slidenum">
              <a:rPr lang="el-GR" smtClean="0"/>
              <a:t>‹#›</a:t>
            </a:fld>
            <a:endParaRPr lang="el-GR"/>
          </a:p>
        </p:txBody>
      </p:sp>
    </p:spTree>
    <p:extLst>
      <p:ext uri="{BB962C8B-B14F-4D97-AF65-F5344CB8AC3E}">
        <p14:creationId xmlns:p14="http://schemas.microsoft.com/office/powerpoint/2010/main" val="687930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0B_89E9EEA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0C_240252D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microsoft.com/office/2018/10/relationships/comments" Target="../comments/modernComment_10D_AADED60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1_4565B19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2_4CDE4C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3_36D120AA.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4_61C43DFA.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07_CED871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08_F75B8F8E.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09_A11BEE1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0A_3885853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Εικόνα 8">
            <a:extLst>
              <a:ext uri="{FF2B5EF4-FFF2-40B4-BE49-F238E27FC236}">
                <a16:creationId xmlns:a16="http://schemas.microsoft.com/office/drawing/2014/main" id="{4D8ACE4F-BEC9-2DF0-9844-BEE41B247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13204" cy="6858000"/>
          </a:xfrm>
          <a:prstGeom prst="rect">
            <a:avLst/>
          </a:prstGeom>
        </p:spPr>
      </p:pic>
      <p:sp>
        <p:nvSpPr>
          <p:cNvPr id="2" name="Τίτλος 1">
            <a:extLst>
              <a:ext uri="{FF2B5EF4-FFF2-40B4-BE49-F238E27FC236}">
                <a16:creationId xmlns:a16="http://schemas.microsoft.com/office/drawing/2014/main" id="{4270E468-B90A-3110-8C00-F16C9B9078D8}"/>
              </a:ext>
            </a:extLst>
          </p:cNvPr>
          <p:cNvSpPr>
            <a:spLocks noGrp="1"/>
          </p:cNvSpPr>
          <p:nvPr>
            <p:ph type="ctrTitle"/>
          </p:nvPr>
        </p:nvSpPr>
        <p:spPr>
          <a:xfrm>
            <a:off x="0" y="0"/>
            <a:ext cx="12192000" cy="1623527"/>
          </a:xfrm>
          <a:solidFill>
            <a:schemeClr val="tx1"/>
          </a:solidFill>
        </p:spPr>
        <p:txBody>
          <a:bodyPr>
            <a:noAutofit/>
          </a:bodyPr>
          <a:lstStyle/>
          <a:p>
            <a:r>
              <a:rPr lang="en-US" sz="5400" b="1" dirty="0">
                <a:solidFill>
                  <a:srgbClr val="FF0000"/>
                </a:solidFill>
                <a:effectLst>
                  <a:outerShdw blurRad="38100" dist="38100" dir="2700000" algn="tl">
                    <a:srgbClr val="000000">
                      <a:alpha val="43137"/>
                    </a:srgbClr>
                  </a:outerShdw>
                </a:effectLst>
                <a:latin typeface="Bodoni MT Condensed" panose="02070606080606020203" pitchFamily="18" charset="0"/>
              </a:rPr>
              <a:t>Trends of Dementia Deaths in Greece and in Europe Between 2011 to 2020 Thought 10 static R diagrams</a:t>
            </a:r>
            <a:endParaRPr lang="el-GR" sz="5400" b="1" dirty="0">
              <a:solidFill>
                <a:srgbClr val="FF0000"/>
              </a:solidFill>
              <a:effectLst>
                <a:outerShdw blurRad="38100" dist="38100" dir="2700000" algn="tl">
                  <a:srgbClr val="000000">
                    <a:alpha val="43137"/>
                  </a:srgbClr>
                </a:outerShdw>
              </a:effectLst>
            </a:endParaRPr>
          </a:p>
        </p:txBody>
      </p:sp>
      <p:sp>
        <p:nvSpPr>
          <p:cNvPr id="3" name="Υπότιτλος 2">
            <a:extLst>
              <a:ext uri="{FF2B5EF4-FFF2-40B4-BE49-F238E27FC236}">
                <a16:creationId xmlns:a16="http://schemas.microsoft.com/office/drawing/2014/main" id="{F17F9DA2-88E5-8073-5B11-700F89AA18B5}"/>
              </a:ext>
            </a:extLst>
          </p:cNvPr>
          <p:cNvSpPr>
            <a:spLocks noGrp="1"/>
          </p:cNvSpPr>
          <p:nvPr>
            <p:ph type="subTitle" idx="1"/>
          </p:nvPr>
        </p:nvSpPr>
        <p:spPr>
          <a:xfrm>
            <a:off x="7884367" y="6466114"/>
            <a:ext cx="4328837" cy="391886"/>
          </a:xfrm>
        </p:spPr>
        <p:txBody>
          <a:bodyPr>
            <a:normAutofit/>
          </a:bodyPr>
          <a:lstStyle/>
          <a:p>
            <a:r>
              <a:rPr lang="en-US" sz="2000" b="1" dirty="0">
                <a:solidFill>
                  <a:srgbClr val="FF0000"/>
                </a:solidFill>
                <a:effectLst>
                  <a:outerShdw blurRad="38100" dist="38100" dir="2700000" algn="tl">
                    <a:srgbClr val="000000">
                      <a:alpha val="43137"/>
                    </a:srgbClr>
                  </a:outerShdw>
                </a:effectLst>
                <a:latin typeface="Bodoni MT Condensed" panose="02070606080606020203" pitchFamily="18" charset="0"/>
              </a:rPr>
              <a:t>Spyridon </a:t>
            </a:r>
            <a:r>
              <a:rPr lang="en-US" sz="2000" b="1" dirty="0" err="1">
                <a:solidFill>
                  <a:srgbClr val="FF0000"/>
                </a:solidFill>
                <a:effectLst>
                  <a:outerShdw blurRad="38100" dist="38100" dir="2700000" algn="tl">
                    <a:srgbClr val="000000">
                      <a:alpha val="43137"/>
                    </a:srgbClr>
                  </a:outerShdw>
                </a:effectLst>
                <a:latin typeface="Bodoni MT Condensed" panose="02070606080606020203" pitchFamily="18" charset="0"/>
              </a:rPr>
              <a:t>Mastrodimitris</a:t>
            </a:r>
            <a:r>
              <a:rPr lang="en-US" sz="2000" b="1" dirty="0">
                <a:solidFill>
                  <a:srgbClr val="FF0000"/>
                </a:solidFill>
                <a:effectLst>
                  <a:outerShdw blurRad="38100" dist="38100" dir="2700000" algn="tl">
                    <a:srgbClr val="000000">
                      <a:alpha val="43137"/>
                    </a:srgbClr>
                  </a:outerShdw>
                </a:effectLst>
                <a:latin typeface="Bodoni MT Condensed" panose="02070606080606020203" pitchFamily="18" charset="0"/>
              </a:rPr>
              <a:t> </a:t>
            </a:r>
            <a:r>
              <a:rPr lang="en-US" sz="2000" b="1" dirty="0" err="1">
                <a:solidFill>
                  <a:srgbClr val="FF0000"/>
                </a:solidFill>
                <a:effectLst>
                  <a:outerShdw blurRad="38100" dist="38100" dir="2700000" algn="tl">
                    <a:srgbClr val="000000">
                      <a:alpha val="43137"/>
                    </a:srgbClr>
                  </a:outerShdw>
                </a:effectLst>
                <a:latin typeface="Bodoni MT Condensed" panose="02070606080606020203" pitchFamily="18" charset="0"/>
              </a:rPr>
              <a:t>Gounaropoulos</a:t>
            </a:r>
            <a:endParaRPr lang="el-GR" sz="2000" dirty="0"/>
          </a:p>
        </p:txBody>
      </p:sp>
    </p:spTree>
    <p:extLst>
      <p:ext uri="{BB962C8B-B14F-4D97-AF65-F5344CB8AC3E}">
        <p14:creationId xmlns:p14="http://schemas.microsoft.com/office/powerpoint/2010/main" val="3346687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Θέση περιεχομένου 4">
            <a:extLst>
              <a:ext uri="{FF2B5EF4-FFF2-40B4-BE49-F238E27FC236}">
                <a16:creationId xmlns:a16="http://schemas.microsoft.com/office/drawing/2014/main" id="{1A25A552-D8AA-DE21-9D17-914F700F1E16}"/>
              </a:ext>
            </a:extLst>
          </p:cNvPr>
          <p:cNvPicPr>
            <a:picLocks noGrp="1" noChangeAspect="1"/>
          </p:cNvPicPr>
          <p:nvPr>
            <p:ph idx="1"/>
          </p:nvPr>
        </p:nvPicPr>
        <p:blipFill>
          <a:blip r:embed="rId3"/>
          <a:stretch>
            <a:fillRect/>
          </a:stretch>
        </p:blipFill>
        <p:spPr>
          <a:xfrm>
            <a:off x="1510004" y="148422"/>
            <a:ext cx="9171992" cy="6561155"/>
          </a:xfrm>
        </p:spPr>
      </p:pic>
    </p:spTree>
    <p:extLst>
      <p:ext uri="{BB962C8B-B14F-4D97-AF65-F5344CB8AC3E}">
        <p14:creationId xmlns:p14="http://schemas.microsoft.com/office/powerpoint/2010/main" val="2313809576"/>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Θέση περιεχομένου 4">
            <a:extLst>
              <a:ext uri="{FF2B5EF4-FFF2-40B4-BE49-F238E27FC236}">
                <a16:creationId xmlns:a16="http://schemas.microsoft.com/office/drawing/2014/main" id="{47D053D5-8FDC-2612-BD78-4A59791FD107}"/>
              </a:ext>
            </a:extLst>
          </p:cNvPr>
          <p:cNvPicPr>
            <a:picLocks noGrp="1" noChangeAspect="1"/>
          </p:cNvPicPr>
          <p:nvPr>
            <p:ph idx="1"/>
          </p:nvPr>
        </p:nvPicPr>
        <p:blipFill>
          <a:blip r:embed="rId3"/>
          <a:stretch>
            <a:fillRect/>
          </a:stretch>
        </p:blipFill>
        <p:spPr>
          <a:xfrm>
            <a:off x="1573778" y="199376"/>
            <a:ext cx="9044444" cy="6459248"/>
          </a:xfrm>
        </p:spPr>
      </p:pic>
    </p:spTree>
    <p:extLst>
      <p:ext uri="{BB962C8B-B14F-4D97-AF65-F5344CB8AC3E}">
        <p14:creationId xmlns:p14="http://schemas.microsoft.com/office/powerpoint/2010/main" val="604132054"/>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02D1479-50B0-971E-DD66-2A55D25FD4C7}"/>
              </a:ext>
            </a:extLst>
          </p:cNvPr>
          <p:cNvSpPr>
            <a:spLocks noGrp="1"/>
          </p:cNvSpPr>
          <p:nvPr>
            <p:ph type="title"/>
          </p:nvPr>
        </p:nvSpPr>
        <p:spPr>
          <a:xfrm>
            <a:off x="838200" y="1327151"/>
            <a:ext cx="10515600" cy="2625724"/>
          </a:xfrm>
        </p:spPr>
        <p:txBody>
          <a:bodyPr>
            <a:normAutofit fontScale="90000"/>
          </a:bodyPr>
          <a:lstStyle/>
          <a:p>
            <a:pPr algn="ctr"/>
            <a:r>
              <a:rPr lang="en-US" sz="4900" i="0" dirty="0">
                <a:solidFill>
                  <a:srgbClr val="FF0000"/>
                </a:solidFill>
                <a:effectLst/>
                <a:latin typeface="Yu Gothic Light" panose="020B0300000000000000" pitchFamily="34" charset="-128"/>
                <a:ea typeface="Yu Gothic Light" panose="020B0300000000000000" pitchFamily="34" charset="-128"/>
              </a:rPr>
              <a:t>When </a:t>
            </a:r>
            <a:r>
              <a:rPr lang="en-US" sz="4900" b="1" i="0" dirty="0">
                <a:solidFill>
                  <a:srgbClr val="FF0000"/>
                </a:solidFill>
                <a:effectLst>
                  <a:outerShdw blurRad="38100" dist="38100" dir="2700000" algn="tl">
                    <a:srgbClr val="000000">
                      <a:alpha val="43137"/>
                    </a:srgbClr>
                  </a:outerShdw>
                </a:effectLst>
                <a:latin typeface="Yu Gothic Light" panose="020B0300000000000000" pitchFamily="34" charset="-128"/>
                <a:ea typeface="Yu Gothic Light" panose="020B0300000000000000" pitchFamily="34" charset="-128"/>
              </a:rPr>
              <a:t>memories</a:t>
            </a:r>
            <a:r>
              <a:rPr lang="en-US" sz="4900" i="0" dirty="0">
                <a:solidFill>
                  <a:srgbClr val="FF0000"/>
                </a:solidFill>
                <a:effectLst/>
                <a:latin typeface="Yu Gothic Light" panose="020B0300000000000000" pitchFamily="34" charset="-128"/>
                <a:ea typeface="Yu Gothic Light" panose="020B0300000000000000" pitchFamily="34" charset="-128"/>
              </a:rPr>
              <a:t> fade, can one ever really return </a:t>
            </a:r>
            <a:r>
              <a:rPr lang="en-US" sz="4900" b="1" i="0" dirty="0">
                <a:solidFill>
                  <a:srgbClr val="FF0000"/>
                </a:solidFill>
                <a:effectLst/>
                <a:latin typeface="Yu Gothic Light" panose="020B0300000000000000" pitchFamily="34" charset="-128"/>
                <a:ea typeface="Yu Gothic Light" panose="020B0300000000000000" pitchFamily="34" charset="-128"/>
              </a:rPr>
              <a:t>home</a:t>
            </a:r>
            <a:r>
              <a:rPr lang="en-US" sz="4900" i="0" dirty="0">
                <a:solidFill>
                  <a:srgbClr val="FF0000"/>
                </a:solidFill>
                <a:effectLst/>
                <a:latin typeface="Yu Gothic Light" panose="020B0300000000000000" pitchFamily="34" charset="-128"/>
                <a:ea typeface="Yu Gothic Light" panose="020B0300000000000000" pitchFamily="34" charset="-128"/>
              </a:rPr>
              <a:t>?</a:t>
            </a:r>
            <a:br>
              <a:rPr lang="en-US" sz="4900" i="0" dirty="0">
                <a:solidFill>
                  <a:srgbClr val="FF0000"/>
                </a:solidFill>
                <a:effectLst/>
                <a:latin typeface="Yu Gothic Light" panose="020B0300000000000000" pitchFamily="34" charset="-128"/>
                <a:ea typeface="Yu Gothic Light" panose="020B0300000000000000" pitchFamily="34" charset="-128"/>
              </a:rPr>
            </a:br>
            <a:br>
              <a:rPr lang="en-US" b="0" i="0" dirty="0">
                <a:solidFill>
                  <a:srgbClr val="FF0000"/>
                </a:solidFill>
                <a:effectLst/>
                <a:latin typeface="Yu Gothic Light" panose="020B0300000000000000" pitchFamily="34" charset="-128"/>
                <a:ea typeface="Yu Gothic Light" panose="020B0300000000000000" pitchFamily="34" charset="-128"/>
              </a:rPr>
            </a:br>
            <a:br>
              <a:rPr lang="en-US" b="0" i="0" dirty="0">
                <a:solidFill>
                  <a:srgbClr val="FF0000"/>
                </a:solidFill>
                <a:effectLst/>
                <a:latin typeface="Yu Gothic Light" panose="020B0300000000000000" pitchFamily="34" charset="-128"/>
                <a:ea typeface="Yu Gothic Light" panose="020B0300000000000000" pitchFamily="34" charset="-128"/>
              </a:rPr>
            </a:br>
            <a:r>
              <a:rPr lang="en-US" b="0" i="0" dirty="0">
                <a:solidFill>
                  <a:srgbClr val="FF0000"/>
                </a:solidFill>
                <a:effectLst/>
                <a:latin typeface="Yu Gothic Light" panose="020B0300000000000000" pitchFamily="34" charset="-128"/>
                <a:ea typeface="Yu Gothic Light" panose="020B0300000000000000" pitchFamily="34" charset="-128"/>
              </a:rPr>
              <a:t>						 		</a:t>
            </a:r>
            <a:r>
              <a:rPr lang="en-US" sz="4000" dirty="0">
                <a:solidFill>
                  <a:srgbClr val="FF0000"/>
                </a:solidFill>
                <a:latin typeface="Yu Gothic Light" panose="020B0300000000000000" pitchFamily="34" charset="-128"/>
                <a:ea typeface="Yu Gothic Light" panose="020B0300000000000000" pitchFamily="34" charset="-128"/>
                <a:cs typeface="Nirmala Text" panose="020B0502040204020203" pitchFamily="34" charset="0"/>
              </a:rPr>
              <a:t>F</a:t>
            </a:r>
            <a:r>
              <a:rPr lang="en-US" sz="4000" b="0" i="0" dirty="0">
                <a:solidFill>
                  <a:srgbClr val="FF0000"/>
                </a:solidFill>
                <a:effectLst/>
                <a:latin typeface="Yu Gothic Light" panose="020B0300000000000000" pitchFamily="34" charset="-128"/>
                <a:ea typeface="Yu Gothic Light" panose="020B0300000000000000" pitchFamily="34" charset="-128"/>
                <a:cs typeface="Nirmala Text" panose="020B0502040204020203" pitchFamily="34" charset="0"/>
              </a:rPr>
              <a:t>loyd </a:t>
            </a:r>
            <a:r>
              <a:rPr lang="en-US" sz="4000" dirty="0">
                <a:solidFill>
                  <a:srgbClr val="FF0000"/>
                </a:solidFill>
                <a:latin typeface="Yu Gothic Light" panose="020B0300000000000000" pitchFamily="34" charset="-128"/>
                <a:ea typeface="Yu Gothic Light" panose="020B0300000000000000" pitchFamily="34" charset="-128"/>
                <a:cs typeface="Nirmala Text" panose="020B0502040204020203" pitchFamily="34" charset="0"/>
              </a:rPr>
              <a:t>S</a:t>
            </a:r>
            <a:r>
              <a:rPr lang="en-US" sz="4000" b="0" i="0" dirty="0">
                <a:solidFill>
                  <a:srgbClr val="FF0000"/>
                </a:solidFill>
                <a:effectLst/>
                <a:latin typeface="Yu Gothic Light" panose="020B0300000000000000" pitchFamily="34" charset="-128"/>
                <a:ea typeface="Yu Gothic Light" panose="020B0300000000000000" pitchFamily="34" charset="-128"/>
                <a:cs typeface="Nirmala Text" panose="020B0502040204020203" pitchFamily="34" charset="0"/>
              </a:rPr>
              <a:t>kloot</a:t>
            </a:r>
            <a:endParaRPr lang="el-GR" dirty="0">
              <a:solidFill>
                <a:srgbClr val="FF0000"/>
              </a:solidFill>
              <a:latin typeface="Yu Gothic Light" panose="020B0300000000000000" pitchFamily="34" charset="-128"/>
              <a:ea typeface="Yu Gothic Light" panose="020B0300000000000000" pitchFamily="34" charset="-128"/>
              <a:cs typeface="Nirmala Text" panose="020B0502040204020203" pitchFamily="34" charset="0"/>
            </a:endParaRPr>
          </a:p>
        </p:txBody>
      </p:sp>
    </p:spTree>
    <p:extLst>
      <p:ext uri="{BB962C8B-B14F-4D97-AF65-F5344CB8AC3E}">
        <p14:creationId xmlns:p14="http://schemas.microsoft.com/office/powerpoint/2010/main" val="2866730499"/>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Εικόνα 3">
            <a:extLst>
              <a:ext uri="{FF2B5EF4-FFF2-40B4-BE49-F238E27FC236}">
                <a16:creationId xmlns:a16="http://schemas.microsoft.com/office/drawing/2014/main" id="{399D6CBA-54F8-37A3-329C-4709DEE8C486}"/>
              </a:ext>
            </a:extLst>
          </p:cNvPr>
          <p:cNvPicPr>
            <a:picLocks noChangeAspect="1"/>
          </p:cNvPicPr>
          <p:nvPr/>
        </p:nvPicPr>
        <p:blipFill>
          <a:blip r:embed="rId3"/>
          <a:stretch>
            <a:fillRect/>
          </a:stretch>
        </p:blipFill>
        <p:spPr>
          <a:xfrm>
            <a:off x="2159929" y="144495"/>
            <a:ext cx="7872142" cy="6569009"/>
          </a:xfrm>
          <a:prstGeom prst="rect">
            <a:avLst/>
          </a:prstGeom>
        </p:spPr>
      </p:pic>
    </p:spTree>
    <p:extLst>
      <p:ext uri="{BB962C8B-B14F-4D97-AF65-F5344CB8AC3E}">
        <p14:creationId xmlns:p14="http://schemas.microsoft.com/office/powerpoint/2010/main" val="1164292500"/>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Θέση περιεχομένου 4">
            <a:extLst>
              <a:ext uri="{FF2B5EF4-FFF2-40B4-BE49-F238E27FC236}">
                <a16:creationId xmlns:a16="http://schemas.microsoft.com/office/drawing/2014/main" id="{FA6FA1C9-958F-B347-61F8-8B3C14D7AF54}"/>
              </a:ext>
            </a:extLst>
          </p:cNvPr>
          <p:cNvPicPr>
            <a:picLocks noGrp="1" noChangeAspect="1"/>
          </p:cNvPicPr>
          <p:nvPr>
            <p:ph idx="1"/>
          </p:nvPr>
        </p:nvPicPr>
        <p:blipFill>
          <a:blip r:embed="rId3"/>
          <a:stretch>
            <a:fillRect/>
          </a:stretch>
        </p:blipFill>
        <p:spPr>
          <a:xfrm>
            <a:off x="2209932" y="172795"/>
            <a:ext cx="7772135" cy="6512409"/>
          </a:xfrm>
        </p:spPr>
      </p:pic>
    </p:spTree>
    <p:extLst>
      <p:ext uri="{BB962C8B-B14F-4D97-AF65-F5344CB8AC3E}">
        <p14:creationId xmlns:p14="http://schemas.microsoft.com/office/powerpoint/2010/main" val="1289636898"/>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Εικόνα 8">
            <a:extLst>
              <a:ext uri="{FF2B5EF4-FFF2-40B4-BE49-F238E27FC236}">
                <a16:creationId xmlns:a16="http://schemas.microsoft.com/office/drawing/2014/main" id="{184ACDBA-B7F2-91BC-0EDC-CB0BC5864FBB}"/>
              </a:ext>
            </a:extLst>
          </p:cNvPr>
          <p:cNvPicPr>
            <a:picLocks noChangeAspect="1"/>
          </p:cNvPicPr>
          <p:nvPr/>
        </p:nvPicPr>
        <p:blipFill>
          <a:blip r:embed="rId3"/>
          <a:stretch>
            <a:fillRect/>
          </a:stretch>
        </p:blipFill>
        <p:spPr>
          <a:xfrm>
            <a:off x="2110394" y="114012"/>
            <a:ext cx="7971211" cy="6629975"/>
          </a:xfrm>
          <a:prstGeom prst="rect">
            <a:avLst/>
          </a:prstGeom>
        </p:spPr>
      </p:pic>
    </p:spTree>
    <p:extLst>
      <p:ext uri="{BB962C8B-B14F-4D97-AF65-F5344CB8AC3E}">
        <p14:creationId xmlns:p14="http://schemas.microsoft.com/office/powerpoint/2010/main" val="919675050"/>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Θέση περιεχομένου 4">
            <a:extLst>
              <a:ext uri="{FF2B5EF4-FFF2-40B4-BE49-F238E27FC236}">
                <a16:creationId xmlns:a16="http://schemas.microsoft.com/office/drawing/2014/main" id="{299BD10F-CC0D-71E4-5E4F-4C3148628C55}"/>
              </a:ext>
            </a:extLst>
          </p:cNvPr>
          <p:cNvPicPr>
            <a:picLocks noGrp="1" noChangeAspect="1"/>
          </p:cNvPicPr>
          <p:nvPr>
            <p:ph idx="1"/>
          </p:nvPr>
        </p:nvPicPr>
        <p:blipFill>
          <a:blip r:embed="rId3"/>
          <a:stretch>
            <a:fillRect/>
          </a:stretch>
        </p:blipFill>
        <p:spPr>
          <a:xfrm>
            <a:off x="2181332" y="137907"/>
            <a:ext cx="7829336" cy="6582185"/>
          </a:xfrm>
        </p:spPr>
      </p:pic>
    </p:spTree>
    <p:extLst>
      <p:ext uri="{BB962C8B-B14F-4D97-AF65-F5344CB8AC3E}">
        <p14:creationId xmlns:p14="http://schemas.microsoft.com/office/powerpoint/2010/main" val="1640250874"/>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Θέση περιεχομένου 4">
            <a:extLst>
              <a:ext uri="{FF2B5EF4-FFF2-40B4-BE49-F238E27FC236}">
                <a16:creationId xmlns:a16="http://schemas.microsoft.com/office/drawing/2014/main" id="{6E464AA1-5A2B-F935-80E8-820EDC914491}"/>
              </a:ext>
            </a:extLst>
          </p:cNvPr>
          <p:cNvPicPr>
            <a:picLocks noGrp="1" noChangeAspect="1"/>
          </p:cNvPicPr>
          <p:nvPr>
            <p:ph idx="1"/>
          </p:nvPr>
        </p:nvPicPr>
        <p:blipFill>
          <a:blip r:embed="rId3"/>
          <a:stretch>
            <a:fillRect/>
          </a:stretch>
        </p:blipFill>
        <p:spPr>
          <a:xfrm>
            <a:off x="1320247" y="189553"/>
            <a:ext cx="9551505" cy="6478893"/>
          </a:xfrm>
        </p:spPr>
      </p:pic>
    </p:spTree>
    <p:extLst>
      <p:ext uri="{BB962C8B-B14F-4D97-AF65-F5344CB8AC3E}">
        <p14:creationId xmlns:p14="http://schemas.microsoft.com/office/powerpoint/2010/main" val="3470291225"/>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Θέση περιεχομένου 4">
            <a:extLst>
              <a:ext uri="{FF2B5EF4-FFF2-40B4-BE49-F238E27FC236}">
                <a16:creationId xmlns:a16="http://schemas.microsoft.com/office/drawing/2014/main" id="{66C16E4A-7143-1BD4-E7B4-08B0AFF78828}"/>
              </a:ext>
            </a:extLst>
          </p:cNvPr>
          <p:cNvPicPr>
            <a:picLocks noGrp="1" noChangeAspect="1"/>
          </p:cNvPicPr>
          <p:nvPr>
            <p:ph idx="1"/>
          </p:nvPr>
        </p:nvPicPr>
        <p:blipFill>
          <a:blip r:embed="rId3"/>
          <a:stretch>
            <a:fillRect/>
          </a:stretch>
        </p:blipFill>
        <p:spPr>
          <a:xfrm>
            <a:off x="2924203" y="1825625"/>
            <a:ext cx="6343593" cy="4351338"/>
          </a:xfrm>
        </p:spPr>
      </p:pic>
      <p:pic>
        <p:nvPicPr>
          <p:cNvPr id="7" name="Εικόνα 6">
            <a:extLst>
              <a:ext uri="{FF2B5EF4-FFF2-40B4-BE49-F238E27FC236}">
                <a16:creationId xmlns:a16="http://schemas.microsoft.com/office/drawing/2014/main" id="{6E9739A5-BE0B-2DB0-BA45-A9927B286135}"/>
              </a:ext>
            </a:extLst>
          </p:cNvPr>
          <p:cNvPicPr>
            <a:picLocks noChangeAspect="1"/>
          </p:cNvPicPr>
          <p:nvPr/>
        </p:nvPicPr>
        <p:blipFill>
          <a:blip r:embed="rId4"/>
          <a:stretch>
            <a:fillRect/>
          </a:stretch>
        </p:blipFill>
        <p:spPr>
          <a:xfrm>
            <a:off x="2274239" y="807493"/>
            <a:ext cx="7643522" cy="5243014"/>
          </a:xfrm>
          <a:prstGeom prst="rect">
            <a:avLst/>
          </a:prstGeom>
        </p:spPr>
      </p:pic>
      <p:pic>
        <p:nvPicPr>
          <p:cNvPr id="4" name="Εικόνα 3">
            <a:extLst>
              <a:ext uri="{FF2B5EF4-FFF2-40B4-BE49-F238E27FC236}">
                <a16:creationId xmlns:a16="http://schemas.microsoft.com/office/drawing/2014/main" id="{DC30AD7E-8F91-72BD-50B2-7E3917A180CA}"/>
              </a:ext>
            </a:extLst>
          </p:cNvPr>
          <p:cNvPicPr>
            <a:picLocks noChangeAspect="1"/>
          </p:cNvPicPr>
          <p:nvPr/>
        </p:nvPicPr>
        <p:blipFill>
          <a:blip r:embed="rId5"/>
          <a:stretch>
            <a:fillRect/>
          </a:stretch>
        </p:blipFill>
        <p:spPr>
          <a:xfrm>
            <a:off x="2008905" y="125443"/>
            <a:ext cx="8174189" cy="6607113"/>
          </a:xfrm>
          <a:prstGeom prst="rect">
            <a:avLst/>
          </a:prstGeom>
        </p:spPr>
      </p:pic>
    </p:spTree>
    <p:extLst>
      <p:ext uri="{BB962C8B-B14F-4D97-AF65-F5344CB8AC3E}">
        <p14:creationId xmlns:p14="http://schemas.microsoft.com/office/powerpoint/2010/main" val="4149972878"/>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Θέση περιεχομένου 4">
            <a:extLst>
              <a:ext uri="{FF2B5EF4-FFF2-40B4-BE49-F238E27FC236}">
                <a16:creationId xmlns:a16="http://schemas.microsoft.com/office/drawing/2014/main" id="{10492078-2844-28A1-DFC9-F630A32C4BDA}"/>
              </a:ext>
            </a:extLst>
          </p:cNvPr>
          <p:cNvPicPr>
            <a:picLocks noGrp="1" noChangeAspect="1"/>
          </p:cNvPicPr>
          <p:nvPr>
            <p:ph idx="1"/>
          </p:nvPr>
        </p:nvPicPr>
        <p:blipFill>
          <a:blip r:embed="rId3"/>
          <a:stretch>
            <a:fillRect/>
          </a:stretch>
        </p:blipFill>
        <p:spPr>
          <a:xfrm>
            <a:off x="2241195" y="142311"/>
            <a:ext cx="7709609" cy="6573377"/>
          </a:xfrm>
        </p:spPr>
      </p:pic>
    </p:spTree>
    <p:extLst>
      <p:ext uri="{BB962C8B-B14F-4D97-AF65-F5344CB8AC3E}">
        <p14:creationId xmlns:p14="http://schemas.microsoft.com/office/powerpoint/2010/main" val="2702962194"/>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Θέση περιεχομένου 8">
            <a:extLst>
              <a:ext uri="{FF2B5EF4-FFF2-40B4-BE49-F238E27FC236}">
                <a16:creationId xmlns:a16="http://schemas.microsoft.com/office/drawing/2014/main" id="{B74D3D6C-A60C-C8C7-0C37-F90A8541B4B9}"/>
              </a:ext>
            </a:extLst>
          </p:cNvPr>
          <p:cNvPicPr>
            <a:picLocks noGrp="1" noChangeAspect="1"/>
          </p:cNvPicPr>
          <p:nvPr>
            <p:ph idx="1"/>
          </p:nvPr>
        </p:nvPicPr>
        <p:blipFill>
          <a:blip r:embed="rId3"/>
          <a:stretch>
            <a:fillRect/>
          </a:stretch>
        </p:blipFill>
        <p:spPr>
          <a:xfrm>
            <a:off x="1489190" y="173571"/>
            <a:ext cx="9213619" cy="6510857"/>
          </a:xfrm>
        </p:spPr>
      </p:pic>
    </p:spTree>
    <p:extLst>
      <p:ext uri="{BB962C8B-B14F-4D97-AF65-F5344CB8AC3E}">
        <p14:creationId xmlns:p14="http://schemas.microsoft.com/office/powerpoint/2010/main" val="948274483"/>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46</Words>
  <Application>Microsoft Office PowerPoint</Application>
  <PresentationFormat>Ευρεία οθόνη</PresentationFormat>
  <Paragraphs>3</Paragraphs>
  <Slides>12</Slides>
  <Notes>0</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12</vt:i4>
      </vt:variant>
    </vt:vector>
  </HeadingPairs>
  <TitlesOfParts>
    <vt:vector size="18" baseType="lpstr">
      <vt:lpstr>Yu Gothic Light</vt:lpstr>
      <vt:lpstr>Arial</vt:lpstr>
      <vt:lpstr>Bodoni MT Condensed</vt:lpstr>
      <vt:lpstr>Calibri</vt:lpstr>
      <vt:lpstr>Calibri Light</vt:lpstr>
      <vt:lpstr>Θέμα του Office</vt:lpstr>
      <vt:lpstr>Trends of Dementia Deaths in Greece and in Europe Between 2011 to 2020 Thought 10 static R diagrams</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When memories fade, can one ever really return home?            Floyd Skloot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Spyros Mastrodimitris-Gounaropoulos</dc:creator>
  <cp:lastModifiedBy>Spyros Mastrodimitris-Gounaropoulos</cp:lastModifiedBy>
  <cp:revision>5</cp:revision>
  <dcterms:created xsi:type="dcterms:W3CDTF">2023-06-08T14:26:08Z</dcterms:created>
  <dcterms:modified xsi:type="dcterms:W3CDTF">2023-06-09T20:04:47Z</dcterms:modified>
</cp:coreProperties>
</file>