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3"/>
  </p:notesMasterIdLst>
  <p:handoutMasterIdLst>
    <p:handoutMasterId r:id="rId14"/>
  </p:handoutMasterIdLst>
  <p:sldIdLst>
    <p:sldId id="410" r:id="rId5"/>
    <p:sldId id="404" r:id="rId6"/>
    <p:sldId id="391" r:id="rId7"/>
    <p:sldId id="411" r:id="rId8"/>
    <p:sldId id="397" r:id="rId9"/>
    <p:sldId id="413" r:id="rId10"/>
    <p:sldId id="414" r:id="rId11"/>
    <p:sldId id="415" r:id="rId12"/>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e"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p:scale>
          <a:sx n="75" d="100"/>
          <a:sy n="75" d="100"/>
        </p:scale>
        <p:origin x="614" y="21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82" d="100"/>
          <a:sy n="82" d="100"/>
        </p:scale>
        <p:origin x="395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F43FFF67-0A66-4BA5-8D01-D7436A93C5DC}" type="datetime1">
              <a:rPr lang="it-IT" smtClean="0"/>
              <a:t>06/02/2025</a:t>
            </a:fld>
            <a:endParaRPr lang="it-IT" dirty="0"/>
          </a:p>
        </p:txBody>
      </p:sp>
      <p:sp>
        <p:nvSpPr>
          <p:cNvPr id="6" name="Segnaposto numero diapositiva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E2C230DF-5933-439D-898F-38E9AC9BA688}" type="slidenum">
              <a:rPr lang="it-IT" smtClean="0"/>
              <a:t>‹N›</a:t>
            </a:fld>
            <a:endParaRPr lang="it-IT" dirty="0"/>
          </a:p>
        </p:txBody>
      </p:sp>
      <p:sp>
        <p:nvSpPr>
          <p:cNvPr id="7" name="Segnaposto piè di pagina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8" name="Segnaposto intestazione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CCC7B77D-D2C2-452D-80DB-AB1E949B0C69}" type="datetime1">
              <a:rPr lang="it-IT" smtClean="0"/>
              <a:pPr/>
              <a:t>06/02/2025</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A89C7E07-3C67-C64C-8DA0-0404F6303970}" type="slidenum">
              <a:rPr lang="it-IT" smtClean="0"/>
              <a:t>‹N›</a:t>
            </a:fld>
            <a:endParaRPr lang="it-IT"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1</a:t>
            </a:fld>
            <a:endParaRPr lang="it-IT"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2</a:t>
            </a:fld>
            <a:endParaRPr lang="it-IT" dirty="0"/>
          </a:p>
        </p:txBody>
      </p:sp>
    </p:spTree>
    <p:extLst>
      <p:ext uri="{BB962C8B-B14F-4D97-AF65-F5344CB8AC3E}">
        <p14:creationId xmlns:p14="http://schemas.microsoft.com/office/powerpoint/2010/main" val="634596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3</a:t>
            </a:fld>
            <a:endParaRPr lang="it-IT"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6C5E3-B942-588A-3051-FF1E9545D01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3F0E428-09E3-7AD4-A825-CDA9F23904A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2F75359-C2C6-2297-A1FA-74DC65F279B6}"/>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1664340F-1A56-F463-200D-784A66107597}"/>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4</a:t>
            </a:fld>
            <a:endParaRPr lang="it-IT" dirty="0"/>
          </a:p>
        </p:txBody>
      </p:sp>
    </p:spTree>
    <p:extLst>
      <p:ext uri="{BB962C8B-B14F-4D97-AF65-F5344CB8AC3E}">
        <p14:creationId xmlns:p14="http://schemas.microsoft.com/office/powerpoint/2010/main" val="371714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639921-CFBB-DE6F-31EB-81B758CA0268}"/>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5</a:t>
            </a:fld>
            <a:endParaRPr lang="it-IT" dirty="0"/>
          </a:p>
        </p:txBody>
      </p:sp>
    </p:spTree>
    <p:extLst>
      <p:ext uri="{BB962C8B-B14F-4D97-AF65-F5344CB8AC3E}">
        <p14:creationId xmlns:p14="http://schemas.microsoft.com/office/powerpoint/2010/main" val="372777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B6D40-50ED-2376-A185-0799333F4F7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125EA9F-3CD4-1A4E-C8B5-C4ED925F57C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E86804A-A4FF-ADA5-F43F-EDC5AD851340}"/>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64B11A54-2BC3-A5D2-8783-20C8BC878F28}"/>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6</a:t>
            </a:fld>
            <a:endParaRPr lang="it-IT" dirty="0"/>
          </a:p>
        </p:txBody>
      </p:sp>
    </p:spTree>
    <p:extLst>
      <p:ext uri="{BB962C8B-B14F-4D97-AF65-F5344CB8AC3E}">
        <p14:creationId xmlns:p14="http://schemas.microsoft.com/office/powerpoint/2010/main" val="3282267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DF354-9FEE-894E-EB0A-26202F0AB25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FEEA406-E741-32F6-CBB3-A9B2A7AA569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85E4169-F3F3-6E88-658E-A3D2C2B4C6E4}"/>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561D2FB5-D83D-35C2-5E19-0CF618FF7FC6}"/>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7</a:t>
            </a:fld>
            <a:endParaRPr lang="it-IT" dirty="0"/>
          </a:p>
        </p:txBody>
      </p:sp>
    </p:spTree>
    <p:extLst>
      <p:ext uri="{BB962C8B-B14F-4D97-AF65-F5344CB8AC3E}">
        <p14:creationId xmlns:p14="http://schemas.microsoft.com/office/powerpoint/2010/main" val="4087979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5E671-220A-9A64-9993-68D485D84E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C5E7251-57EE-4BA9-2D07-505D0119124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14764EC-1FEB-A559-1C6C-EE43EBE54864}"/>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1738AD34-B818-0894-9A71-6E9B4F953F15}"/>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8</a:t>
            </a:fld>
            <a:endParaRPr lang="it-IT" dirty="0"/>
          </a:p>
        </p:txBody>
      </p:sp>
    </p:spTree>
    <p:extLst>
      <p:ext uri="{BB962C8B-B14F-4D97-AF65-F5344CB8AC3E}">
        <p14:creationId xmlns:p14="http://schemas.microsoft.com/office/powerpoint/2010/main" val="190349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1">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cxnSp>
        <p:nvCxnSpPr>
          <p:cNvPr id="13" name="Connettore dirit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uto del titolo e tabella">
    <p:bg>
      <p:bgPr>
        <a:solidFill>
          <a:schemeClr val="tx1"/>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igura a mano libera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5" name="Figura a mano libera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7" name="Figura a mano libera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it-IT" sz="2000"/>
            </a:lvl1pPr>
            <a:lvl2pPr marL="457200" indent="0">
              <a:spcBef>
                <a:spcPts val="1800"/>
              </a:spcBef>
              <a:buNone/>
              <a:defRPr lang="it-IT" sz="2000"/>
            </a:lvl2pPr>
            <a:lvl3pPr marL="914400" indent="0">
              <a:spcBef>
                <a:spcPts val="1800"/>
              </a:spcBef>
              <a:buNone/>
              <a:defRPr lang="it-IT" sz="2000"/>
            </a:lvl3pPr>
            <a:lvl4pPr marL="1371600" indent="0">
              <a:spcBef>
                <a:spcPts val="1800"/>
              </a:spcBef>
              <a:buNone/>
              <a:defRPr lang="it-IT" sz="2000"/>
            </a:lvl4pPr>
            <a:lvl5pPr marL="1828800" indent="0">
              <a:spcBef>
                <a:spcPts val="1800"/>
              </a:spcBef>
              <a:buNone/>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contenut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it-IT" sz="2000"/>
            </a:lvl1pPr>
            <a:lvl2pPr>
              <a:spcBef>
                <a:spcPts val="6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olo e due contenuti">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igura a mano libera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Segnaposto contenut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it-IT" sz="2000"/>
            </a:lvl1pPr>
            <a:lvl2pPr>
              <a:spcBef>
                <a:spcPts val="6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it-IT" sz="2000"/>
            </a:lvl1pPr>
            <a:lvl2pPr>
              <a:spcBef>
                <a:spcPts val="18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la 2">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9" name="Segnaposto tabella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it-IT"/>
            </a:lvl1pPr>
          </a:lstStyle>
          <a:p>
            <a:pPr rtl="0"/>
            <a:r>
              <a:rPr lang="it-IT"/>
              <a:t>Fare clic sull'icona per inserire una tabella</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olo 3">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cxnSp>
        <p:nvCxnSpPr>
          <p:cNvPr id="4" name="Connettore diritto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8" name="Figura a mano libera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9" name="Figura a mano libera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0" name="Figura a mano libera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2" name="Titolo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it-IT" sz="4400" b="1" i="0" spc="50" baseline="0">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it-IT" sz="2400" b="1" i="0" kern="1200" dirty="0">
                <a:solidFill>
                  <a:schemeClr val="tx2">
                    <a:lumMod val="75000"/>
                  </a:schemeClr>
                </a:solidFill>
                <a:latin typeface="+mn-lt"/>
                <a:ea typeface="+mn-ea"/>
                <a:cs typeface="+mn-cs"/>
              </a:defRPr>
            </a:lvl1pPr>
            <a:lvl2pPr indent="-283464">
              <a:spcBef>
                <a:spcPts val="6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3" name="Segnaposto numero diapositiva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42" name="Segnaposto data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p:bg>
      <p:bgPr>
        <a:solidFill>
          <a:schemeClr val="accent3"/>
        </a:solidFill>
        <a:effectLst/>
      </p:bgPr>
    </p:bg>
    <p:spTree>
      <p:nvGrpSpPr>
        <p:cNvPr id="1" name=""/>
        <p:cNvGrpSpPr/>
        <p:nvPr/>
      </p:nvGrpSpPr>
      <p:grpSpPr>
        <a:xfrm>
          <a:off x="0" y="0"/>
          <a:ext cx="0" cy="0"/>
          <a:chOff x="0" y="0"/>
          <a:chExt cx="0" cy="0"/>
        </a:xfrm>
      </p:grpSpPr>
      <p:sp>
        <p:nvSpPr>
          <p:cNvPr id="4" name="Segnaposto immagin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it-IT" sz="2000">
                <a:solidFill>
                  <a:schemeClr val="tx1"/>
                </a:solidFill>
              </a:defRPr>
            </a:lvl1pPr>
          </a:lstStyle>
          <a:p>
            <a:pPr rtl="0"/>
            <a:r>
              <a:rPr lang="it-IT"/>
              <a:t>Fare clic sull'icona per inserire un'immagine</a:t>
            </a:r>
          </a:p>
        </p:txBody>
      </p:sp>
      <p:sp>
        <p:nvSpPr>
          <p:cNvPr id="18" name="Titolo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it-IT" sz="6000" b="1" i="0" baseline="0">
                <a:solidFill>
                  <a:schemeClr val="tx1"/>
                </a:solidFill>
                <a:latin typeface="+mj-lt"/>
              </a:defRPr>
            </a:lvl1pPr>
          </a:lstStyle>
          <a:p>
            <a:pPr rtl="0"/>
            <a:r>
              <a:rPr lang="it-IT"/>
              <a:t>Fare clic per inserire il titolo </a:t>
            </a:r>
          </a:p>
        </p:txBody>
      </p:sp>
      <p:sp>
        <p:nvSpPr>
          <p:cNvPr id="7" name="Rettangolo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2">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sp>
        <p:nvSpPr>
          <p:cNvPr id="6" name="Segnaposto immagine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it-IT" sz="2000"/>
            </a:lvl1pPr>
          </a:lstStyle>
          <a:p>
            <a:pPr rtl="0"/>
            <a:r>
              <a:rPr lang="it-IT"/>
              <a:t>Fare clic sull'icona per inserire un'immagine</a:t>
            </a:r>
          </a:p>
        </p:txBody>
      </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cxnSp>
        <p:nvCxnSpPr>
          <p:cNvPr id="7" name="Connettore diritto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epilogo 2">
    <p:bg>
      <p:bgPr>
        <a:solidFill>
          <a:schemeClr val="tx1"/>
        </a:solidFill>
        <a:effectLst/>
      </p:bgPr>
    </p:bg>
    <p:spTree>
      <p:nvGrpSpPr>
        <p:cNvPr id="1" name=""/>
        <p:cNvGrpSpPr/>
        <p:nvPr/>
      </p:nvGrpSpPr>
      <p:grpSpPr>
        <a:xfrm>
          <a:off x="0" y="0"/>
          <a:ext cx="0" cy="0"/>
          <a:chOff x="0" y="0"/>
          <a:chExt cx="0" cy="0"/>
        </a:xfrm>
      </p:grpSpPr>
      <p:cxnSp>
        <p:nvCxnSpPr>
          <p:cNvPr id="9" name="Connettore diritto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o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igura a mano libera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it-IT" sz="4400" b="1" i="0">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it-IT" sz="2000"/>
            </a:lvl1pPr>
            <a:lvl2pPr indent="-283464">
              <a:spcBef>
                <a:spcPts val="18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8" name="Segnaposto numero diapositiva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5" name="Segnaposto data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cxnSp>
        <p:nvCxnSpPr>
          <p:cNvPr id="13" name="Connettore dirit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e due contenuti 2">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igura a mano libera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9436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3" name="Segnaposto contenuto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4864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e contenuto ">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Forma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8" name="Figura a mano libera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it-IT"/>
              </a:defPPr>
            </a:lstStyle>
            <a:p>
              <a:pPr rtl="0"/>
              <a:endParaRPr lang="it-IT" dirty="0"/>
            </a:p>
          </p:txBody>
        </p:sp>
        <p:sp>
          <p:nvSpPr>
            <p:cNvPr id="19" name="Figura a mano libera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it-IT" sz="2000"/>
            </a:lvl1pPr>
            <a:lvl2pPr marL="914400" indent="-457200">
              <a:spcBef>
                <a:spcPts val="1800"/>
              </a:spcBef>
              <a:buFont typeface="+mj-lt"/>
              <a:buAutoNum type="alphaLcPeriod"/>
              <a:defRPr lang="it-IT" sz="2000"/>
            </a:lvl2pPr>
            <a:lvl3pPr marL="1371600" indent="-457200">
              <a:spcBef>
                <a:spcPts val="1800"/>
              </a:spcBef>
              <a:buFont typeface="+mj-lt"/>
              <a:buAutoNum type="arabicParenR"/>
              <a:defRPr lang="it-IT" sz="2000"/>
            </a:lvl3pPr>
            <a:lvl4pPr marL="1371600" indent="0">
              <a:spcBef>
                <a:spcPts val="1800"/>
              </a:spcBef>
              <a:buFont typeface="+mj-lt"/>
              <a:buNone/>
              <a:defRPr lang="it-IT" sz="2000"/>
            </a:lvl4pPr>
            <a:lvl5pPr marL="2286000" indent="-457200">
              <a:spcBef>
                <a:spcPts val="1800"/>
              </a:spcBef>
              <a:buFont typeface="+mj-lt"/>
              <a:buAutoNum type="arabicPeriod"/>
              <a:defRPr lang="it-IT" sz="2000"/>
            </a:lvl5pPr>
          </a:lstStyle>
          <a:p>
            <a:pPr lvl="0" rtl="0"/>
            <a:r>
              <a:rPr lang="it-IT"/>
              <a:t>Fai clic per aggiungere contenuto</a:t>
            </a:r>
          </a:p>
          <a:p>
            <a:pPr lvl="1" rtl="0"/>
            <a:r>
              <a:rPr lang="it-IT"/>
              <a:t>Secondo livello</a:t>
            </a:r>
          </a:p>
          <a:p>
            <a:pPr lvl="2" rtl="0"/>
            <a:r>
              <a:rPr lang="it-IT"/>
              <a:t>Terzo livello</a:t>
            </a:r>
          </a:p>
          <a:p>
            <a:pPr lvl="3" rtl="0"/>
            <a:endParaRPr lang="it-IT" dirty="0"/>
          </a:p>
        </p:txBody>
      </p:sp>
      <p:sp>
        <p:nvSpPr>
          <p:cNvPr id="2" name="Segnaposto contenuto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4864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to titolo e immagine">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3" name="Segnaposto contenuto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it-IT" sz="2000"/>
            </a:lvl1pPr>
            <a:lvl2pPr indent="-283464">
              <a:spcBef>
                <a:spcPts val="18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Segnaposto immagine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it-IT" sz="2000">
                <a:solidFill>
                  <a:schemeClr val="bg1"/>
                </a:solidFill>
              </a:defRPr>
            </a:lvl1pPr>
          </a:lstStyle>
          <a:p>
            <a:pPr rtl="0"/>
            <a:r>
              <a:rPr lang="it-IT"/>
              <a:t>Fare clic sull'icona per inserire un'immagine</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2" name="Segnaposto titolo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it-IT"/>
            </a:defPPr>
          </a:lstStyle>
          <a:p>
            <a:pPr rtl="0"/>
            <a:r>
              <a:rPr lang="it-IT"/>
              <a:t>Fare clic per modificare lo stile del titolo</a:t>
            </a:r>
          </a:p>
        </p:txBody>
      </p:sp>
      <p:sp>
        <p:nvSpPr>
          <p:cNvPr id="30" name="Segnaposto data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it-IT" sz="1100" b="0" i="0">
                <a:solidFill>
                  <a:schemeClr val="bg1"/>
                </a:solidFill>
                <a:latin typeface="+mn-lt"/>
              </a:defRPr>
            </a:lvl1pPr>
          </a:lstStyle>
          <a:p>
            <a:pPr rtl="0"/>
            <a:endParaRPr lang="it-IT" dirty="0">
              <a:latin typeface="+mn-lt"/>
            </a:endParaRPr>
          </a:p>
        </p:txBody>
      </p:sp>
      <p:sp>
        <p:nvSpPr>
          <p:cNvPr id="32" name="Segnaposto numero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it-IT" sz="1100" b="1" i="0">
                <a:solidFill>
                  <a:schemeClr val="bg1"/>
                </a:solidFill>
                <a:latin typeface="+mn-lt"/>
              </a:defRPr>
            </a:lvl1pPr>
          </a:lstStyle>
          <a:p>
            <a:pPr rtl="0"/>
            <a:fld id="{294A09A9-5501-47C1-A89A-A340965A2BE2}" type="slidenum">
              <a:rPr lang="it-IT" smtClean="0"/>
              <a:pPr/>
              <a:t>‹N›</a:t>
            </a:fld>
            <a:endParaRPr lang="it-IT"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it-IT" sz="4400" b="1" i="0" kern="1200" spc="100" baseline="0">
          <a:solidFill>
            <a:schemeClr val="bg1"/>
          </a:solidFill>
          <a:latin typeface="+mj-lt"/>
          <a:ea typeface="+mj-ea"/>
          <a:cs typeface="+mj-cs"/>
        </a:defRPr>
      </a:lvl1pPr>
      <a:lvl2pPr eaLnBrk="1" hangingPunct="1">
        <a:defRPr lang="it-IT">
          <a:solidFill>
            <a:schemeClr val="tx2"/>
          </a:solidFill>
        </a:defRPr>
      </a:lvl2pPr>
      <a:lvl3pPr eaLnBrk="1" hangingPunct="1">
        <a:defRPr lang="it-IT">
          <a:solidFill>
            <a:schemeClr val="tx2"/>
          </a:solidFill>
        </a:defRPr>
      </a:lvl3pPr>
      <a:lvl4pPr eaLnBrk="1" hangingPunct="1">
        <a:defRPr lang="it-IT">
          <a:solidFill>
            <a:schemeClr val="tx2"/>
          </a:solidFill>
        </a:defRPr>
      </a:lvl4pPr>
      <a:lvl5pPr eaLnBrk="1" hangingPunct="1">
        <a:defRPr lang="it-IT">
          <a:solidFill>
            <a:schemeClr val="tx2"/>
          </a:solidFill>
        </a:defRPr>
      </a:lvl5pPr>
      <a:lvl6pPr eaLnBrk="1" hangingPunct="1">
        <a:defRPr lang="it-IT">
          <a:solidFill>
            <a:schemeClr val="tx2"/>
          </a:solidFill>
        </a:defRPr>
      </a:lvl6pPr>
      <a:lvl7pPr eaLnBrk="1" hangingPunct="1">
        <a:defRPr lang="it-IT">
          <a:solidFill>
            <a:schemeClr val="tx2"/>
          </a:solidFill>
        </a:defRPr>
      </a:lvl7pPr>
      <a:lvl8pPr eaLnBrk="1" hangingPunct="1">
        <a:defRPr lang="it-IT">
          <a:solidFill>
            <a:schemeClr val="tx2"/>
          </a:solidFill>
        </a:defRPr>
      </a:lvl8pPr>
      <a:lvl9pPr eaLnBrk="1" hangingPunct="1">
        <a:defRPr lang="it-IT">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it-IT"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it-IT"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B1D9D6-2977-ABCD-FDF8-51AFA5064E54}"/>
              </a:ext>
            </a:extLst>
          </p:cNvPr>
          <p:cNvSpPr>
            <a:spLocks noGrp="1"/>
          </p:cNvSpPr>
          <p:nvPr>
            <p:ph type="ctrTitle"/>
          </p:nvPr>
        </p:nvSpPr>
        <p:spPr>
          <a:xfrm>
            <a:off x="6296593" y="2204046"/>
            <a:ext cx="5486400" cy="1473303"/>
          </a:xfrm>
        </p:spPr>
        <p:txBody>
          <a:bodyPr rtlCol="0"/>
          <a:lstStyle>
            <a:defPPr>
              <a:defRPr lang="it-IT"/>
            </a:defPPr>
          </a:lstStyle>
          <a:p>
            <a:pPr rtl="0"/>
            <a:r>
              <a:rPr lang="it-IT" dirty="0"/>
              <a:t>Elementi di bioinformatica</a:t>
            </a:r>
          </a:p>
        </p:txBody>
      </p:sp>
      <p:sp>
        <p:nvSpPr>
          <p:cNvPr id="3" name="Titolo 1">
            <a:extLst>
              <a:ext uri="{FF2B5EF4-FFF2-40B4-BE49-F238E27FC236}">
                <a16:creationId xmlns:a16="http://schemas.microsoft.com/office/drawing/2014/main" id="{845251F6-91B5-A584-DBD2-C01297540C15}"/>
              </a:ext>
            </a:extLst>
          </p:cNvPr>
          <p:cNvSpPr txBox="1">
            <a:spLocks/>
          </p:cNvSpPr>
          <p:nvPr/>
        </p:nvSpPr>
        <p:spPr>
          <a:xfrm>
            <a:off x="6296593" y="3657600"/>
            <a:ext cx="5169984" cy="222379"/>
          </a:xfrm>
          <a:prstGeom prst="rect">
            <a:avLst/>
          </a:prstGeom>
        </p:spPr>
        <p:txBody>
          <a:bodyPr vert="horz" lIns="0" tIns="0" rIns="0" bIns="0" rtlCol="0" anchor="b">
            <a:noAutofit/>
          </a:bodyPr>
          <a:lstStyle>
            <a:defPPr>
              <a:defRPr lang="it-IT"/>
            </a:defPPr>
            <a:lvl1pPr algn="l" defTabSz="914400" rtl="0" eaLnBrk="1" latinLnBrk="0" hangingPunct="1">
              <a:lnSpc>
                <a:spcPct val="80000"/>
              </a:lnSpc>
              <a:spcBef>
                <a:spcPct val="0"/>
              </a:spcBef>
              <a:buNone/>
              <a:defRPr lang="it-IT" sz="6000" b="1" i="0" kern="1200" spc="100" baseline="0">
                <a:solidFill>
                  <a:schemeClr val="bg1"/>
                </a:solidFill>
                <a:latin typeface="+mj-lt"/>
                <a:ea typeface="+mj-ea"/>
                <a:cs typeface="+mj-cs"/>
              </a:defRPr>
            </a:lvl1pPr>
            <a:lvl2pPr eaLnBrk="1" hangingPunct="1">
              <a:defRPr lang="it-IT">
                <a:solidFill>
                  <a:schemeClr val="tx2"/>
                </a:solidFill>
              </a:defRPr>
            </a:lvl2pPr>
            <a:lvl3pPr eaLnBrk="1" hangingPunct="1">
              <a:defRPr lang="it-IT">
                <a:solidFill>
                  <a:schemeClr val="tx2"/>
                </a:solidFill>
              </a:defRPr>
            </a:lvl3pPr>
            <a:lvl4pPr eaLnBrk="1" hangingPunct="1">
              <a:defRPr lang="it-IT">
                <a:solidFill>
                  <a:schemeClr val="tx2"/>
                </a:solidFill>
              </a:defRPr>
            </a:lvl4pPr>
            <a:lvl5pPr eaLnBrk="1" hangingPunct="1">
              <a:defRPr lang="it-IT">
                <a:solidFill>
                  <a:schemeClr val="tx2"/>
                </a:solidFill>
              </a:defRPr>
            </a:lvl5pPr>
            <a:lvl6pPr eaLnBrk="1" hangingPunct="1">
              <a:defRPr lang="it-IT">
                <a:solidFill>
                  <a:schemeClr val="tx2"/>
                </a:solidFill>
              </a:defRPr>
            </a:lvl6pPr>
            <a:lvl7pPr eaLnBrk="1" hangingPunct="1">
              <a:defRPr lang="it-IT">
                <a:solidFill>
                  <a:schemeClr val="tx2"/>
                </a:solidFill>
              </a:defRPr>
            </a:lvl7pPr>
            <a:lvl8pPr eaLnBrk="1" hangingPunct="1">
              <a:defRPr lang="it-IT">
                <a:solidFill>
                  <a:schemeClr val="tx2"/>
                </a:solidFill>
              </a:defRPr>
            </a:lvl8pPr>
            <a:lvl9pPr eaLnBrk="1" hangingPunct="1">
              <a:defRPr lang="it-IT">
                <a:solidFill>
                  <a:schemeClr val="tx2"/>
                </a:solidFill>
              </a:defRPr>
            </a:lvl9pPr>
          </a:lstStyle>
          <a:p>
            <a:r>
              <a:rPr lang="it-IT" sz="1600" b="0" dirty="0"/>
              <a:t>Moretti Simone 			 24/25-tema2 </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59DC4-8B30-98A0-5BAB-C78BA4A4AD55}"/>
              </a:ext>
            </a:extLst>
          </p:cNvPr>
          <p:cNvSpPr>
            <a:spLocks noGrp="1"/>
          </p:cNvSpPr>
          <p:nvPr>
            <p:ph type="title"/>
          </p:nvPr>
        </p:nvSpPr>
        <p:spPr>
          <a:xfrm>
            <a:off x="594360" y="812800"/>
            <a:ext cx="7025640" cy="959925"/>
          </a:xfrm>
        </p:spPr>
        <p:txBody>
          <a:bodyPr rtlCol="0"/>
          <a:lstStyle>
            <a:defPPr>
              <a:defRPr lang="it-IT"/>
            </a:defPPr>
          </a:lstStyle>
          <a:p>
            <a:pPr rtl="0"/>
            <a:r>
              <a:rPr lang="it-IT" sz="6600" dirty="0"/>
              <a:t>Parametri in input</a:t>
            </a:r>
          </a:p>
        </p:txBody>
      </p:sp>
      <p:sp>
        <p:nvSpPr>
          <p:cNvPr id="3" name="Segnaposto contenuto 2">
            <a:extLst>
              <a:ext uri="{FF2B5EF4-FFF2-40B4-BE49-F238E27FC236}">
                <a16:creationId xmlns:a16="http://schemas.microsoft.com/office/drawing/2014/main" id="{4096FB3A-B62C-3DAB-4FD1-B4EBDD650AEF}"/>
              </a:ext>
            </a:extLst>
          </p:cNvPr>
          <p:cNvSpPr>
            <a:spLocks noGrp="1"/>
          </p:cNvSpPr>
          <p:nvPr>
            <p:ph sz="quarter" idx="13"/>
          </p:nvPr>
        </p:nvSpPr>
        <p:spPr>
          <a:xfrm>
            <a:off x="233679" y="2316480"/>
            <a:ext cx="7776899" cy="3967675"/>
          </a:xfrm>
        </p:spPr>
        <p:txBody>
          <a:bodyPr rtlCol="0">
            <a:normAutofit/>
          </a:bodyPr>
          <a:lstStyle>
            <a:defPPr>
              <a:defRPr lang="it-IT"/>
            </a:defPPr>
          </a:lstStyle>
          <a:p>
            <a:pPr marL="402336" lvl="1" indent="0" rtl="0">
              <a:buNone/>
            </a:pPr>
            <a:r>
              <a:rPr lang="it-IT" dirty="0"/>
              <a:t>Ho eseguito uno script eseguile da linea di comando che riceve 3 parametri in input (facoltativi con valori di default):</a:t>
            </a:r>
          </a:p>
          <a:p>
            <a:pPr lvl="1"/>
            <a:r>
              <a:rPr lang="it-IT" dirty="0"/>
              <a:t>--</a:t>
            </a:r>
            <a:r>
              <a:rPr lang="it-IT" dirty="0" err="1"/>
              <a:t>fileGtf</a:t>
            </a:r>
            <a:r>
              <a:rPr lang="it-IT" dirty="0"/>
              <a:t> (-g) seguito dal percorso del file </a:t>
            </a:r>
            <a:r>
              <a:rPr lang="it-IT" dirty="0" err="1"/>
              <a:t>gtf</a:t>
            </a:r>
            <a:endParaRPr lang="it-IT" dirty="0"/>
          </a:p>
          <a:p>
            <a:pPr lvl="1"/>
            <a:r>
              <a:rPr lang="it-IT" dirty="0"/>
              <a:t>--</a:t>
            </a:r>
            <a:r>
              <a:rPr lang="it-IT" dirty="0" err="1"/>
              <a:t>fileBam</a:t>
            </a:r>
            <a:r>
              <a:rPr lang="it-IT" dirty="0"/>
              <a:t> (-b) seguito dal percorso del file </a:t>
            </a:r>
            <a:r>
              <a:rPr lang="it-IT" dirty="0" err="1"/>
              <a:t>bam</a:t>
            </a:r>
            <a:endParaRPr lang="it-IT" dirty="0"/>
          </a:p>
          <a:p>
            <a:pPr lvl="1"/>
            <a:r>
              <a:rPr lang="it-IT" dirty="0"/>
              <a:t>--output (-o) seguito dal nome che si vuole dare al file in output</a:t>
            </a:r>
          </a:p>
          <a:p>
            <a:pPr marL="402336" lvl="1" indent="0" rtl="0">
              <a:buNone/>
            </a:pPr>
            <a:endParaRPr lang="it-IT" dirty="0"/>
          </a:p>
          <a:p>
            <a:pPr marL="402336" lvl="1" indent="0" rtl="0">
              <a:buNone/>
            </a:pPr>
            <a:r>
              <a:rPr lang="it-IT" dirty="0"/>
              <a:t>I valori di default sono rispettivamente:</a:t>
            </a:r>
          </a:p>
          <a:p>
            <a:pPr lvl="1"/>
            <a:r>
              <a:rPr lang="en-US" dirty="0"/>
              <a:t>./annotation_one_tr_chr21.gtf</a:t>
            </a:r>
          </a:p>
          <a:p>
            <a:pPr lvl="1"/>
            <a:r>
              <a:rPr lang="it-IT" dirty="0"/>
              <a:t>./sample-chr21.bam</a:t>
            </a:r>
          </a:p>
          <a:p>
            <a:pPr lvl="1"/>
            <a:r>
              <a:rPr lang="it-IT" dirty="0" err="1"/>
              <a:t>spliced_reads</a:t>
            </a:r>
            <a:endParaRPr lang="it-IT" dirty="0"/>
          </a:p>
        </p:txBody>
      </p:sp>
    </p:spTree>
    <p:extLst>
      <p:ext uri="{BB962C8B-B14F-4D97-AF65-F5344CB8AC3E}">
        <p14:creationId xmlns:p14="http://schemas.microsoft.com/office/powerpoint/2010/main" val="185076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it-IT"/>
            </a:defPPr>
          </a:lstStyle>
          <a:p>
            <a:pPr rtl="0"/>
            <a:r>
              <a:rPr lang="it-IT" dirty="0"/>
              <a:t>Librerie utilizzate</a:t>
            </a:r>
          </a:p>
        </p:txBody>
      </p:sp>
      <p:sp>
        <p:nvSpPr>
          <p:cNvPr id="7" name="Segnaposto testo 6">
            <a:extLst>
              <a:ext uri="{FF2B5EF4-FFF2-40B4-BE49-F238E27FC236}">
                <a16:creationId xmlns:a16="http://schemas.microsoft.com/office/drawing/2014/main" id="{F70BD87D-F7DA-961B-4024-A354DC87D168}"/>
              </a:ext>
            </a:extLst>
          </p:cNvPr>
          <p:cNvSpPr>
            <a:spLocks noGrp="1"/>
          </p:cNvSpPr>
          <p:nvPr>
            <p:ph sz="quarter" idx="13"/>
          </p:nvPr>
        </p:nvSpPr>
        <p:spPr>
          <a:xfrm>
            <a:off x="3098800" y="2286000"/>
            <a:ext cx="8747760" cy="3972560"/>
          </a:xfrm>
        </p:spPr>
        <p:txBody>
          <a:bodyPr rtlCol="0">
            <a:normAutofit lnSpcReduction="10000"/>
          </a:bodyPr>
          <a:lstStyle>
            <a:defPPr>
              <a:defRPr lang="it-IT"/>
            </a:defPPr>
          </a:lstStyle>
          <a:p>
            <a:pPr rtl="0"/>
            <a:r>
              <a:rPr lang="it-IT" sz="2400" dirty="0" err="1"/>
              <a:t>argparse</a:t>
            </a:r>
            <a:r>
              <a:rPr lang="it-IT" sz="2400" dirty="0"/>
              <a:t>: per ricevere i parametri in input</a:t>
            </a:r>
          </a:p>
          <a:p>
            <a:pPr rtl="0"/>
            <a:r>
              <a:rPr lang="it-IT" sz="2400" dirty="0" err="1"/>
              <a:t>pysam</a:t>
            </a:r>
            <a:r>
              <a:rPr lang="it-IT" sz="2400" dirty="0"/>
              <a:t>: importando </a:t>
            </a:r>
            <a:r>
              <a:rPr lang="it-IT" sz="2400" dirty="0" err="1"/>
              <a:t>AlignmentFile</a:t>
            </a:r>
            <a:r>
              <a:rPr lang="it-IT" sz="2400" dirty="0"/>
              <a:t> per leggere e manipolare il file </a:t>
            </a:r>
            <a:r>
              <a:rPr lang="it-IT" sz="2400" dirty="0" err="1"/>
              <a:t>bam</a:t>
            </a:r>
            <a:r>
              <a:rPr lang="it-IT" sz="2400" dirty="0"/>
              <a:t> e i singoli </a:t>
            </a:r>
            <a:r>
              <a:rPr lang="it-IT" sz="2400" dirty="0" err="1"/>
              <a:t>reads</a:t>
            </a:r>
            <a:endParaRPr lang="it-IT" sz="2400" dirty="0"/>
          </a:p>
          <a:p>
            <a:pPr rtl="0"/>
            <a:r>
              <a:rPr lang="it-IT" sz="2400" dirty="0" err="1"/>
              <a:t>pandas</a:t>
            </a:r>
            <a:r>
              <a:rPr lang="it-IT" sz="2400" dirty="0"/>
              <a:t>: per memorizzare i record del file </a:t>
            </a:r>
            <a:r>
              <a:rPr lang="it-IT" sz="2400" dirty="0" err="1"/>
              <a:t>gtf</a:t>
            </a:r>
            <a:r>
              <a:rPr lang="it-IT" sz="2400" dirty="0"/>
              <a:t> in un data frame e quindi consultarli più facilmente</a:t>
            </a:r>
          </a:p>
          <a:p>
            <a:pPr rtl="0"/>
            <a:r>
              <a:rPr lang="it-IT" sz="2400" dirty="0"/>
              <a:t>re: per trovare i valori di ‘</a:t>
            </a:r>
            <a:r>
              <a:rPr lang="it-IT" sz="2400" dirty="0" err="1"/>
              <a:t>transcript_id</a:t>
            </a:r>
            <a:r>
              <a:rPr lang="it-IT" sz="2400" dirty="0"/>
              <a:t>’ e ‘</a:t>
            </a:r>
            <a:r>
              <a:rPr lang="it-IT" sz="2400" dirty="0" err="1"/>
              <a:t>gene_id</a:t>
            </a:r>
            <a:r>
              <a:rPr lang="it-IT" sz="2400" dirty="0"/>
              <a:t>’ all’interno del campo ‘</a:t>
            </a:r>
            <a:r>
              <a:rPr lang="it-IT" sz="2400" dirty="0" err="1"/>
              <a:t>attributes</a:t>
            </a:r>
            <a:r>
              <a:rPr lang="it-IT" sz="2400" dirty="0"/>
              <a:t>’ del data frame</a:t>
            </a:r>
          </a:p>
          <a:p>
            <a:pPr rtl="0"/>
            <a:r>
              <a:rPr lang="it-IT" sz="2400" dirty="0" err="1"/>
              <a:t>Bio</a:t>
            </a:r>
            <a:r>
              <a:rPr lang="it-IT" sz="2400" dirty="0"/>
              <a:t>: importando </a:t>
            </a:r>
            <a:r>
              <a:rPr lang="it-IT" sz="2400" dirty="0" err="1"/>
              <a:t>Seq</a:t>
            </a:r>
            <a:r>
              <a:rPr lang="it-IT" sz="2400" dirty="0"/>
              <a:t> e </a:t>
            </a:r>
            <a:r>
              <a:rPr lang="it-IT" sz="2400" dirty="0" err="1"/>
              <a:t>SeqRecord</a:t>
            </a:r>
            <a:r>
              <a:rPr lang="it-IT" sz="2400" dirty="0"/>
              <a:t> per creare delle sequenze annotate e formattarle in </a:t>
            </a:r>
            <a:r>
              <a:rPr lang="it-IT" sz="2400" dirty="0" err="1"/>
              <a:t>fastq</a:t>
            </a:r>
            <a:endParaRPr lang="it-IT" sz="2400" dirty="0"/>
          </a:p>
        </p:txBody>
      </p:sp>
      <p:grpSp>
        <p:nvGrpSpPr>
          <p:cNvPr id="19" name="Grup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igura a mano libera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21" name="Figura a mano libera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22" name="Figura a mano libera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2118C-0AFA-7C11-676A-10F8EAE74AFE}"/>
            </a:ext>
          </a:extLst>
        </p:cNvPr>
        <p:cNvGrpSpPr/>
        <p:nvPr/>
      </p:nvGrpSpPr>
      <p:grpSpPr>
        <a:xfrm>
          <a:off x="0" y="0"/>
          <a:ext cx="0" cy="0"/>
          <a:chOff x="0" y="0"/>
          <a:chExt cx="0" cy="0"/>
        </a:xfrm>
      </p:grpSpPr>
      <p:sp>
        <p:nvSpPr>
          <p:cNvPr id="19" name="Segnaposto testo 6">
            <a:extLst>
              <a:ext uri="{FF2B5EF4-FFF2-40B4-BE49-F238E27FC236}">
                <a16:creationId xmlns:a16="http://schemas.microsoft.com/office/drawing/2014/main" id="{B4E692F0-9DAF-740C-E592-D4F684D7DDF0}"/>
              </a:ext>
            </a:extLst>
          </p:cNvPr>
          <p:cNvSpPr txBox="1">
            <a:spLocks/>
          </p:cNvSpPr>
          <p:nvPr/>
        </p:nvSpPr>
        <p:spPr>
          <a:xfrm>
            <a:off x="2890670" y="4879194"/>
            <a:ext cx="9301330" cy="1328565"/>
          </a:xfrm>
          <a:prstGeom prst="rect">
            <a:avLst/>
          </a:prstGeom>
        </p:spPr>
        <p:txBody>
          <a:bodyPr rtlCol="0">
            <a:normAutofit fontScale="92500" lnSpcReduction="20000"/>
          </a:bodyPr>
          <a:lstStyle>
            <a:defPPr>
              <a:defRPr lang="it-IT"/>
            </a:defPPr>
            <a:lvl1pPr marL="228600" indent="-283464" algn="l" defTabSz="914400" rtl="0" eaLnBrk="1" latinLnBrk="0" hangingPunct="1">
              <a:lnSpc>
                <a:spcPct val="90000"/>
              </a:lnSpc>
              <a:spcBef>
                <a:spcPts val="1000"/>
              </a:spcBef>
              <a:buFont typeface="Arial" panose="020B0604020202020204" pitchFamily="34" charset="0"/>
              <a:buChar char="•"/>
              <a:defRPr lang="it-IT"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it-IT"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buNone/>
            </a:pPr>
            <a:r>
              <a:rPr lang="it-IT" dirty="0"/>
              <a:t>Inoltre effettua dei controlli sui file in input, se il file </a:t>
            </a:r>
            <a:r>
              <a:rPr lang="it-IT" dirty="0" err="1"/>
              <a:t>bam</a:t>
            </a:r>
            <a:r>
              <a:rPr lang="it-IT" dirty="0"/>
              <a:t> non contiene </a:t>
            </a:r>
            <a:r>
              <a:rPr lang="it-IT" dirty="0" err="1"/>
              <a:t>read</a:t>
            </a:r>
            <a:r>
              <a:rPr lang="it-IT" dirty="0"/>
              <a:t> ferma lo script, se il file </a:t>
            </a:r>
            <a:r>
              <a:rPr lang="it-IT" dirty="0" err="1"/>
              <a:t>bam</a:t>
            </a:r>
            <a:r>
              <a:rPr lang="it-IT" dirty="0"/>
              <a:t> o il file </a:t>
            </a:r>
            <a:r>
              <a:rPr lang="it-IT" dirty="0" err="1"/>
              <a:t>gtf</a:t>
            </a:r>
            <a:r>
              <a:rPr lang="it-IT" dirty="0"/>
              <a:t> hanno più di una </a:t>
            </a:r>
            <a:r>
              <a:rPr lang="it-IT" dirty="0" err="1"/>
              <a:t>reference</a:t>
            </a:r>
            <a:r>
              <a:rPr lang="it-IT" dirty="0"/>
              <a:t>, o il </a:t>
            </a:r>
            <a:r>
              <a:rPr lang="it-IT" dirty="0" err="1"/>
              <a:t>bam</a:t>
            </a:r>
            <a:r>
              <a:rPr lang="it-IT" dirty="0"/>
              <a:t> non ha </a:t>
            </a:r>
            <a:r>
              <a:rPr lang="it-IT" dirty="0" err="1"/>
              <a:t>reads</a:t>
            </a:r>
            <a:r>
              <a:rPr lang="it-IT" dirty="0"/>
              <a:t> mappati allora il programma esegue solo al seconda parte (creazione del </a:t>
            </a:r>
            <a:r>
              <a:rPr lang="it-IT" dirty="0" err="1"/>
              <a:t>fastq</a:t>
            </a:r>
            <a:r>
              <a:rPr lang="it-IT" dirty="0"/>
              <a:t>) </a:t>
            </a:r>
          </a:p>
        </p:txBody>
      </p:sp>
      <p:pic>
        <p:nvPicPr>
          <p:cNvPr id="3" name="Immagine 2">
            <a:extLst>
              <a:ext uri="{FF2B5EF4-FFF2-40B4-BE49-F238E27FC236}">
                <a16:creationId xmlns:a16="http://schemas.microsoft.com/office/drawing/2014/main" id="{826F496E-1289-D992-F553-868A89EE59D4}"/>
              </a:ext>
            </a:extLst>
          </p:cNvPr>
          <p:cNvPicPr>
            <a:picLocks noChangeAspect="1"/>
          </p:cNvPicPr>
          <p:nvPr/>
        </p:nvPicPr>
        <p:blipFill>
          <a:blip r:embed="rId3"/>
          <a:stretch>
            <a:fillRect/>
          </a:stretch>
        </p:blipFill>
        <p:spPr>
          <a:xfrm>
            <a:off x="2933854" y="-24974"/>
            <a:ext cx="9301330" cy="4820493"/>
          </a:xfrm>
          <a:prstGeom prst="rect">
            <a:avLst/>
          </a:prstGeom>
        </p:spPr>
      </p:pic>
      <p:sp>
        <p:nvSpPr>
          <p:cNvPr id="7" name="Segnaposto testo 6">
            <a:extLst>
              <a:ext uri="{FF2B5EF4-FFF2-40B4-BE49-F238E27FC236}">
                <a16:creationId xmlns:a16="http://schemas.microsoft.com/office/drawing/2014/main" id="{0192632E-D094-7F27-153D-DB7937B9F204}"/>
              </a:ext>
            </a:extLst>
          </p:cNvPr>
          <p:cNvSpPr txBox="1">
            <a:spLocks/>
          </p:cNvSpPr>
          <p:nvPr/>
        </p:nvSpPr>
        <p:spPr>
          <a:xfrm>
            <a:off x="-1" y="338000"/>
            <a:ext cx="3191403" cy="1270015"/>
          </a:xfrm>
          <a:prstGeom prst="rect">
            <a:avLst/>
          </a:prstGeom>
        </p:spPr>
        <p:txBody>
          <a:bodyPr rtlCol="0">
            <a:normAutofit lnSpcReduction="10000"/>
          </a:bodyPr>
          <a:lstStyle>
            <a:defPPr>
              <a:defRPr lang="it-IT"/>
            </a:defPPr>
            <a:lvl1pPr marL="228600" indent="-283464" algn="l" defTabSz="914400" rtl="0" eaLnBrk="1" latinLnBrk="0" hangingPunct="1">
              <a:lnSpc>
                <a:spcPct val="90000"/>
              </a:lnSpc>
              <a:spcBef>
                <a:spcPts val="1000"/>
              </a:spcBef>
              <a:buFont typeface="Arial" panose="020B0604020202020204" pitchFamily="34" charset="0"/>
              <a:buChar char="•"/>
              <a:defRPr lang="it-IT"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it-IT"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buNone/>
            </a:pPr>
            <a:r>
              <a:rPr lang="it-IT" sz="4400" b="1" dirty="0"/>
              <a:t>Descrizione e commenti</a:t>
            </a:r>
          </a:p>
        </p:txBody>
      </p:sp>
      <p:sp>
        <p:nvSpPr>
          <p:cNvPr id="8" name="Segnaposto testo 6">
            <a:extLst>
              <a:ext uri="{FF2B5EF4-FFF2-40B4-BE49-F238E27FC236}">
                <a16:creationId xmlns:a16="http://schemas.microsoft.com/office/drawing/2014/main" id="{EB30FE85-DA91-D618-7989-38647A5D1214}"/>
              </a:ext>
            </a:extLst>
          </p:cNvPr>
          <p:cNvSpPr txBox="1">
            <a:spLocks/>
          </p:cNvSpPr>
          <p:nvPr/>
        </p:nvSpPr>
        <p:spPr>
          <a:xfrm>
            <a:off x="1" y="1608015"/>
            <a:ext cx="2933854" cy="2626130"/>
          </a:xfrm>
          <a:prstGeom prst="rect">
            <a:avLst/>
          </a:prstGeom>
        </p:spPr>
        <p:txBody>
          <a:bodyPr rtlCol="0">
            <a:normAutofit fontScale="92500" lnSpcReduction="20000"/>
          </a:bodyPr>
          <a:lstStyle>
            <a:defPPr>
              <a:defRPr lang="it-IT"/>
            </a:defPPr>
            <a:lvl1pPr marL="228600" indent="-283464" algn="l" defTabSz="914400" rtl="0" eaLnBrk="1" latinLnBrk="0" hangingPunct="1">
              <a:lnSpc>
                <a:spcPct val="90000"/>
              </a:lnSpc>
              <a:spcBef>
                <a:spcPts val="1000"/>
              </a:spcBef>
              <a:buFont typeface="Arial" panose="020B0604020202020204" pitchFamily="34" charset="0"/>
              <a:buChar char="•"/>
              <a:defRPr lang="it-IT"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it-IT"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buNone/>
            </a:pPr>
            <a:r>
              <a:rPr lang="it-IT" dirty="0"/>
              <a:t>La prima parte prende i dati in  input usando </a:t>
            </a:r>
            <a:r>
              <a:rPr lang="it-IT" dirty="0" err="1"/>
              <a:t>argparse</a:t>
            </a:r>
            <a:r>
              <a:rPr lang="it-IT" dirty="0"/>
              <a:t>, li legge e manipola il data frame per renderlo più facilmente utilizzabile </a:t>
            </a:r>
          </a:p>
        </p:txBody>
      </p:sp>
    </p:spTree>
    <p:extLst>
      <p:ext uri="{BB962C8B-B14F-4D97-AF65-F5344CB8AC3E}">
        <p14:creationId xmlns:p14="http://schemas.microsoft.com/office/powerpoint/2010/main" val="59560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10" name="Segnaposto testo 6">
            <a:extLst>
              <a:ext uri="{FF2B5EF4-FFF2-40B4-BE49-F238E27FC236}">
                <a16:creationId xmlns:a16="http://schemas.microsoft.com/office/drawing/2014/main" id="{9B9A17F9-9E87-28BF-652D-805FC48D7B99}"/>
              </a:ext>
            </a:extLst>
          </p:cNvPr>
          <p:cNvSpPr txBox="1">
            <a:spLocks/>
          </p:cNvSpPr>
          <p:nvPr/>
        </p:nvSpPr>
        <p:spPr>
          <a:xfrm>
            <a:off x="0" y="3958896"/>
            <a:ext cx="12192000" cy="2899103"/>
          </a:xfrm>
          <a:prstGeom prst="rect">
            <a:avLst/>
          </a:prstGeom>
        </p:spPr>
        <p:txBody>
          <a:bodyPr rtlCol="0">
            <a:normAutofit fontScale="92500"/>
          </a:bodyPr>
          <a:lstStyle>
            <a:defPPr>
              <a:defRPr lang="it-IT"/>
            </a:defPPr>
            <a:lvl1pPr marL="228600" indent="-283464" algn="l" defTabSz="914400" rtl="0" eaLnBrk="1" latinLnBrk="0" hangingPunct="1">
              <a:lnSpc>
                <a:spcPct val="90000"/>
              </a:lnSpc>
              <a:spcBef>
                <a:spcPts val="1000"/>
              </a:spcBef>
              <a:buFont typeface="Arial" panose="020B0604020202020204" pitchFamily="34" charset="0"/>
              <a:buChar char="•"/>
              <a:defRPr lang="it-IT"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it-IT"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buNone/>
            </a:pPr>
            <a:r>
              <a:rPr lang="it-IT" sz="2400" dirty="0"/>
              <a:t>Se il nome della </a:t>
            </a:r>
            <a:r>
              <a:rPr lang="it-IT" sz="2400" dirty="0" err="1"/>
              <a:t>reference</a:t>
            </a:r>
            <a:r>
              <a:rPr lang="it-IT" sz="2400" dirty="0"/>
              <a:t> del file </a:t>
            </a:r>
            <a:r>
              <a:rPr lang="it-IT" sz="2400" dirty="0" err="1"/>
              <a:t>bam</a:t>
            </a:r>
            <a:r>
              <a:rPr lang="it-IT" sz="2400" dirty="0"/>
              <a:t> e quella del file </a:t>
            </a:r>
            <a:r>
              <a:rPr lang="it-IT" sz="2400" dirty="0" err="1"/>
              <a:t>gtf</a:t>
            </a:r>
            <a:r>
              <a:rPr lang="it-IT" sz="2400" dirty="0"/>
              <a:t> sono diverse scrive solo un avviso ma esegue ugualmente tutto il programma, questo perché considero che due nomi diversi potrebbero comunque indicare lo stesso riferimento (ad esempio 21 e chr21).</a:t>
            </a:r>
          </a:p>
          <a:p>
            <a:pPr marL="0" indent="0">
              <a:buNone/>
            </a:pPr>
            <a:r>
              <a:rPr lang="it-IT" sz="2400" dirty="0"/>
              <a:t>Trova il range di basi sul riferimento dentro il quale si posizionano tutti i </a:t>
            </a:r>
            <a:r>
              <a:rPr lang="it-IT" sz="2400" dirty="0" err="1"/>
              <a:t>reads</a:t>
            </a:r>
            <a:r>
              <a:rPr lang="it-IT" sz="2400" dirty="0"/>
              <a:t> (+1 per rendere la posizione   1-based come nel file </a:t>
            </a:r>
            <a:r>
              <a:rPr lang="it-IT" sz="2400" dirty="0" err="1"/>
              <a:t>gtf</a:t>
            </a:r>
            <a:r>
              <a:rPr lang="it-IT" sz="2400" dirty="0"/>
              <a:t>), e raggruppa per </a:t>
            </a:r>
            <a:r>
              <a:rPr lang="it-IT" sz="2400" dirty="0" err="1"/>
              <a:t>trancript_id</a:t>
            </a:r>
            <a:r>
              <a:rPr lang="it-IT" sz="2400" dirty="0"/>
              <a:t> (e </a:t>
            </a:r>
            <a:r>
              <a:rPr lang="it-IT" sz="2400" dirty="0" err="1"/>
              <a:t>gene_id</a:t>
            </a:r>
            <a:r>
              <a:rPr lang="it-IT" sz="2400" dirty="0"/>
              <a:t> dato che servirà dopo), aggregando start con l’operatore min ed end con l’operatore max, crea quindi un data frame dove per ogni trascritto ha il range di posizioni che occupa quel trascritto sul riferimento.</a:t>
            </a:r>
          </a:p>
          <a:p>
            <a:pPr marL="0" indent="0">
              <a:buNone/>
            </a:pPr>
            <a:r>
              <a:rPr lang="it-IT" sz="2400" dirty="0"/>
              <a:t>Trova anche il range di posizioni che copre l’intero </a:t>
            </a:r>
            <a:r>
              <a:rPr lang="it-IT" sz="2400" dirty="0" err="1"/>
              <a:t>gtf</a:t>
            </a:r>
            <a:r>
              <a:rPr lang="it-IT" sz="2400" dirty="0"/>
              <a:t>.</a:t>
            </a:r>
          </a:p>
          <a:p>
            <a:pPr marL="0" indent="0">
              <a:buNone/>
            </a:pPr>
            <a:endParaRPr lang="it-IT" sz="2000" dirty="0"/>
          </a:p>
        </p:txBody>
      </p:sp>
      <p:pic>
        <p:nvPicPr>
          <p:cNvPr id="14" name="Immagine 13">
            <a:extLst>
              <a:ext uri="{FF2B5EF4-FFF2-40B4-BE49-F238E27FC236}">
                <a16:creationId xmlns:a16="http://schemas.microsoft.com/office/drawing/2014/main" id="{2A7416E6-B5F6-56E6-839A-1C99E547CDA9}"/>
              </a:ext>
            </a:extLst>
          </p:cNvPr>
          <p:cNvPicPr>
            <a:picLocks noChangeAspect="1"/>
          </p:cNvPicPr>
          <p:nvPr/>
        </p:nvPicPr>
        <p:blipFill>
          <a:blip r:embed="rId3"/>
          <a:stretch>
            <a:fillRect/>
          </a:stretch>
        </p:blipFill>
        <p:spPr>
          <a:xfrm>
            <a:off x="0" y="0"/>
            <a:ext cx="12192000" cy="3958897"/>
          </a:xfrm>
          <a:prstGeom prst="rect">
            <a:avLst/>
          </a:prstGeom>
        </p:spPr>
      </p:pic>
    </p:spTree>
    <p:extLst>
      <p:ext uri="{BB962C8B-B14F-4D97-AF65-F5344CB8AC3E}">
        <p14:creationId xmlns:p14="http://schemas.microsoft.com/office/powerpoint/2010/main" val="203905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D7D3B0E-C631-FA80-CA89-D3C0EF441269}"/>
            </a:ext>
          </a:extLst>
        </p:cNvPr>
        <p:cNvGrpSpPr/>
        <p:nvPr/>
      </p:nvGrpSpPr>
      <p:grpSpPr>
        <a:xfrm>
          <a:off x="0" y="0"/>
          <a:ext cx="0" cy="0"/>
          <a:chOff x="0" y="0"/>
          <a:chExt cx="0" cy="0"/>
        </a:xfrm>
      </p:grpSpPr>
      <p:sp>
        <p:nvSpPr>
          <p:cNvPr id="10" name="Segnaposto testo 6">
            <a:extLst>
              <a:ext uri="{FF2B5EF4-FFF2-40B4-BE49-F238E27FC236}">
                <a16:creationId xmlns:a16="http://schemas.microsoft.com/office/drawing/2014/main" id="{E25FDB38-1B05-9941-1EBC-B49C1D0ECB41}"/>
              </a:ext>
            </a:extLst>
          </p:cNvPr>
          <p:cNvSpPr txBox="1">
            <a:spLocks/>
          </p:cNvSpPr>
          <p:nvPr/>
        </p:nvSpPr>
        <p:spPr>
          <a:xfrm>
            <a:off x="0" y="2255520"/>
            <a:ext cx="12192000" cy="4602480"/>
          </a:xfrm>
          <a:prstGeom prst="rect">
            <a:avLst/>
          </a:prstGeom>
        </p:spPr>
        <p:txBody>
          <a:bodyPr rtlCol="0">
            <a:normAutofit/>
          </a:bodyPr>
          <a:lstStyle>
            <a:defPPr>
              <a:defRPr lang="it-IT"/>
            </a:defPPr>
            <a:lvl1pPr marL="228600" indent="-283464" algn="l" defTabSz="914400" rtl="0" eaLnBrk="1" latinLnBrk="0" hangingPunct="1">
              <a:lnSpc>
                <a:spcPct val="90000"/>
              </a:lnSpc>
              <a:spcBef>
                <a:spcPts val="1000"/>
              </a:spcBef>
              <a:buFont typeface="Arial" panose="020B0604020202020204" pitchFamily="34" charset="0"/>
              <a:buChar char="•"/>
              <a:defRPr lang="it-IT"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it-IT"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buNone/>
            </a:pPr>
            <a:r>
              <a:rPr lang="it-IT" sz="2000" dirty="0"/>
              <a:t>Fa altri controlli, se un </a:t>
            </a:r>
            <a:r>
              <a:rPr lang="it-IT" sz="2000" dirty="0" err="1"/>
              <a:t>read</a:t>
            </a:r>
            <a:r>
              <a:rPr lang="it-IT" sz="2000" dirty="0"/>
              <a:t> è stato mappato fuori dal range coperto dal file </a:t>
            </a:r>
            <a:r>
              <a:rPr lang="it-IT" sz="2000" dirty="0" err="1"/>
              <a:t>gtf</a:t>
            </a:r>
            <a:r>
              <a:rPr lang="it-IT" sz="2000" dirty="0"/>
              <a:t> allora crea solo il </a:t>
            </a:r>
            <a:r>
              <a:rPr lang="it-IT" sz="2000" dirty="0" err="1"/>
              <a:t>fastq</a:t>
            </a:r>
            <a:r>
              <a:rPr lang="it-IT" sz="2000" dirty="0"/>
              <a:t>, altrimenti con una maschera mantiene solo i trascritti che "inglobano" la regione mappata dai </a:t>
            </a:r>
            <a:r>
              <a:rPr lang="it-IT" sz="2000" dirty="0" err="1"/>
              <a:t>reads</a:t>
            </a:r>
            <a:r>
              <a:rPr lang="it-IT" sz="2000" dirty="0"/>
              <a:t>.</a:t>
            </a:r>
          </a:p>
          <a:p>
            <a:pPr marL="0" indent="0">
              <a:buNone/>
            </a:pPr>
            <a:r>
              <a:rPr lang="it-IT" sz="2000" dirty="0"/>
              <a:t>Se il data frame risultante è vuoto vuol dire che non c'è un unico trascritto da cui sono stati ricavati tutti i </a:t>
            </a:r>
            <a:r>
              <a:rPr lang="it-IT" sz="2000" dirty="0" err="1"/>
              <a:t>reads</a:t>
            </a:r>
            <a:r>
              <a:rPr lang="it-IT" sz="2000" dirty="0"/>
              <a:t>, e quindi che sono stati ricavati da più trascritti.</a:t>
            </a:r>
          </a:p>
          <a:p>
            <a:pPr marL="0" indent="0">
              <a:buNone/>
            </a:pPr>
            <a:r>
              <a:rPr lang="it-IT" sz="2000" dirty="0"/>
              <a:t>A questo punto nel data frame (raggruppato) ho pensato che potrebbe esserci più di un trascritto, ad esempio la stessa zona occupata da un trascritto sullo </a:t>
            </a:r>
            <a:r>
              <a:rPr lang="it-IT" sz="2000" dirty="0" err="1"/>
              <a:t>strand</a:t>
            </a:r>
            <a:r>
              <a:rPr lang="it-IT" sz="2000" dirty="0"/>
              <a:t> </a:t>
            </a:r>
            <a:r>
              <a:rPr lang="it-IT" sz="2000" dirty="0" err="1"/>
              <a:t>forward</a:t>
            </a:r>
            <a:r>
              <a:rPr lang="it-IT" sz="2000" dirty="0"/>
              <a:t> è occupata da un trascritto diverso sullo </a:t>
            </a:r>
            <a:r>
              <a:rPr lang="it-IT" sz="2000" dirty="0" err="1"/>
              <a:t>strand</a:t>
            </a:r>
            <a:r>
              <a:rPr lang="it-IT" sz="2000" dirty="0"/>
              <a:t> reverse.</a:t>
            </a:r>
            <a:br>
              <a:rPr lang="it-IT" sz="2000" dirty="0"/>
            </a:br>
            <a:r>
              <a:rPr lang="it-IT" sz="2000" dirty="0"/>
              <a:t>Il problema era come capire da quale </a:t>
            </a:r>
            <a:r>
              <a:rPr lang="it-IT" sz="2000" dirty="0" err="1"/>
              <a:t>strand</a:t>
            </a:r>
            <a:r>
              <a:rPr lang="it-IT" sz="2000" dirty="0"/>
              <a:t> provenissero i </a:t>
            </a:r>
            <a:r>
              <a:rPr lang="it-IT" sz="2000" dirty="0" err="1"/>
              <a:t>reads</a:t>
            </a:r>
            <a:r>
              <a:rPr lang="it-IT" sz="2000" dirty="0"/>
              <a:t>. Cercando su internet ho trovato che alcuni metodi di sequenziamento non mantengono l'informazione dello </a:t>
            </a:r>
            <a:r>
              <a:rPr lang="it-IT" sz="2000" dirty="0" err="1"/>
              <a:t>strand</a:t>
            </a:r>
            <a:r>
              <a:rPr lang="it-IT" sz="2000" dirty="0"/>
              <a:t> dal quale vengono ricavati i </a:t>
            </a:r>
            <a:r>
              <a:rPr lang="it-IT" sz="2000" dirty="0" err="1"/>
              <a:t>reads</a:t>
            </a:r>
            <a:r>
              <a:rPr lang="it-IT" sz="2000" dirty="0"/>
              <a:t>.</a:t>
            </a:r>
            <a:br>
              <a:rPr lang="it-IT" sz="2000" dirty="0"/>
            </a:br>
            <a:r>
              <a:rPr lang="it-IT" sz="2000" dirty="0"/>
              <a:t>I </a:t>
            </a:r>
            <a:r>
              <a:rPr lang="it-IT" sz="2000" dirty="0" err="1"/>
              <a:t>reads</a:t>
            </a:r>
            <a:r>
              <a:rPr lang="it-IT" sz="2000" dirty="0"/>
              <a:t> nei file hanno </a:t>
            </a:r>
            <a:r>
              <a:rPr lang="it-IT" sz="2000" dirty="0" err="1"/>
              <a:t>strand</a:t>
            </a:r>
            <a:r>
              <a:rPr lang="it-IT" sz="2000" dirty="0"/>
              <a:t> diversi ma sono tutti </a:t>
            </a:r>
            <a:r>
              <a:rPr lang="it-IT" sz="2000" dirty="0" err="1"/>
              <a:t>paired</a:t>
            </a:r>
            <a:r>
              <a:rPr lang="it-IT" sz="2000" dirty="0"/>
              <a:t> end, quindi non si può escludere a prescindere che non siano stati sequenziati dallo stesso trascritto, Tuttavia controllando lo </a:t>
            </a:r>
            <a:r>
              <a:rPr lang="it-IT" sz="2000" dirty="0" err="1"/>
              <a:t>strand</a:t>
            </a:r>
            <a:r>
              <a:rPr lang="it-IT" sz="2000" dirty="0"/>
              <a:t> di tutti i read1 delle coppie ho notato che non tutti gli </a:t>
            </a:r>
            <a:r>
              <a:rPr lang="it-IT" sz="2000" dirty="0" err="1"/>
              <a:t>strand</a:t>
            </a:r>
            <a:r>
              <a:rPr lang="it-IT" sz="2000" dirty="0"/>
              <a:t> sono concordi, ho quindi immaginato che questi </a:t>
            </a:r>
            <a:r>
              <a:rPr lang="it-IT" sz="2000" dirty="0" err="1"/>
              <a:t>reads</a:t>
            </a:r>
            <a:r>
              <a:rPr lang="it-IT" sz="2000" dirty="0"/>
              <a:t> siano stati sequenziati perdendo l'informazione dello </a:t>
            </a:r>
            <a:r>
              <a:rPr lang="it-IT" sz="2000" dirty="0" err="1"/>
              <a:t>strand</a:t>
            </a:r>
            <a:r>
              <a:rPr lang="it-IT" sz="2000" dirty="0"/>
              <a:t> di appartenenza.</a:t>
            </a:r>
            <a:br>
              <a:rPr lang="it-IT" sz="2000" dirty="0"/>
            </a:br>
            <a:r>
              <a:rPr lang="it-IT" sz="2000" dirty="0"/>
              <a:t>Data questa supposizione ho cercato un metodo generale per risolvere il problema sfruttando l'informazione degli introni.</a:t>
            </a:r>
          </a:p>
        </p:txBody>
      </p:sp>
      <p:pic>
        <p:nvPicPr>
          <p:cNvPr id="3" name="Immagine 2">
            <a:extLst>
              <a:ext uri="{FF2B5EF4-FFF2-40B4-BE49-F238E27FC236}">
                <a16:creationId xmlns:a16="http://schemas.microsoft.com/office/drawing/2014/main" id="{16388396-D8D4-A985-1ECF-A03CAE60B1A8}"/>
              </a:ext>
            </a:extLst>
          </p:cNvPr>
          <p:cNvPicPr>
            <a:picLocks noChangeAspect="1"/>
          </p:cNvPicPr>
          <p:nvPr/>
        </p:nvPicPr>
        <p:blipFill>
          <a:blip r:embed="rId3"/>
          <a:stretch>
            <a:fillRect/>
          </a:stretch>
        </p:blipFill>
        <p:spPr>
          <a:xfrm>
            <a:off x="0" y="0"/>
            <a:ext cx="12236960" cy="2255520"/>
          </a:xfrm>
          <a:prstGeom prst="rect">
            <a:avLst/>
          </a:prstGeom>
        </p:spPr>
      </p:pic>
    </p:spTree>
    <p:extLst>
      <p:ext uri="{BB962C8B-B14F-4D97-AF65-F5344CB8AC3E}">
        <p14:creationId xmlns:p14="http://schemas.microsoft.com/office/powerpoint/2010/main" val="374374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17A9741-DDAC-CDE6-F870-1369769E5F8F}"/>
            </a:ext>
          </a:extLst>
        </p:cNvPr>
        <p:cNvGrpSpPr/>
        <p:nvPr/>
      </p:nvGrpSpPr>
      <p:grpSpPr>
        <a:xfrm>
          <a:off x="0" y="0"/>
          <a:ext cx="0" cy="0"/>
          <a:chOff x="0" y="0"/>
          <a:chExt cx="0" cy="0"/>
        </a:xfrm>
      </p:grpSpPr>
      <p:sp>
        <p:nvSpPr>
          <p:cNvPr id="10" name="Segnaposto testo 6">
            <a:extLst>
              <a:ext uri="{FF2B5EF4-FFF2-40B4-BE49-F238E27FC236}">
                <a16:creationId xmlns:a16="http://schemas.microsoft.com/office/drawing/2014/main" id="{D30EE54B-656A-5D24-F815-675D52647A2C}"/>
              </a:ext>
            </a:extLst>
          </p:cNvPr>
          <p:cNvSpPr txBox="1">
            <a:spLocks/>
          </p:cNvSpPr>
          <p:nvPr/>
        </p:nvSpPr>
        <p:spPr>
          <a:xfrm>
            <a:off x="0" y="3293737"/>
            <a:ext cx="12192000" cy="3757303"/>
          </a:xfrm>
          <a:prstGeom prst="rect">
            <a:avLst/>
          </a:prstGeom>
        </p:spPr>
        <p:txBody>
          <a:bodyPr rtlCol="0">
            <a:normAutofit fontScale="92500" lnSpcReduction="10000"/>
          </a:bodyPr>
          <a:lstStyle>
            <a:defPPr>
              <a:defRPr lang="it-IT"/>
            </a:defPPr>
            <a:lvl1pPr marL="228600" indent="-283464" algn="l" defTabSz="914400" rtl="0" eaLnBrk="1" latinLnBrk="0" hangingPunct="1">
              <a:lnSpc>
                <a:spcPct val="90000"/>
              </a:lnSpc>
              <a:spcBef>
                <a:spcPts val="1000"/>
              </a:spcBef>
              <a:buFont typeface="Arial" panose="020B0604020202020204" pitchFamily="34" charset="0"/>
              <a:buChar char="•"/>
              <a:defRPr lang="it-IT"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it-IT"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buNone/>
            </a:pPr>
            <a:r>
              <a:rPr lang="it-IT" sz="2000" dirty="0"/>
              <a:t>Prima di tutto salva tutti i trascritti (e i geni corrispondenti) rimasti nel data frame raggruppato in una lista (questa sarà la lista che contiene tutti i possibili trascritti, nei casi di esempio a questo punto la lista ha già lunghezza 1).</a:t>
            </a:r>
            <a:br>
              <a:rPr lang="it-IT" sz="2000" dirty="0"/>
            </a:br>
            <a:r>
              <a:rPr lang="it-IT" sz="2000" dirty="0"/>
              <a:t>Se c'è più di un trascritto nella lista dei trascritti possibili prende il data frame originale (non quello raggruppato) e tiene solo gli esoni che hanno un </a:t>
            </a:r>
            <a:r>
              <a:rPr lang="it-IT" sz="2000" dirty="0" err="1"/>
              <a:t>overlap</a:t>
            </a:r>
            <a:r>
              <a:rPr lang="it-IT" sz="2000" dirty="0"/>
              <a:t> con la regione in cui sono mappati i </a:t>
            </a:r>
            <a:r>
              <a:rPr lang="it-IT" sz="2000" dirty="0" err="1"/>
              <a:t>reads</a:t>
            </a:r>
            <a:r>
              <a:rPr lang="it-IT" sz="2000" dirty="0"/>
              <a:t>.</a:t>
            </a:r>
            <a:br>
              <a:rPr lang="it-IT" sz="2000" dirty="0"/>
            </a:br>
            <a:r>
              <a:rPr lang="it-IT" sz="2000" dirty="0"/>
              <a:t>Ricava la lista degli introni supportati dal file </a:t>
            </a:r>
            <a:r>
              <a:rPr lang="it-IT" sz="2000" dirty="0" err="1"/>
              <a:t>bam</a:t>
            </a:r>
            <a:r>
              <a:rPr lang="it-IT" sz="2000" dirty="0"/>
              <a:t>, la ordina e la usa per capire da quale trascritto sono stati sequenziati i </a:t>
            </a:r>
            <a:r>
              <a:rPr lang="it-IT" sz="2000" dirty="0" err="1"/>
              <a:t>reads</a:t>
            </a:r>
            <a:r>
              <a:rPr lang="it-IT" sz="2000" dirty="0"/>
              <a:t>.</a:t>
            </a:r>
          </a:p>
          <a:p>
            <a:pPr marL="0" indent="0">
              <a:buNone/>
            </a:pPr>
            <a:r>
              <a:rPr lang="it-IT" sz="2000" dirty="0"/>
              <a:t>Prima di tutto rimuove i trascritti che hanno un numero di esoni non concorde con quello degli introni (dato che un introne si trova tra due esoni il numero di introni deve essere 1 in meno rispetto a quello degli esoni),</a:t>
            </a:r>
            <a:br>
              <a:rPr lang="it-IT" sz="2000" dirty="0"/>
            </a:br>
            <a:r>
              <a:rPr lang="it-IT" sz="2000" dirty="0"/>
              <a:t>per ogni trascritto che rispetta questa condizione scorre gli introni e vede se si "incastrano" tra gli esoni correttamente, se non succede allora scarta il trascritto.</a:t>
            </a:r>
            <a:br>
              <a:rPr lang="it-IT" sz="2000" dirty="0"/>
            </a:br>
            <a:r>
              <a:rPr lang="it-IT" sz="2000" dirty="0"/>
              <a:t>Alla fine nella lista dei trascritti possibili rimane solo una </a:t>
            </a:r>
            <a:r>
              <a:rPr lang="it-IT" sz="2000" dirty="0" err="1"/>
              <a:t>tupla</a:t>
            </a:r>
            <a:r>
              <a:rPr lang="it-IT" sz="2000" dirty="0"/>
              <a:t> (trascritto, gene).</a:t>
            </a:r>
            <a:br>
              <a:rPr lang="it-IT" sz="2000" dirty="0"/>
            </a:br>
            <a:r>
              <a:rPr lang="it-IT" sz="2000" dirty="0"/>
              <a:t>Tuttavia questo metodo funziona solo se non ci sono errori nei </a:t>
            </a:r>
            <a:r>
              <a:rPr lang="it-IT" sz="2000" dirty="0" err="1"/>
              <a:t>reads</a:t>
            </a:r>
            <a:r>
              <a:rPr lang="it-IT" sz="2000" dirty="0"/>
              <a:t> tali che vengano trovati degli introni sbagliati, e se nel file </a:t>
            </a:r>
            <a:r>
              <a:rPr lang="it-IT" sz="2000" dirty="0" err="1"/>
              <a:t>gtf</a:t>
            </a:r>
            <a:r>
              <a:rPr lang="it-IT" sz="2000" dirty="0"/>
              <a:t> ci sono tutti gli esoni dei trascritti presi in considerazioni (anche questi devono essere giusti), nella pratica non so quanto queste condizioni vengano effettivamente rispettate.</a:t>
            </a:r>
          </a:p>
        </p:txBody>
      </p:sp>
      <p:pic>
        <p:nvPicPr>
          <p:cNvPr id="4" name="Immagine 3">
            <a:extLst>
              <a:ext uri="{FF2B5EF4-FFF2-40B4-BE49-F238E27FC236}">
                <a16:creationId xmlns:a16="http://schemas.microsoft.com/office/drawing/2014/main" id="{3EE9465F-C836-95D4-4A02-6FEF72357BEE}"/>
              </a:ext>
            </a:extLst>
          </p:cNvPr>
          <p:cNvPicPr>
            <a:picLocks noChangeAspect="1"/>
          </p:cNvPicPr>
          <p:nvPr/>
        </p:nvPicPr>
        <p:blipFill>
          <a:blip r:embed="rId3"/>
          <a:stretch>
            <a:fillRect/>
          </a:stretch>
        </p:blipFill>
        <p:spPr>
          <a:xfrm>
            <a:off x="0" y="0"/>
            <a:ext cx="12192000" cy="3293737"/>
          </a:xfrm>
          <a:prstGeom prst="rect">
            <a:avLst/>
          </a:prstGeom>
        </p:spPr>
      </p:pic>
    </p:spTree>
    <p:extLst>
      <p:ext uri="{BB962C8B-B14F-4D97-AF65-F5344CB8AC3E}">
        <p14:creationId xmlns:p14="http://schemas.microsoft.com/office/powerpoint/2010/main" val="184575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BDA3913-4095-9DEE-6BF3-50E0502C384B}"/>
            </a:ext>
          </a:extLst>
        </p:cNvPr>
        <p:cNvGrpSpPr/>
        <p:nvPr/>
      </p:nvGrpSpPr>
      <p:grpSpPr>
        <a:xfrm>
          <a:off x="0" y="0"/>
          <a:ext cx="0" cy="0"/>
          <a:chOff x="0" y="0"/>
          <a:chExt cx="0" cy="0"/>
        </a:xfrm>
      </p:grpSpPr>
      <p:sp>
        <p:nvSpPr>
          <p:cNvPr id="10" name="Segnaposto testo 6">
            <a:extLst>
              <a:ext uri="{FF2B5EF4-FFF2-40B4-BE49-F238E27FC236}">
                <a16:creationId xmlns:a16="http://schemas.microsoft.com/office/drawing/2014/main" id="{A227966E-5C06-9D09-0879-AA266915ED0A}"/>
              </a:ext>
            </a:extLst>
          </p:cNvPr>
          <p:cNvSpPr txBox="1">
            <a:spLocks/>
          </p:cNvSpPr>
          <p:nvPr/>
        </p:nvSpPr>
        <p:spPr>
          <a:xfrm>
            <a:off x="0" y="2032000"/>
            <a:ext cx="12192000" cy="4825999"/>
          </a:xfrm>
          <a:prstGeom prst="rect">
            <a:avLst/>
          </a:prstGeom>
        </p:spPr>
        <p:txBody>
          <a:bodyPr rtlCol="0">
            <a:normAutofit/>
          </a:bodyPr>
          <a:lstStyle>
            <a:defPPr>
              <a:defRPr lang="it-IT"/>
            </a:defPPr>
            <a:lvl1pPr marL="228600" indent="-283464" algn="l" defTabSz="914400" rtl="0" eaLnBrk="1" latinLnBrk="0" hangingPunct="1">
              <a:lnSpc>
                <a:spcPct val="90000"/>
              </a:lnSpc>
              <a:spcBef>
                <a:spcPts val="1000"/>
              </a:spcBef>
              <a:buFont typeface="Arial" panose="020B0604020202020204" pitchFamily="34" charset="0"/>
              <a:buChar char="•"/>
              <a:defRPr lang="it-IT"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it-IT"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buNone/>
            </a:pPr>
            <a:r>
              <a:rPr lang="it-IT" sz="2000" dirty="0"/>
              <a:t>Nell'ultima parte salva su un file </a:t>
            </a:r>
            <a:r>
              <a:rPr lang="it-IT" sz="2000" dirty="0" err="1"/>
              <a:t>fastq</a:t>
            </a:r>
            <a:r>
              <a:rPr lang="it-IT" sz="2000" dirty="0"/>
              <a:t> i soli </a:t>
            </a:r>
            <a:r>
              <a:rPr lang="it-IT" sz="2000" dirty="0" err="1"/>
              <a:t>reads</a:t>
            </a:r>
            <a:r>
              <a:rPr lang="it-IT" sz="2000" dirty="0"/>
              <a:t> </a:t>
            </a:r>
            <a:r>
              <a:rPr lang="it-IT" sz="2000" dirty="0" err="1"/>
              <a:t>spliced</a:t>
            </a:r>
            <a:r>
              <a:rPr lang="it-IT" sz="2000" dirty="0"/>
              <a:t>, che quindi hanno un gap da introne (rappresentato da 'N' nella </a:t>
            </a:r>
            <a:r>
              <a:rPr lang="it-IT" sz="2000" dirty="0" err="1"/>
              <a:t>cigarstring</a:t>
            </a:r>
            <a:r>
              <a:rPr lang="it-IT" sz="2000" dirty="0"/>
              <a:t>), per farlo prende la lista di </a:t>
            </a:r>
            <a:r>
              <a:rPr lang="it-IT" sz="2000" dirty="0" err="1"/>
              <a:t>qualities</a:t>
            </a:r>
            <a:r>
              <a:rPr lang="it-IT" sz="2000" dirty="0"/>
              <a:t> del </a:t>
            </a:r>
            <a:r>
              <a:rPr lang="it-IT" sz="2000" dirty="0" err="1"/>
              <a:t>read</a:t>
            </a:r>
            <a:r>
              <a:rPr lang="it-IT" sz="2000" dirty="0"/>
              <a:t> se questo ce l'ha, altrimenti ne imposta una di default (tutte le qualità a 0) e crea un oggetto </a:t>
            </a:r>
            <a:r>
              <a:rPr lang="it-IT" sz="2000" dirty="0" err="1"/>
              <a:t>SeqRecord</a:t>
            </a:r>
            <a:r>
              <a:rPr lang="it-IT" sz="2000" dirty="0"/>
              <a:t> che viene formattato in </a:t>
            </a:r>
            <a:r>
              <a:rPr lang="it-IT" sz="2000" dirty="0" err="1"/>
              <a:t>fastq</a:t>
            </a:r>
            <a:r>
              <a:rPr lang="it-IT" sz="2000" dirty="0"/>
              <a:t> e scritto su un file con il nome passato in input (con l'aggiunta dell'estensione </a:t>
            </a:r>
            <a:r>
              <a:rPr lang="it-IT" sz="2000" dirty="0" err="1"/>
              <a:t>fastq</a:t>
            </a:r>
            <a:r>
              <a:rPr lang="it-IT" sz="2000" dirty="0"/>
              <a:t>).</a:t>
            </a:r>
          </a:p>
          <a:p>
            <a:pPr marL="0" indent="0">
              <a:buNone/>
            </a:pPr>
            <a:endParaRPr lang="it-IT" sz="2000" dirty="0"/>
          </a:p>
          <a:p>
            <a:pPr marL="0" indent="0">
              <a:buNone/>
            </a:pPr>
            <a:r>
              <a:rPr lang="it-IT" sz="2000" dirty="0"/>
              <a:t>Un file </a:t>
            </a:r>
            <a:r>
              <a:rPr lang="it-IT" sz="2000" dirty="0" err="1"/>
              <a:t>fastq</a:t>
            </a:r>
            <a:r>
              <a:rPr lang="it-IT" sz="2000" dirty="0"/>
              <a:t> è un file di puro testo usato per memorizzare la sequenza primaria di un </a:t>
            </a:r>
            <a:r>
              <a:rPr lang="it-IT" sz="2000" dirty="0" err="1"/>
              <a:t>read</a:t>
            </a:r>
            <a:r>
              <a:rPr lang="it-IT" sz="2000" dirty="0"/>
              <a:t> e una sequenza di indici di qualità, che, per ogni base, indica la probabilità che la base sia corretta.</a:t>
            </a:r>
          </a:p>
          <a:p>
            <a:pPr marL="0" indent="0">
              <a:buNone/>
            </a:pPr>
            <a:r>
              <a:rPr lang="it-IT" sz="2000" dirty="0"/>
              <a:t>Ogni </a:t>
            </a:r>
            <a:r>
              <a:rPr lang="it-IT" sz="2000" dirty="0" err="1"/>
              <a:t>read</a:t>
            </a:r>
            <a:r>
              <a:rPr lang="it-IT" sz="2000" dirty="0"/>
              <a:t> viene memorizzato in 4 righe, la prima è composta da una @ seguita dall'identificatore del </a:t>
            </a:r>
            <a:r>
              <a:rPr lang="it-IT" sz="2000" dirty="0" err="1"/>
              <a:t>read</a:t>
            </a:r>
            <a:r>
              <a:rPr lang="it-IT" sz="2000" dirty="0"/>
              <a:t> e, tipicamente, da una descrizione (solitamente informazioni relative al sequenziamento, ad esempio lo </a:t>
            </a:r>
            <a:r>
              <a:rPr lang="it-IT" sz="2000" dirty="0" err="1"/>
              <a:t>stumento</a:t>
            </a:r>
            <a:r>
              <a:rPr lang="it-IT" sz="2000" dirty="0"/>
              <a:t> usato) nel mio caso ho inserito come descrizione la posizione del </a:t>
            </a:r>
            <a:r>
              <a:rPr lang="it-IT" sz="2000" dirty="0" err="1"/>
              <a:t>read</a:t>
            </a:r>
            <a:r>
              <a:rPr lang="it-IT" sz="2000" dirty="0"/>
              <a:t> sulla </a:t>
            </a:r>
            <a:r>
              <a:rPr lang="it-IT" sz="2000" dirty="0" err="1"/>
              <a:t>reference</a:t>
            </a:r>
            <a:r>
              <a:rPr lang="it-IT" sz="2000" dirty="0"/>
              <a:t> (in assenza di altre informazioni e per non lasciare lo spazio vuoto). La seconda riga contiene la sequenza primaria del </a:t>
            </a:r>
            <a:r>
              <a:rPr lang="it-IT" sz="2000" dirty="0" err="1"/>
              <a:t>read</a:t>
            </a:r>
            <a:r>
              <a:rPr lang="it-IT" sz="2000" dirty="0"/>
              <a:t>, la terza riga contiene un + opzionalmente seguito nuovamente dall'identificatore del </a:t>
            </a:r>
            <a:r>
              <a:rPr lang="it-IT" sz="2000" dirty="0" err="1"/>
              <a:t>read</a:t>
            </a:r>
            <a:r>
              <a:rPr lang="it-IT" sz="2000" dirty="0"/>
              <a:t> e dalla descrizione infine la quarta riga contiene la sequenza degli indici di qualità (o </a:t>
            </a:r>
            <a:r>
              <a:rPr lang="it-IT" sz="2000" dirty="0" err="1"/>
              <a:t>phred</a:t>
            </a:r>
            <a:r>
              <a:rPr lang="it-IT" sz="2000" dirty="0"/>
              <a:t> </a:t>
            </a:r>
            <a:r>
              <a:rPr lang="it-IT" sz="2000" dirty="0" err="1"/>
              <a:t>value</a:t>
            </a:r>
            <a:r>
              <a:rPr lang="it-IT" sz="2000" dirty="0"/>
              <a:t>).</a:t>
            </a:r>
            <a:br>
              <a:rPr lang="it-IT" sz="2000" dirty="0"/>
            </a:br>
            <a:r>
              <a:rPr lang="it-IT" sz="2000" dirty="0"/>
              <a:t>Gli indici (Q) vengono memorizzati come caratteri ASCII ottenuti tramite la formula Q = ASCII(min(Q, 93)+33).</a:t>
            </a:r>
          </a:p>
        </p:txBody>
      </p:sp>
      <p:pic>
        <p:nvPicPr>
          <p:cNvPr id="6" name="Immagine 5">
            <a:extLst>
              <a:ext uri="{FF2B5EF4-FFF2-40B4-BE49-F238E27FC236}">
                <a16:creationId xmlns:a16="http://schemas.microsoft.com/office/drawing/2014/main" id="{5CF12949-E629-3FE9-4736-3BC8184E2295}"/>
              </a:ext>
            </a:extLst>
          </p:cNvPr>
          <p:cNvPicPr>
            <a:picLocks noChangeAspect="1"/>
          </p:cNvPicPr>
          <p:nvPr/>
        </p:nvPicPr>
        <p:blipFill>
          <a:blip r:embed="rId3"/>
          <a:stretch>
            <a:fillRect/>
          </a:stretch>
        </p:blipFill>
        <p:spPr>
          <a:xfrm>
            <a:off x="0" y="0"/>
            <a:ext cx="12263840" cy="2032000"/>
          </a:xfrm>
          <a:prstGeom prst="rect">
            <a:avLst/>
          </a:prstGeom>
        </p:spPr>
      </p:pic>
    </p:spTree>
    <p:extLst>
      <p:ext uri="{BB962C8B-B14F-4D97-AF65-F5344CB8AC3E}">
        <p14:creationId xmlns:p14="http://schemas.microsoft.com/office/powerpoint/2010/main" val="1431799036"/>
      </p:ext>
    </p:extLst>
  </p:cSld>
  <p:clrMapOvr>
    <a:masterClrMapping/>
  </p:clrMapOvr>
</p:sld>
</file>

<file path=ppt/theme/theme1.xml><?xml version="1.0" encoding="utf-8"?>
<a:theme xmlns:a="http://schemas.openxmlformats.org/drawingml/2006/main" name="Personalizzata">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4_TF78853419_Win32" id="{3ED6E92A-08EA-49C8-8CDD-3C359BC72750}" vid="{18A8D122-DF74-4B77-85CD-55A103CD41C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{4D671D9F-536C-41B5-8290-2FBC5A1EEF27}tf78853419_win32</Template>
  <TotalTime>1410</TotalTime>
  <Words>1153</Words>
  <Application>Microsoft Office PowerPoint</Application>
  <PresentationFormat>Widescreen</PresentationFormat>
  <Paragraphs>41</Paragraphs>
  <Slides>8</Slides>
  <Notes>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Calibri</vt:lpstr>
      <vt:lpstr>Franklin Gothic Book</vt:lpstr>
      <vt:lpstr>Franklin Gothic Medium</vt:lpstr>
      <vt:lpstr>Personalizzata</vt:lpstr>
      <vt:lpstr>Elementi di bioinformatica</vt:lpstr>
      <vt:lpstr>Parametri in input</vt:lpstr>
      <vt:lpstr>Librerie utilizzate</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Simone Moretti</dc:creator>
  <cp:lastModifiedBy>Simone Moretti</cp:lastModifiedBy>
  <cp:revision>3</cp:revision>
  <dcterms:created xsi:type="dcterms:W3CDTF">2025-02-06T10:52:10Z</dcterms:created>
  <dcterms:modified xsi:type="dcterms:W3CDTF">2025-02-07T10:22:54Z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