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Default Extension="xlsx" ContentType="application/vnd.openxmlformats-officedocument.spreadsheetml.sheet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702" r:id="rId2"/>
  </p:sldMasterIdLst>
  <p:sldIdLst>
    <p:sldId id="256" r:id="rId3"/>
    <p:sldId id="257" r:id="rId4"/>
    <p:sldId id="258" r:id="rId5"/>
    <p:sldId id="259" r:id="rId6"/>
    <p:sldId id="269" r:id="rId7"/>
    <p:sldId id="272" r:id="rId8"/>
    <p:sldId id="261" r:id="rId9"/>
    <p:sldId id="262" r:id="rId10"/>
    <p:sldId id="263" r:id="rId11"/>
    <p:sldId id="264" r:id="rId12"/>
    <p:sldId id="265" r:id="rId13"/>
    <p:sldId id="267" r:id="rId14"/>
    <p:sldId id="260" r:id="rId15"/>
    <p:sldId id="268" r:id="rId1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Светлый стиль 2 -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2" autoAdjust="0"/>
    <p:restoredTop sz="94640" autoAdjust="0"/>
  </p:normalViewPr>
  <p:slideViewPr>
    <p:cSldViewPr>
      <p:cViewPr>
        <p:scale>
          <a:sx n="66" d="100"/>
          <a:sy n="66" d="100"/>
        </p:scale>
        <p:origin x="-1260" y="-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______Microsoft_Office_Excel_2007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ru-RU"/>
  <c:chart>
    <c:title>
      <c:tx>
        <c:rich>
          <a:bodyPr/>
          <a:lstStyle/>
          <a:p>
            <a:pPr algn="ctr">
              <a:defRPr/>
            </a:pPr>
            <a:r>
              <a:rPr lang="ru-RU" dirty="0" smtClean="0"/>
              <a:t>Разделение</a:t>
            </a:r>
            <a:r>
              <a:rPr lang="ru-RU" baseline="0" dirty="0" smtClean="0"/>
              <a:t> пользователей смартфонов на платформы</a:t>
            </a:r>
            <a:endParaRPr lang="ru-RU" dirty="0"/>
          </a:p>
        </c:rich>
      </c:tx>
      <c:layout/>
    </c:title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Столбец1</c:v>
                </c:pt>
              </c:strCache>
            </c:strRef>
          </c:tx>
          <c:dLbls>
            <c:dLbl>
              <c:idx val="0"/>
              <c:layout>
                <c:manualLayout>
                  <c:x val="5.2894520997375391E-2"/>
                  <c:y val="3.3576771653543329E-2"/>
                </c:manualLayout>
              </c:layout>
              <c:showPercent val="1"/>
            </c:dLbl>
            <c:showPercent val="1"/>
            <c:showLeaderLines val="1"/>
          </c:dLbls>
          <c:cat>
            <c:strRef>
              <c:f>Лист1!$A$2:$A$3</c:f>
              <c:strCache>
                <c:ptCount val="2"/>
                <c:pt idx="0">
                  <c:v>Пользователи android</c:v>
                </c:pt>
                <c:pt idx="1">
                  <c:v>Пользователи остальных платформ</c:v>
                </c:pt>
              </c:strCache>
            </c:strRef>
          </c:cat>
          <c:val>
            <c:numRef>
              <c:f>Лист1!$B$2:$B$3</c:f>
              <c:numCache>
                <c:formatCode>General</c:formatCode>
                <c:ptCount val="2"/>
                <c:pt idx="0">
                  <c:v>22</c:v>
                </c:pt>
                <c:pt idx="1">
                  <c:v>38</c:v>
                </c:pt>
              </c:numCache>
            </c:numRef>
          </c:val>
        </c:ser>
        <c:dLbls>
          <c:showPercent val="1"/>
        </c:dLbls>
        <c:firstSliceAng val="0"/>
      </c:pieChart>
    </c:plotArea>
    <c:legend>
      <c:legendPos val="t"/>
      <c:layout/>
    </c:legend>
    <c:plotVisOnly val="1"/>
  </c:chart>
  <c:txPr>
    <a:bodyPr/>
    <a:lstStyle/>
    <a:p>
      <a:pPr>
        <a:defRPr sz="1800">
          <a:latin typeface="Times New Roman" pitchFamily="18" charset="0"/>
          <a:cs typeface="Times New Roman" pitchFamily="18" charset="0"/>
        </a:defRPr>
      </a:pPr>
      <a:endParaRPr lang="ru-RU"/>
    </a:p>
  </c:txPr>
  <c:externalData r:id="rId1"/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wipe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  <p:transition>
    <p:wipe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  <p:transition>
    <p:wipe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7" name="Рисунок 3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8" name="Рисунок 3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>
    <p:wipe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ый треугольник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grpSp>
        <p:nvGrpSpPr>
          <p:cNvPr id="2" name="Группа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Полилиния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 dirty="0"/>
            </a:p>
          </p:txBody>
        </p:sp>
        <p:sp>
          <p:nvSpPr>
            <p:cNvPr id="8" name="Полилиния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 dirty="0"/>
            </a:p>
          </p:txBody>
        </p:sp>
        <p:sp>
          <p:nvSpPr>
            <p:cNvPr id="11" name="Полилиния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 dirty="0"/>
            </a:p>
          </p:txBody>
        </p:sp>
        <p:cxnSp>
          <p:nvCxnSpPr>
            <p:cNvPr id="12" name="Прямая соединительная линия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endParaRPr lang="ru-RU" dirty="0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ru-RU" dirty="0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 algn="r">
              <a:lnSpc>
                <a:spcPct val="100000"/>
              </a:lnSpc>
            </a:pPr>
            <a:endParaRPr lang="ru-RU" dirty="0" smtClean="0"/>
          </a:p>
          <a:p>
            <a:pPr>
              <a:lnSpc>
                <a:spcPct val="100000"/>
              </a:lnSpc>
            </a:pPr>
            <a:endParaRPr lang="ru-RU" dirty="0" smtClean="0"/>
          </a:p>
          <a:p>
            <a:pPr>
              <a:lnSpc>
                <a:spcPct val="100000"/>
              </a:lnSpc>
            </a:pPr>
            <a:endParaRPr lang="ru-RU" dirty="0" smtClean="0"/>
          </a:p>
          <a:p>
            <a:pPr>
              <a:lnSpc>
                <a:spcPct val="100000"/>
              </a:lnSpc>
            </a:pPr>
            <a:endParaRPr lang="ru-RU" dirty="0" smtClean="0"/>
          </a:p>
          <a:p>
            <a:pPr>
              <a:lnSpc>
                <a:spcPct val="100000"/>
              </a:lnSpc>
            </a:pPr>
            <a:endParaRPr lang="ru-RU" dirty="0" smtClean="0"/>
          </a:p>
          <a:p>
            <a:pPr>
              <a:lnSpc>
                <a:spcPct val="100000"/>
              </a:lnSpc>
            </a:pPr>
            <a:endParaRPr lang="ru-RU" dirty="0" smtClean="0"/>
          </a:p>
          <a:p>
            <a:pPr>
              <a:lnSpc>
                <a:spcPct val="100000"/>
              </a:lnSpc>
            </a:pPr>
            <a:endParaRPr lang="ru-RU" dirty="0" smtClean="0"/>
          </a:p>
          <a:p>
            <a:pPr>
              <a:lnSpc>
                <a:spcPct val="100000"/>
              </a:lnSpc>
            </a:pPr>
            <a:endParaRPr lang="ru-RU" dirty="0" smtClean="0"/>
          </a:p>
          <a:p>
            <a:pPr>
              <a:lnSpc>
                <a:spcPct val="100000"/>
              </a:lnSpc>
            </a:pPr>
            <a:endParaRPr lang="ru-RU" dirty="0"/>
          </a:p>
        </p:txBody>
      </p:sp>
    </p:spTree>
  </p:cSld>
  <p:clrMapOvr>
    <a:masterClrMapping/>
  </p:clrMapOvr>
  <p:transition>
    <p:wipe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r">
              <a:lnSpc>
                <a:spcPct val="100000"/>
              </a:lnSpc>
            </a:pPr>
            <a:endParaRPr lang="ru-RU" dirty="0" smtClean="0"/>
          </a:p>
          <a:p>
            <a:pPr>
              <a:lnSpc>
                <a:spcPct val="100000"/>
              </a:lnSpc>
            </a:pPr>
            <a:endParaRPr lang="ru-RU" dirty="0" smtClean="0"/>
          </a:p>
          <a:p>
            <a:pPr>
              <a:lnSpc>
                <a:spcPct val="100000"/>
              </a:lnSpc>
            </a:pPr>
            <a:endParaRPr lang="ru-RU" dirty="0" smtClean="0"/>
          </a:p>
          <a:p>
            <a:pPr>
              <a:lnSpc>
                <a:spcPct val="100000"/>
              </a:lnSpc>
            </a:pPr>
            <a:endParaRPr lang="ru-RU" dirty="0" smtClean="0"/>
          </a:p>
          <a:p>
            <a:pPr>
              <a:lnSpc>
                <a:spcPct val="100000"/>
              </a:lnSpc>
            </a:pPr>
            <a:endParaRPr lang="ru-RU" dirty="0" smtClean="0"/>
          </a:p>
          <a:p>
            <a:pPr>
              <a:lnSpc>
                <a:spcPct val="100000"/>
              </a:lnSpc>
            </a:pPr>
            <a:endParaRPr lang="ru-RU" dirty="0" smtClean="0"/>
          </a:p>
          <a:p>
            <a:pPr>
              <a:lnSpc>
                <a:spcPct val="100000"/>
              </a:lnSpc>
            </a:pPr>
            <a:endParaRPr lang="ru-RU" dirty="0" smtClean="0"/>
          </a:p>
          <a:p>
            <a:pPr>
              <a:lnSpc>
                <a:spcPct val="100000"/>
              </a:lnSpc>
            </a:pPr>
            <a:endParaRPr lang="ru-RU" dirty="0" smtClean="0"/>
          </a:p>
          <a:p>
            <a:pPr>
              <a:lnSpc>
                <a:spcPct val="100000"/>
              </a:lnSpc>
            </a:pPr>
            <a:endParaRPr lang="ru-RU" dirty="0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  <p:transition>
    <p:wipe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r">
              <a:lnSpc>
                <a:spcPct val="100000"/>
              </a:lnSpc>
            </a:pPr>
            <a:endParaRPr lang="ru-RU" dirty="0" smtClean="0"/>
          </a:p>
          <a:p>
            <a:pPr>
              <a:lnSpc>
                <a:spcPct val="100000"/>
              </a:lnSpc>
            </a:pPr>
            <a:endParaRPr lang="ru-RU" dirty="0" smtClean="0"/>
          </a:p>
          <a:p>
            <a:pPr>
              <a:lnSpc>
                <a:spcPct val="100000"/>
              </a:lnSpc>
            </a:pPr>
            <a:endParaRPr lang="ru-RU" dirty="0" smtClean="0"/>
          </a:p>
          <a:p>
            <a:pPr>
              <a:lnSpc>
                <a:spcPct val="100000"/>
              </a:lnSpc>
            </a:pPr>
            <a:endParaRPr lang="ru-RU" dirty="0" smtClean="0"/>
          </a:p>
          <a:p>
            <a:pPr>
              <a:lnSpc>
                <a:spcPct val="100000"/>
              </a:lnSpc>
            </a:pPr>
            <a:endParaRPr lang="ru-RU" dirty="0" smtClean="0"/>
          </a:p>
          <a:p>
            <a:pPr>
              <a:lnSpc>
                <a:spcPct val="100000"/>
              </a:lnSpc>
            </a:pPr>
            <a:endParaRPr lang="ru-RU" dirty="0" smtClean="0"/>
          </a:p>
          <a:p>
            <a:pPr>
              <a:lnSpc>
                <a:spcPct val="100000"/>
              </a:lnSpc>
            </a:pPr>
            <a:endParaRPr lang="ru-RU" dirty="0" smtClean="0"/>
          </a:p>
          <a:p>
            <a:pPr>
              <a:lnSpc>
                <a:spcPct val="100000"/>
              </a:lnSpc>
            </a:pPr>
            <a:endParaRPr lang="ru-RU" dirty="0" smtClean="0"/>
          </a:p>
          <a:p>
            <a:pPr>
              <a:lnSpc>
                <a:spcPct val="100000"/>
              </a:lnSpc>
            </a:pPr>
            <a:endParaRPr lang="ru-RU" dirty="0"/>
          </a:p>
        </p:txBody>
      </p:sp>
      <p:sp>
        <p:nvSpPr>
          <p:cNvPr id="7" name="Нашивка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  <p:sp>
        <p:nvSpPr>
          <p:cNvPr id="8" name="Нашивка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wipe dir="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r">
              <a:lnSpc>
                <a:spcPct val="100000"/>
              </a:lnSpc>
            </a:pPr>
            <a:endParaRPr lang="ru-RU" dirty="0" smtClean="0"/>
          </a:p>
          <a:p>
            <a:pPr>
              <a:lnSpc>
                <a:spcPct val="100000"/>
              </a:lnSpc>
            </a:pPr>
            <a:endParaRPr lang="ru-RU" dirty="0" smtClean="0"/>
          </a:p>
          <a:p>
            <a:pPr>
              <a:lnSpc>
                <a:spcPct val="100000"/>
              </a:lnSpc>
            </a:pPr>
            <a:endParaRPr lang="ru-RU" dirty="0" smtClean="0"/>
          </a:p>
          <a:p>
            <a:pPr>
              <a:lnSpc>
                <a:spcPct val="100000"/>
              </a:lnSpc>
            </a:pPr>
            <a:endParaRPr lang="ru-RU" dirty="0" smtClean="0"/>
          </a:p>
          <a:p>
            <a:pPr>
              <a:lnSpc>
                <a:spcPct val="100000"/>
              </a:lnSpc>
            </a:pPr>
            <a:endParaRPr lang="ru-RU" dirty="0" smtClean="0"/>
          </a:p>
          <a:p>
            <a:pPr>
              <a:lnSpc>
                <a:spcPct val="100000"/>
              </a:lnSpc>
            </a:pPr>
            <a:endParaRPr lang="ru-RU" dirty="0" smtClean="0"/>
          </a:p>
          <a:p>
            <a:pPr>
              <a:lnSpc>
                <a:spcPct val="100000"/>
              </a:lnSpc>
            </a:pPr>
            <a:endParaRPr lang="ru-RU" dirty="0" smtClean="0"/>
          </a:p>
          <a:p>
            <a:pPr>
              <a:lnSpc>
                <a:spcPct val="100000"/>
              </a:lnSpc>
            </a:pPr>
            <a:endParaRPr lang="ru-RU" dirty="0" smtClean="0"/>
          </a:p>
          <a:p>
            <a:pPr>
              <a:lnSpc>
                <a:spcPct val="100000"/>
              </a:lnSpc>
            </a:pPr>
            <a:endParaRPr lang="ru-RU" dirty="0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wipe dir="u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r">
              <a:lnSpc>
                <a:spcPct val="100000"/>
              </a:lnSpc>
            </a:pPr>
            <a:endParaRPr lang="ru-RU" dirty="0" smtClean="0"/>
          </a:p>
          <a:p>
            <a:pPr>
              <a:lnSpc>
                <a:spcPct val="100000"/>
              </a:lnSpc>
            </a:pPr>
            <a:endParaRPr lang="ru-RU" dirty="0" smtClean="0"/>
          </a:p>
          <a:p>
            <a:pPr>
              <a:lnSpc>
                <a:spcPct val="100000"/>
              </a:lnSpc>
            </a:pPr>
            <a:endParaRPr lang="ru-RU" dirty="0" smtClean="0"/>
          </a:p>
          <a:p>
            <a:pPr>
              <a:lnSpc>
                <a:spcPct val="100000"/>
              </a:lnSpc>
            </a:pPr>
            <a:endParaRPr lang="ru-RU" dirty="0" smtClean="0"/>
          </a:p>
          <a:p>
            <a:pPr>
              <a:lnSpc>
                <a:spcPct val="100000"/>
              </a:lnSpc>
            </a:pPr>
            <a:endParaRPr lang="ru-RU" dirty="0" smtClean="0"/>
          </a:p>
          <a:p>
            <a:pPr>
              <a:lnSpc>
                <a:spcPct val="100000"/>
              </a:lnSpc>
            </a:pPr>
            <a:endParaRPr lang="ru-RU" dirty="0" smtClean="0"/>
          </a:p>
          <a:p>
            <a:pPr>
              <a:lnSpc>
                <a:spcPct val="100000"/>
              </a:lnSpc>
            </a:pPr>
            <a:endParaRPr lang="ru-RU" dirty="0" smtClean="0"/>
          </a:p>
          <a:p>
            <a:pPr>
              <a:lnSpc>
                <a:spcPct val="100000"/>
              </a:lnSpc>
            </a:pPr>
            <a:endParaRPr lang="ru-RU" dirty="0" smtClean="0"/>
          </a:p>
          <a:p>
            <a:pPr>
              <a:lnSpc>
                <a:spcPct val="100000"/>
              </a:lnSpc>
            </a:pPr>
            <a:endParaRPr lang="ru-RU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u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r">
              <a:lnSpc>
                <a:spcPct val="100000"/>
              </a:lnSpc>
            </a:pPr>
            <a:endParaRPr lang="ru-RU" dirty="0" smtClean="0"/>
          </a:p>
          <a:p>
            <a:pPr>
              <a:lnSpc>
                <a:spcPct val="100000"/>
              </a:lnSpc>
            </a:pPr>
            <a:endParaRPr lang="ru-RU" dirty="0" smtClean="0"/>
          </a:p>
          <a:p>
            <a:pPr>
              <a:lnSpc>
                <a:spcPct val="100000"/>
              </a:lnSpc>
            </a:pPr>
            <a:endParaRPr lang="ru-RU" dirty="0" smtClean="0"/>
          </a:p>
          <a:p>
            <a:pPr>
              <a:lnSpc>
                <a:spcPct val="100000"/>
              </a:lnSpc>
            </a:pPr>
            <a:endParaRPr lang="ru-RU" dirty="0" smtClean="0"/>
          </a:p>
          <a:p>
            <a:pPr>
              <a:lnSpc>
                <a:spcPct val="100000"/>
              </a:lnSpc>
            </a:pPr>
            <a:endParaRPr lang="ru-RU" dirty="0" smtClean="0"/>
          </a:p>
          <a:p>
            <a:pPr>
              <a:lnSpc>
                <a:spcPct val="100000"/>
              </a:lnSpc>
            </a:pPr>
            <a:endParaRPr lang="ru-RU" dirty="0" smtClean="0"/>
          </a:p>
          <a:p>
            <a:pPr>
              <a:lnSpc>
                <a:spcPct val="100000"/>
              </a:lnSpc>
            </a:pPr>
            <a:endParaRPr lang="ru-RU" dirty="0" smtClean="0"/>
          </a:p>
          <a:p>
            <a:pPr>
              <a:lnSpc>
                <a:spcPct val="100000"/>
              </a:lnSpc>
            </a:pPr>
            <a:endParaRPr lang="ru-RU" dirty="0" smtClean="0"/>
          </a:p>
          <a:p>
            <a:pPr>
              <a:lnSpc>
                <a:spcPct val="100000"/>
              </a:lnSpc>
            </a:pPr>
            <a:endParaRPr lang="ru-RU" dirty="0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wipe dir="u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r">
              <a:lnSpc>
                <a:spcPct val="100000"/>
              </a:lnSpc>
            </a:pPr>
            <a:endParaRPr lang="ru-RU" dirty="0" smtClean="0"/>
          </a:p>
          <a:p>
            <a:pPr>
              <a:lnSpc>
                <a:spcPct val="100000"/>
              </a:lnSpc>
            </a:pPr>
            <a:endParaRPr lang="ru-RU" dirty="0" smtClean="0"/>
          </a:p>
          <a:p>
            <a:pPr>
              <a:lnSpc>
                <a:spcPct val="100000"/>
              </a:lnSpc>
            </a:pPr>
            <a:endParaRPr lang="ru-RU" dirty="0" smtClean="0"/>
          </a:p>
          <a:p>
            <a:pPr>
              <a:lnSpc>
                <a:spcPct val="100000"/>
              </a:lnSpc>
            </a:pPr>
            <a:endParaRPr lang="ru-RU" dirty="0" smtClean="0"/>
          </a:p>
          <a:p>
            <a:pPr>
              <a:lnSpc>
                <a:spcPct val="100000"/>
              </a:lnSpc>
            </a:pPr>
            <a:endParaRPr lang="ru-RU" dirty="0" smtClean="0"/>
          </a:p>
          <a:p>
            <a:pPr>
              <a:lnSpc>
                <a:spcPct val="100000"/>
              </a:lnSpc>
            </a:pPr>
            <a:endParaRPr lang="ru-RU" dirty="0" smtClean="0"/>
          </a:p>
          <a:p>
            <a:pPr>
              <a:lnSpc>
                <a:spcPct val="100000"/>
              </a:lnSpc>
            </a:pPr>
            <a:endParaRPr lang="ru-RU" dirty="0" smtClean="0"/>
          </a:p>
          <a:p>
            <a:pPr>
              <a:lnSpc>
                <a:spcPct val="100000"/>
              </a:lnSpc>
            </a:pPr>
            <a:endParaRPr lang="ru-RU" dirty="0" smtClean="0"/>
          </a:p>
          <a:p>
            <a:pPr>
              <a:lnSpc>
                <a:spcPct val="100000"/>
              </a:lnSpc>
            </a:pPr>
            <a:endParaRPr lang="ru-RU" dirty="0"/>
          </a:p>
        </p:txBody>
      </p:sp>
    </p:spTree>
  </p:cSld>
  <p:clrMapOvr>
    <a:masterClrMapping/>
  </p:clrMapOvr>
  <p:transition>
    <p:wipe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  <p:transition>
    <p:wipe dir="u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r">
              <a:lnSpc>
                <a:spcPct val="100000"/>
              </a:lnSpc>
            </a:pPr>
            <a:endParaRPr lang="ru-RU" dirty="0" smtClean="0"/>
          </a:p>
          <a:p>
            <a:pPr>
              <a:lnSpc>
                <a:spcPct val="100000"/>
              </a:lnSpc>
            </a:pPr>
            <a:endParaRPr lang="ru-RU" dirty="0" smtClean="0"/>
          </a:p>
          <a:p>
            <a:pPr>
              <a:lnSpc>
                <a:spcPct val="100000"/>
              </a:lnSpc>
            </a:pPr>
            <a:endParaRPr lang="ru-RU" dirty="0" smtClean="0"/>
          </a:p>
          <a:p>
            <a:pPr>
              <a:lnSpc>
                <a:spcPct val="100000"/>
              </a:lnSpc>
            </a:pPr>
            <a:endParaRPr lang="ru-RU" dirty="0" smtClean="0"/>
          </a:p>
          <a:p>
            <a:pPr>
              <a:lnSpc>
                <a:spcPct val="100000"/>
              </a:lnSpc>
            </a:pPr>
            <a:endParaRPr lang="ru-RU" dirty="0" smtClean="0"/>
          </a:p>
          <a:p>
            <a:pPr>
              <a:lnSpc>
                <a:spcPct val="100000"/>
              </a:lnSpc>
            </a:pPr>
            <a:endParaRPr lang="ru-RU" dirty="0" smtClean="0"/>
          </a:p>
          <a:p>
            <a:pPr>
              <a:lnSpc>
                <a:spcPct val="100000"/>
              </a:lnSpc>
            </a:pPr>
            <a:endParaRPr lang="ru-RU" dirty="0" smtClean="0"/>
          </a:p>
          <a:p>
            <a:pPr>
              <a:lnSpc>
                <a:spcPct val="100000"/>
              </a:lnSpc>
            </a:pPr>
            <a:endParaRPr lang="ru-RU" dirty="0" smtClean="0"/>
          </a:p>
          <a:p>
            <a:pPr>
              <a:lnSpc>
                <a:spcPct val="100000"/>
              </a:lnSpc>
            </a:pPr>
            <a:endParaRPr lang="ru-RU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u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dirty="0" smtClean="0"/>
              <a:t>Вставка рисунка</a:t>
            </a:r>
            <a:endParaRPr kumimoji="0"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 algn="r">
              <a:lnSpc>
                <a:spcPct val="100000"/>
              </a:lnSpc>
            </a:pPr>
            <a:endParaRPr lang="ru-RU" dirty="0" smtClean="0"/>
          </a:p>
          <a:p>
            <a:pPr>
              <a:lnSpc>
                <a:spcPct val="100000"/>
              </a:lnSpc>
            </a:pPr>
            <a:endParaRPr lang="ru-RU" dirty="0" smtClean="0"/>
          </a:p>
          <a:p>
            <a:pPr>
              <a:lnSpc>
                <a:spcPct val="100000"/>
              </a:lnSpc>
            </a:pPr>
            <a:endParaRPr lang="ru-RU" dirty="0" smtClean="0"/>
          </a:p>
          <a:p>
            <a:pPr>
              <a:lnSpc>
                <a:spcPct val="100000"/>
              </a:lnSpc>
            </a:pPr>
            <a:endParaRPr lang="ru-RU" dirty="0" smtClean="0"/>
          </a:p>
          <a:p>
            <a:pPr>
              <a:lnSpc>
                <a:spcPct val="100000"/>
              </a:lnSpc>
            </a:pPr>
            <a:endParaRPr lang="ru-RU" dirty="0" smtClean="0"/>
          </a:p>
          <a:p>
            <a:pPr>
              <a:lnSpc>
                <a:spcPct val="100000"/>
              </a:lnSpc>
            </a:pPr>
            <a:endParaRPr lang="ru-RU" dirty="0" smtClean="0"/>
          </a:p>
          <a:p>
            <a:pPr>
              <a:lnSpc>
                <a:spcPct val="100000"/>
              </a:lnSpc>
            </a:pPr>
            <a:endParaRPr lang="ru-RU" dirty="0" smtClean="0"/>
          </a:p>
          <a:p>
            <a:pPr>
              <a:lnSpc>
                <a:spcPct val="100000"/>
              </a:lnSpc>
            </a:pPr>
            <a:endParaRPr lang="ru-RU" dirty="0" smtClean="0"/>
          </a:p>
          <a:p>
            <a:pPr>
              <a:lnSpc>
                <a:spcPct val="100000"/>
              </a:lnSpc>
            </a:pP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0" name="Прямоугольный треугольник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Нашивка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  <p:sp>
        <p:nvSpPr>
          <p:cNvPr id="13" name="Нашивка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wipe dir="u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r">
              <a:lnSpc>
                <a:spcPct val="100000"/>
              </a:lnSpc>
            </a:pPr>
            <a:endParaRPr lang="ru-RU" dirty="0" smtClean="0"/>
          </a:p>
          <a:p>
            <a:pPr>
              <a:lnSpc>
                <a:spcPct val="100000"/>
              </a:lnSpc>
            </a:pPr>
            <a:endParaRPr lang="ru-RU" dirty="0" smtClean="0"/>
          </a:p>
          <a:p>
            <a:pPr>
              <a:lnSpc>
                <a:spcPct val="100000"/>
              </a:lnSpc>
            </a:pPr>
            <a:endParaRPr lang="ru-RU" dirty="0" smtClean="0"/>
          </a:p>
          <a:p>
            <a:pPr>
              <a:lnSpc>
                <a:spcPct val="100000"/>
              </a:lnSpc>
            </a:pPr>
            <a:endParaRPr lang="ru-RU" dirty="0" smtClean="0"/>
          </a:p>
          <a:p>
            <a:pPr>
              <a:lnSpc>
                <a:spcPct val="100000"/>
              </a:lnSpc>
            </a:pPr>
            <a:endParaRPr lang="ru-RU" dirty="0" smtClean="0"/>
          </a:p>
          <a:p>
            <a:pPr>
              <a:lnSpc>
                <a:spcPct val="100000"/>
              </a:lnSpc>
            </a:pPr>
            <a:endParaRPr lang="ru-RU" dirty="0" smtClean="0"/>
          </a:p>
          <a:p>
            <a:pPr>
              <a:lnSpc>
                <a:spcPct val="100000"/>
              </a:lnSpc>
            </a:pPr>
            <a:endParaRPr lang="ru-RU" dirty="0" smtClean="0"/>
          </a:p>
          <a:p>
            <a:pPr>
              <a:lnSpc>
                <a:spcPct val="100000"/>
              </a:lnSpc>
            </a:pPr>
            <a:endParaRPr lang="ru-RU" dirty="0" smtClean="0"/>
          </a:p>
          <a:p>
            <a:pPr>
              <a:lnSpc>
                <a:spcPct val="100000"/>
              </a:lnSpc>
            </a:pPr>
            <a:endParaRPr lang="ru-RU" dirty="0"/>
          </a:p>
        </p:txBody>
      </p:sp>
    </p:spTree>
  </p:cSld>
  <p:clrMapOvr>
    <a:masterClrMapping/>
  </p:clrMapOvr>
  <p:transition>
    <p:wipe dir="u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r">
              <a:lnSpc>
                <a:spcPct val="100000"/>
              </a:lnSpc>
            </a:pPr>
            <a:endParaRPr lang="ru-RU" dirty="0" smtClean="0"/>
          </a:p>
          <a:p>
            <a:pPr>
              <a:lnSpc>
                <a:spcPct val="100000"/>
              </a:lnSpc>
            </a:pPr>
            <a:endParaRPr lang="ru-RU" dirty="0" smtClean="0"/>
          </a:p>
          <a:p>
            <a:pPr>
              <a:lnSpc>
                <a:spcPct val="100000"/>
              </a:lnSpc>
            </a:pPr>
            <a:endParaRPr lang="ru-RU" dirty="0" smtClean="0"/>
          </a:p>
          <a:p>
            <a:pPr>
              <a:lnSpc>
                <a:spcPct val="100000"/>
              </a:lnSpc>
            </a:pPr>
            <a:endParaRPr lang="ru-RU" dirty="0" smtClean="0"/>
          </a:p>
          <a:p>
            <a:pPr>
              <a:lnSpc>
                <a:spcPct val="100000"/>
              </a:lnSpc>
            </a:pPr>
            <a:endParaRPr lang="ru-RU" dirty="0" smtClean="0"/>
          </a:p>
          <a:p>
            <a:pPr>
              <a:lnSpc>
                <a:spcPct val="100000"/>
              </a:lnSpc>
            </a:pPr>
            <a:endParaRPr lang="ru-RU" dirty="0" smtClean="0"/>
          </a:p>
          <a:p>
            <a:pPr>
              <a:lnSpc>
                <a:spcPct val="100000"/>
              </a:lnSpc>
            </a:pPr>
            <a:endParaRPr lang="ru-RU" dirty="0" smtClean="0"/>
          </a:p>
          <a:p>
            <a:pPr>
              <a:lnSpc>
                <a:spcPct val="100000"/>
              </a:lnSpc>
            </a:pPr>
            <a:endParaRPr lang="ru-RU" dirty="0" smtClean="0"/>
          </a:p>
          <a:p>
            <a:pPr>
              <a:lnSpc>
                <a:spcPct val="100000"/>
              </a:lnSpc>
            </a:pPr>
            <a:endParaRPr lang="ru-RU" dirty="0"/>
          </a:p>
        </p:txBody>
      </p:sp>
    </p:spTree>
  </p:cSld>
  <p:clrMapOvr>
    <a:masterClrMapping/>
  </p:clrMapOvr>
  <p:transition>
    <p:wipe dir="u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  <p:transition>
    <p:wipe dir="u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  <p:transition>
    <p:wipe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  <p:transition>
    <p:wipe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  <p:transition>
    <p:wipe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  <p:transition>
    <p:wipe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85800" y="2130480"/>
            <a:ext cx="7772040" cy="6813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  <p:transition>
    <p:wipe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  <p:transition>
    <p:wipe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  <p:transition>
    <p:wipe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  <p:transition>
    <p:wipe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ru-RU" sz="1400">
                <a:latin typeface="Arial"/>
              </a:rPr>
              <a:t>Для правки текста заголовка щелкните мышью</a:t>
            </a:r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tIns="91440" bIns="91440" anchor="ctr"/>
          <a:lstStyle/>
          <a:p>
            <a:endParaRPr dirty="0"/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tIns="91440" bIns="91440" anchor="ctr"/>
          <a:lstStyle/>
          <a:p>
            <a:endParaRPr dirty="0"/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tIns="91440" bIns="91440" anchor="ctr"/>
          <a:lstStyle/>
          <a:p>
            <a:pPr algn="r"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ru-RU" sz="1400">
                <a:latin typeface="Arial"/>
              </a:rPr>
              <a:t>Для правки структуры щелкните мышью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ru-RU" sz="1400">
                <a:latin typeface="Arial"/>
              </a:rPr>
              <a:t>Второй уровень структуры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ru-RU" sz="1400">
                <a:latin typeface="Arial"/>
              </a:rPr>
              <a:t>Третий уровень структуры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ru-RU" sz="1400">
                <a:latin typeface="Arial"/>
              </a:rPr>
              <a:t>Четвёртый уровень структуры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ru-RU" sz="2000">
                <a:latin typeface="Arial"/>
              </a:rPr>
              <a:t>Пятый уровень структуры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ru-RU" sz="2000">
                <a:latin typeface="Arial"/>
              </a:rPr>
              <a:t>Шестой уровень структуры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ru-RU" sz="2000">
                <a:latin typeface="Arial"/>
              </a:rPr>
              <a:t>Седьмой уровень структуры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>
    <p:wipe dir="u"/>
  </p:transition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олилиния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2" name="Полилиния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4" name="Прямоугольный треугольник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5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ru-RU" dirty="0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ru-RU" dirty="0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 algn="r">
              <a:lnSpc>
                <a:spcPct val="100000"/>
              </a:lnSpc>
            </a:pPr>
            <a:endParaRPr lang="ru-RU" dirty="0" smtClean="0"/>
          </a:p>
          <a:p>
            <a:pPr>
              <a:lnSpc>
                <a:spcPct val="100000"/>
              </a:lnSpc>
            </a:pPr>
            <a:endParaRPr lang="ru-RU" dirty="0" smtClean="0"/>
          </a:p>
          <a:p>
            <a:pPr>
              <a:lnSpc>
                <a:spcPct val="100000"/>
              </a:lnSpc>
            </a:pPr>
            <a:endParaRPr lang="ru-RU" dirty="0" smtClean="0"/>
          </a:p>
          <a:p>
            <a:pPr>
              <a:lnSpc>
                <a:spcPct val="100000"/>
              </a:lnSpc>
            </a:pPr>
            <a:endParaRPr lang="ru-RU" dirty="0" smtClean="0"/>
          </a:p>
          <a:p>
            <a:pPr>
              <a:lnSpc>
                <a:spcPct val="100000"/>
              </a:lnSpc>
            </a:pPr>
            <a:endParaRPr lang="ru-RU" dirty="0" smtClean="0"/>
          </a:p>
          <a:p>
            <a:pPr>
              <a:lnSpc>
                <a:spcPct val="100000"/>
              </a:lnSpc>
            </a:pPr>
            <a:endParaRPr lang="ru-RU" dirty="0" smtClean="0"/>
          </a:p>
          <a:p>
            <a:pPr>
              <a:lnSpc>
                <a:spcPct val="100000"/>
              </a:lnSpc>
            </a:pPr>
            <a:endParaRPr lang="ru-RU" dirty="0" smtClean="0"/>
          </a:p>
          <a:p>
            <a:pPr>
              <a:lnSpc>
                <a:spcPct val="100000"/>
              </a:lnSpc>
            </a:pPr>
            <a:endParaRPr lang="ru-RU" dirty="0" smtClean="0"/>
          </a:p>
          <a:p>
            <a:pPr>
              <a:lnSpc>
                <a:spcPct val="100000"/>
              </a:lnSpc>
            </a:pPr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</p:sldLayoutIdLst>
  <p:transition>
    <p:wipe dir="u"/>
  </p:transition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mailto:k-mustafin@bk.ru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</p:spPr>
        <p:txBody>
          <a:bodyPr/>
          <a:lstStyle/>
          <a:p>
            <a:pPr algn="ctr"/>
            <a:endParaRPr dirty="0"/>
          </a:p>
        </p:txBody>
      </p:sp>
      <p:pic>
        <p:nvPicPr>
          <p:cNvPr id="79" name="Рисунок 7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216000" cy="6984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1" dirty="0" smtClean="0">
                <a:solidFill>
                  <a:srgbClr val="000000"/>
                </a:solidFill>
                <a:latin typeface="+mj-lt"/>
                <a:ea typeface="Calibri"/>
                <a:cs typeface="Times New Roman" pitchFamily="18" charset="0"/>
              </a:rPr>
              <a:t>Competitors</a:t>
            </a:r>
            <a:endParaRPr b="1" dirty="0">
              <a:latin typeface="+mj-lt"/>
              <a:cs typeface="Times New Roman" pitchFamily="18" charset="0"/>
            </a:endParaRPr>
          </a:p>
        </p:txBody>
      </p:sp>
      <p:sp>
        <p:nvSpPr>
          <p:cNvPr id="106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buSzPct val="45000"/>
              <a:buFont typeface="StarSymbol"/>
              <a:buChar char=""/>
            </a:pPr>
            <a:endParaRPr lang="en-US" dirty="0" smtClean="0">
              <a:latin typeface="+mj-lt"/>
              <a:cs typeface="Times New Roman" pitchFamily="18" charset="0"/>
            </a:endParaRPr>
          </a:p>
        </p:txBody>
      </p:sp>
      <p:sp>
        <p:nvSpPr>
          <p:cNvPr id="107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ru-RU" sz="1400" dirty="0">
                <a:solidFill>
                  <a:srgbClr val="000000"/>
                </a:solidFill>
                <a:latin typeface="+mj-lt"/>
                <a:ea typeface="Arial"/>
                <a:cs typeface="Times New Roman" pitchFamily="18" charset="0"/>
              </a:rPr>
              <a:t> </a:t>
            </a:r>
            <a:endParaRPr dirty="0">
              <a:latin typeface="+mj-lt"/>
              <a:cs typeface="Times New Roman" pitchFamily="18" charset="0"/>
            </a:endParaRP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395536" y="1268760"/>
          <a:ext cx="8424936" cy="3938736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808312"/>
                <a:gridCol w="2808312"/>
                <a:gridCol w="2808312"/>
              </a:tblGrid>
              <a:tr h="890262">
                <a:tc>
                  <a:txBody>
                    <a:bodyPr/>
                    <a:lstStyle/>
                    <a:p>
                      <a:r>
                        <a:rPr lang="en-US" dirty="0" smtClean="0"/>
                        <a:t>Type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Examples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OUR</a:t>
                      </a:r>
                    </a:p>
                    <a:p>
                      <a:r>
                        <a:rPr lang="en-US" dirty="0" smtClean="0"/>
                        <a:t>ADVANTAGES</a:t>
                      </a:r>
                      <a:endParaRPr lang="ru-RU" dirty="0"/>
                    </a:p>
                  </a:txBody>
                  <a:tcPr/>
                </a:tc>
              </a:tr>
              <a:tr h="1271802">
                <a:tc>
                  <a:txBody>
                    <a:bodyPr/>
                    <a:lstStyle/>
                    <a:p>
                      <a:pPr rtl="0"/>
                      <a:r>
                        <a:rPr kumimoji="0" lang="en-US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Dating websites</a:t>
                      </a:r>
                      <a:endParaRPr kumimoji="0" lang="en-US" b="0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Badoo</a:t>
                      </a:r>
                      <a:r>
                        <a:rPr lang="ru-RU" dirty="0" smtClean="0"/>
                        <a:t> </a:t>
                      </a:r>
                      <a:r>
                        <a:rPr lang="en-US" dirty="0" smtClean="0"/>
                        <a:t>and etc.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We can not only get acquainted with someone.</a:t>
                      </a:r>
                      <a:endParaRPr lang="ru-RU" dirty="0"/>
                    </a:p>
                  </a:txBody>
                  <a:tcPr/>
                </a:tc>
              </a:tr>
              <a:tr h="862272">
                <a:tc>
                  <a:txBody>
                    <a:bodyPr/>
                    <a:lstStyle/>
                    <a:p>
                      <a:r>
                        <a:rPr lang="en-US" dirty="0" smtClean="0"/>
                        <a:t>Websites advertisement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Avito,</a:t>
                      </a:r>
                      <a:r>
                        <a:rPr lang="ru-RU" dirty="0" smtClean="0"/>
                        <a:t> </a:t>
                      </a:r>
                      <a:r>
                        <a:rPr lang="en-US" dirty="0" err="1" smtClean="0"/>
                        <a:t>Ebay</a:t>
                      </a:r>
                      <a:r>
                        <a:rPr lang="ru-RU" dirty="0" smtClean="0"/>
                        <a:t> </a:t>
                      </a:r>
                      <a:r>
                        <a:rPr lang="en-US" dirty="0" smtClean="0"/>
                        <a:t>and etc.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Desires can be performed selflessly.</a:t>
                      </a:r>
                      <a:endParaRPr lang="ru-RU" dirty="0"/>
                    </a:p>
                  </a:txBody>
                  <a:tcPr/>
                </a:tc>
              </a:tr>
              <a:tr h="862272">
                <a:tc>
                  <a:txBody>
                    <a:bodyPr/>
                    <a:lstStyle/>
                    <a:p>
                      <a:pPr rtl="0"/>
                      <a:r>
                        <a:rPr kumimoji="0" lang="en-US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Community</a:t>
                      </a:r>
                      <a:endParaRPr kumimoji="0" lang="en-US" b="0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Communities</a:t>
                      </a:r>
                      <a:r>
                        <a:rPr lang="en-US" baseline="0" dirty="0" smtClean="0"/>
                        <a:t> in </a:t>
                      </a:r>
                      <a:r>
                        <a:rPr lang="en-US" baseline="0" dirty="0" err="1" smtClean="0"/>
                        <a:t>facebook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baseline="0" dirty="0" err="1" smtClean="0"/>
                        <a:t>vk</a:t>
                      </a:r>
                      <a:endParaRPr lang="en-US" baseline="0" dirty="0" smtClean="0"/>
                    </a:p>
                    <a:p>
                      <a:r>
                        <a:rPr lang="en-US" baseline="0" dirty="0" smtClean="0"/>
                        <a:t>and etc.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We have</a:t>
                      </a:r>
                      <a:r>
                        <a:rPr lang="en-US" baseline="0" dirty="0" smtClean="0"/>
                        <a:t> more functions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1" dirty="0" smtClean="0">
                <a:solidFill>
                  <a:srgbClr val="000000"/>
                </a:solidFill>
                <a:latin typeface="+mj-lt"/>
                <a:ea typeface="Calibri"/>
                <a:cs typeface="Times New Roman" pitchFamily="18" charset="0"/>
              </a:rPr>
              <a:t>Promotion</a:t>
            </a:r>
            <a:endParaRPr b="1" dirty="0">
              <a:latin typeface="+mj-lt"/>
              <a:cs typeface="Times New Roman" pitchFamily="18" charset="0"/>
            </a:endParaRPr>
          </a:p>
        </p:txBody>
      </p:sp>
      <p:sp>
        <p:nvSpPr>
          <p:cNvPr id="109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SzPct val="59000"/>
              <a:buFont typeface="Arial"/>
              <a:buChar char="●"/>
            </a:pPr>
            <a:r>
              <a:rPr lang="en-US" sz="3200" dirty="0" smtClean="0">
                <a:solidFill>
                  <a:srgbClr val="000000"/>
                </a:solidFill>
                <a:latin typeface="+mj-lt"/>
                <a:ea typeface="Calibri"/>
                <a:cs typeface="Times New Roman" pitchFamily="18" charset="0"/>
              </a:rPr>
              <a:t>Advertising on social networking </a:t>
            </a:r>
            <a:r>
              <a:rPr lang="en-US" sz="3200" dirty="0" smtClean="0">
                <a:solidFill>
                  <a:srgbClr val="000000"/>
                </a:solidFill>
                <a:latin typeface="+mj-lt"/>
                <a:ea typeface="Calibri"/>
                <a:cs typeface="Times New Roman" pitchFamily="18" charset="0"/>
              </a:rPr>
              <a:t>sites(</a:t>
            </a:r>
            <a:r>
              <a:rPr lang="en-US" sz="3200" dirty="0" err="1" smtClean="0">
                <a:solidFill>
                  <a:srgbClr val="000000"/>
                </a:solidFill>
                <a:latin typeface="+mj-lt"/>
                <a:ea typeface="Calibri"/>
                <a:cs typeface="Times New Roman" pitchFamily="18" charset="0"/>
              </a:rPr>
              <a:t>facebook</a:t>
            </a:r>
            <a:r>
              <a:rPr lang="en-US" sz="3200" dirty="0" smtClean="0">
                <a:solidFill>
                  <a:srgbClr val="000000"/>
                </a:solidFill>
                <a:latin typeface="+mj-lt"/>
                <a:ea typeface="Calibri"/>
                <a:cs typeface="Times New Roman" pitchFamily="18" charset="0"/>
              </a:rPr>
              <a:t> and etc)</a:t>
            </a:r>
            <a:r>
              <a:rPr lang="ru-RU" sz="3200" dirty="0" smtClean="0">
                <a:solidFill>
                  <a:srgbClr val="000000"/>
                </a:solidFill>
                <a:latin typeface="+mj-lt"/>
                <a:ea typeface="Calibri"/>
                <a:cs typeface="Times New Roman" pitchFamily="18" charset="0"/>
              </a:rPr>
              <a:t>.</a:t>
            </a:r>
            <a:endParaRPr lang="en-US" sz="3200" dirty="0" smtClean="0">
              <a:solidFill>
                <a:srgbClr val="000000"/>
              </a:solidFill>
              <a:latin typeface="+mj-lt"/>
              <a:ea typeface="Calibri"/>
              <a:cs typeface="Times New Roman" pitchFamily="18" charset="0"/>
            </a:endParaRPr>
          </a:p>
          <a:p>
            <a:pPr>
              <a:lnSpc>
                <a:spcPct val="100000"/>
              </a:lnSpc>
              <a:buSzPct val="59000"/>
              <a:buFont typeface="Arial"/>
              <a:buChar char="●"/>
            </a:pPr>
            <a:r>
              <a:rPr lang="en-US" sz="3200" dirty="0" smtClean="0">
                <a:solidFill>
                  <a:srgbClr val="000000"/>
                </a:solidFill>
                <a:latin typeface="+mj-lt"/>
                <a:ea typeface="Calibri"/>
                <a:cs typeface="Times New Roman" pitchFamily="18" charset="0"/>
              </a:rPr>
              <a:t>Advertisement on </a:t>
            </a:r>
            <a:r>
              <a:rPr lang="en-US" sz="3200" dirty="0" err="1" smtClean="0">
                <a:solidFill>
                  <a:srgbClr val="000000"/>
                </a:solidFill>
                <a:latin typeface="+mj-lt"/>
                <a:ea typeface="Calibri"/>
                <a:cs typeface="Times New Roman" pitchFamily="18" charset="0"/>
              </a:rPr>
              <a:t>youtube</a:t>
            </a:r>
            <a:r>
              <a:rPr lang="en-US" sz="3200" dirty="0" smtClean="0">
                <a:solidFill>
                  <a:srgbClr val="000000"/>
                </a:solidFill>
                <a:latin typeface="+mj-lt"/>
                <a:ea typeface="Calibri"/>
                <a:cs typeface="Times New Roman" pitchFamily="18" charset="0"/>
              </a:rPr>
              <a:t> channels associated with blogs</a:t>
            </a:r>
            <a:r>
              <a:rPr lang="ru-RU" sz="3200" dirty="0" smtClean="0">
                <a:solidFill>
                  <a:srgbClr val="000000"/>
                </a:solidFill>
                <a:latin typeface="+mj-lt"/>
                <a:ea typeface="Calibri"/>
                <a:cs typeface="Times New Roman" pitchFamily="18" charset="0"/>
              </a:rPr>
              <a:t>.</a:t>
            </a:r>
            <a:endParaRPr lang="ru-RU" sz="3200" dirty="0" smtClean="0">
              <a:solidFill>
                <a:srgbClr val="000000"/>
              </a:solidFill>
              <a:latin typeface="+mj-lt"/>
              <a:ea typeface="Calibri"/>
              <a:cs typeface="Times New Roman" pitchFamily="18" charset="0"/>
            </a:endParaRPr>
          </a:p>
          <a:p>
            <a:pPr>
              <a:lnSpc>
                <a:spcPct val="100000"/>
              </a:lnSpc>
              <a:buSzPct val="59000"/>
              <a:buFont typeface="Arial"/>
              <a:buChar char="●"/>
            </a:pPr>
            <a:r>
              <a:rPr lang="en-US" sz="3200" dirty="0" smtClean="0">
                <a:solidFill>
                  <a:srgbClr val="000000"/>
                </a:solidFill>
                <a:latin typeface="+mj-lt"/>
                <a:ea typeface="Calibri"/>
                <a:cs typeface="Times New Roman" pitchFamily="18" charset="0"/>
              </a:rPr>
              <a:t>In newspapers(vc.ru</a:t>
            </a:r>
            <a:r>
              <a:rPr lang="ru-RU" sz="3200" dirty="0" smtClean="0">
                <a:solidFill>
                  <a:srgbClr val="000000"/>
                </a:solidFill>
                <a:latin typeface="+mj-lt"/>
                <a:ea typeface="Calibri"/>
                <a:cs typeface="Times New Roman" pitchFamily="18" charset="0"/>
              </a:rPr>
              <a:t> </a:t>
            </a:r>
            <a:r>
              <a:rPr lang="en-US" sz="3200" dirty="0" smtClean="0">
                <a:solidFill>
                  <a:srgbClr val="000000"/>
                </a:solidFill>
                <a:latin typeface="+mj-lt"/>
                <a:ea typeface="Calibri"/>
                <a:cs typeface="Times New Roman" pitchFamily="18" charset="0"/>
              </a:rPr>
              <a:t>and etc)</a:t>
            </a:r>
            <a:r>
              <a:rPr lang="ru-RU" sz="3200" dirty="0" smtClean="0">
                <a:solidFill>
                  <a:srgbClr val="000000"/>
                </a:solidFill>
                <a:latin typeface="+mj-lt"/>
                <a:ea typeface="Calibri"/>
                <a:cs typeface="Times New Roman" pitchFamily="18" charset="0"/>
              </a:rPr>
              <a:t>.</a:t>
            </a:r>
          </a:p>
          <a:p>
            <a:pPr>
              <a:lnSpc>
                <a:spcPct val="100000"/>
              </a:lnSpc>
              <a:buSzPct val="59000"/>
              <a:buFont typeface="Arial"/>
              <a:buChar char="●"/>
            </a:pPr>
            <a:endParaRPr dirty="0">
              <a:latin typeface="+mj-lt"/>
              <a:cs typeface="Times New Roman" pitchFamily="18" charset="0"/>
            </a:endParaRPr>
          </a:p>
        </p:txBody>
      </p:sp>
      <p:sp>
        <p:nvSpPr>
          <p:cNvPr id="110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ru-RU" sz="1400" dirty="0">
                <a:solidFill>
                  <a:srgbClr val="000000"/>
                </a:solidFill>
                <a:latin typeface="+mj-lt"/>
                <a:ea typeface="Arial"/>
                <a:cs typeface="Times New Roman" pitchFamily="18" charset="0"/>
              </a:rPr>
              <a:t> </a:t>
            </a:r>
            <a:endParaRPr dirty="0">
              <a:latin typeface="+mj-lt"/>
              <a:cs typeface="Times New Roman" pitchFamily="18" charset="0"/>
            </a:endParaRPr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en-US" sz="4400" dirty="0" smtClean="0"/>
              <a:t>Summary</a:t>
            </a:r>
            <a:endParaRPr lang="en-US" sz="4400" dirty="0" smtClean="0"/>
          </a:p>
          <a:p>
            <a:pPr algn="ctr">
              <a:lnSpc>
                <a:spcPct val="100000"/>
              </a:lnSpc>
            </a:pPr>
            <a:endParaRPr b="1" dirty="0">
              <a:latin typeface="+mj-lt"/>
              <a:cs typeface="Times New Roman" pitchFamily="18" charset="0"/>
            </a:endParaRPr>
          </a:p>
        </p:txBody>
      </p:sp>
      <p:sp>
        <p:nvSpPr>
          <p:cNvPr id="117" name="TextShape 2"/>
          <p:cNvSpPr txBox="1"/>
          <p:nvPr/>
        </p:nvSpPr>
        <p:spPr>
          <a:xfrm>
            <a:off x="457200" y="1600200"/>
            <a:ext cx="8229240" cy="2188840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100000"/>
              </a:lnSpc>
              <a:buSzPct val="59000"/>
            </a:pPr>
            <a:r>
              <a:rPr lang="en-US" sz="3200" dirty="0" smtClean="0">
                <a:solidFill>
                  <a:srgbClr val="000000"/>
                </a:solidFill>
                <a:latin typeface="+mj-lt"/>
                <a:ea typeface="Calibri"/>
                <a:cs typeface="Times New Roman" pitchFamily="18" charset="0"/>
              </a:rPr>
              <a:t>Our product in the first place, based on selflessness and how to make people happier by the execution of their desires.</a:t>
            </a:r>
            <a:endParaRPr dirty="0">
              <a:latin typeface="+mj-lt"/>
              <a:cs typeface="Times New Roman" pitchFamily="18" charset="0"/>
            </a:endParaRPr>
          </a:p>
        </p:txBody>
      </p:sp>
      <p:sp>
        <p:nvSpPr>
          <p:cNvPr id="118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ru-RU" sz="1400" dirty="0">
                <a:solidFill>
                  <a:srgbClr val="000000"/>
                </a:solidFill>
                <a:latin typeface="+mj-lt"/>
                <a:ea typeface="Arial"/>
              </a:rPr>
              <a:t> </a:t>
            </a:r>
            <a:endParaRPr dirty="0">
              <a:latin typeface="+mj-lt"/>
            </a:endParaRPr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467544" y="0"/>
            <a:ext cx="8054150" cy="1015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1" dirty="0" smtClean="0">
                <a:solidFill>
                  <a:srgbClr val="000000"/>
                </a:solidFill>
                <a:latin typeface="+mj-lt"/>
                <a:ea typeface="Calibri"/>
              </a:rPr>
              <a:t>Team</a:t>
            </a:r>
            <a:endParaRPr b="1" dirty="0">
              <a:latin typeface="+mj-lt"/>
            </a:endParaRPr>
          </a:p>
        </p:txBody>
      </p:sp>
      <p:sp>
        <p:nvSpPr>
          <p:cNvPr id="92" name="TextShape 2"/>
          <p:cNvSpPr txBox="1"/>
          <p:nvPr/>
        </p:nvSpPr>
        <p:spPr>
          <a:xfrm>
            <a:off x="539552" y="4653136"/>
            <a:ext cx="3312368" cy="1728192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2400" dirty="0" err="1" smtClean="0">
                <a:solidFill>
                  <a:srgbClr val="000000"/>
                </a:solidFill>
                <a:latin typeface="+mj-lt"/>
                <a:ea typeface="Calibri"/>
              </a:rPr>
              <a:t>Mustafin</a:t>
            </a:r>
            <a:r>
              <a:rPr lang="en-US" sz="2400" dirty="0" smtClean="0">
                <a:solidFill>
                  <a:srgbClr val="000000"/>
                </a:solidFill>
                <a:latin typeface="+mj-lt"/>
                <a:ea typeface="Calibri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+mj-lt"/>
                <a:ea typeface="Calibri"/>
              </a:rPr>
              <a:t>Kamil</a:t>
            </a:r>
            <a:endParaRPr lang="en-US" sz="2400" dirty="0" smtClean="0">
              <a:solidFill>
                <a:srgbClr val="000000"/>
              </a:solidFill>
              <a:latin typeface="+mj-lt"/>
              <a:ea typeface="Calibri"/>
            </a:endParaRPr>
          </a:p>
          <a:p>
            <a:pPr algn="ctr">
              <a:lnSpc>
                <a:spcPct val="100000"/>
              </a:lnSpc>
            </a:pPr>
            <a:r>
              <a:rPr lang="en-US" sz="2000" dirty="0" smtClean="0">
                <a:solidFill>
                  <a:srgbClr val="000000"/>
                </a:solidFill>
                <a:latin typeface="+mj-lt"/>
                <a:ea typeface="Calibri"/>
              </a:rPr>
              <a:t>The </a:t>
            </a:r>
            <a:r>
              <a:rPr lang="en-US" sz="2000" dirty="0" smtClean="0">
                <a:solidFill>
                  <a:srgbClr val="000000"/>
                </a:solidFill>
                <a:latin typeface="+mj-lt"/>
                <a:ea typeface="Calibri"/>
              </a:rPr>
              <a:t>project leader, java programmer, </a:t>
            </a:r>
            <a:r>
              <a:rPr lang="en-US" sz="2000" dirty="0" smtClean="0">
                <a:solidFill>
                  <a:srgbClr val="000000"/>
                </a:solidFill>
                <a:latin typeface="+mj-lt"/>
                <a:ea typeface="Calibri"/>
              </a:rPr>
              <a:t>designer, </a:t>
            </a:r>
            <a:r>
              <a:rPr lang="en-US" sz="2000" dirty="0" err="1" smtClean="0">
                <a:solidFill>
                  <a:srgbClr val="000000"/>
                </a:solidFill>
                <a:latin typeface="+mj-lt"/>
                <a:ea typeface="Calibri"/>
              </a:rPr>
              <a:t>creater</a:t>
            </a:r>
            <a:r>
              <a:rPr lang="en-US" sz="2000" dirty="0" smtClean="0">
                <a:solidFill>
                  <a:srgbClr val="000000"/>
                </a:solidFill>
                <a:latin typeface="+mj-lt"/>
                <a:ea typeface="Calibri"/>
              </a:rPr>
              <a:t> of application.</a:t>
            </a:r>
            <a:r>
              <a:rPr lang="ru-RU" sz="2000" dirty="0">
                <a:solidFill>
                  <a:srgbClr val="000000"/>
                </a:solidFill>
                <a:latin typeface="+mj-lt"/>
                <a:ea typeface="Calibri"/>
              </a:rPr>
              <a:t>
</a:t>
            </a:r>
            <a:endParaRPr sz="2000" dirty="0">
              <a:latin typeface="+mj-lt"/>
            </a:endParaRPr>
          </a:p>
          <a:p>
            <a:pPr>
              <a:lnSpc>
                <a:spcPct val="100000"/>
              </a:lnSpc>
            </a:pPr>
            <a:endParaRPr sz="2000" dirty="0">
              <a:latin typeface="+mj-lt"/>
            </a:endParaRPr>
          </a:p>
        </p:txBody>
      </p:sp>
      <p:sp>
        <p:nvSpPr>
          <p:cNvPr id="93" name="TextShape 3"/>
          <p:cNvSpPr txBox="1"/>
          <p:nvPr/>
        </p:nvSpPr>
        <p:spPr>
          <a:xfrm>
            <a:off x="4644008" y="4797152"/>
            <a:ext cx="3684095" cy="921522"/>
          </a:xfrm>
          <a:prstGeom prst="rect">
            <a:avLst/>
          </a:prstGeom>
        </p:spPr>
        <p:txBody>
          <a:bodyPr lIns="0" tIns="0" rIns="0" bIns="0"/>
          <a:lstStyle/>
          <a:p>
            <a:pPr algn="ctr">
              <a:buSzPct val="45000"/>
            </a:pPr>
            <a:r>
              <a:rPr lang="en-US" sz="2400" dirty="0" err="1" smtClean="0">
                <a:latin typeface="+mj-lt"/>
              </a:rPr>
              <a:t>Sabirov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Rishat</a:t>
            </a:r>
            <a:r>
              <a:rPr lang="en-US" sz="2000" dirty="0" smtClean="0">
                <a:latin typeface="+mj-lt"/>
              </a:rPr>
              <a:t/>
            </a:r>
            <a:br>
              <a:rPr lang="en-US" sz="2000" dirty="0" smtClean="0">
                <a:latin typeface="+mj-lt"/>
              </a:rPr>
            </a:br>
            <a:r>
              <a:rPr lang="en-US" sz="2000" dirty="0" err="1" smtClean="0">
                <a:latin typeface="+mj-lt"/>
                <a:cs typeface="Times New Roman" pitchFamily="18" charset="0"/>
              </a:rPr>
              <a:t>Php</a:t>
            </a:r>
            <a:r>
              <a:rPr lang="en-US" sz="2000" dirty="0" smtClean="0">
                <a:latin typeface="+mj-lt"/>
                <a:cs typeface="Times New Roman" pitchFamily="18" charset="0"/>
              </a:rPr>
              <a:t>,</a:t>
            </a:r>
            <a:r>
              <a:rPr lang="ru-RU" sz="2000" dirty="0" smtClean="0">
                <a:latin typeface="+mj-lt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+mj-lt"/>
                <a:cs typeface="Times New Roman" pitchFamily="18" charset="0"/>
              </a:rPr>
              <a:t>MySQL</a:t>
            </a:r>
            <a:r>
              <a:rPr lang="en-US" sz="2000" dirty="0" smtClean="0">
                <a:latin typeface="+mj-lt"/>
                <a:cs typeface="Times New Roman" pitchFamily="18" charset="0"/>
              </a:rPr>
              <a:t> </a:t>
            </a:r>
            <a:r>
              <a:rPr lang="en-US" sz="2000" dirty="0" smtClean="0">
                <a:latin typeface="+mj-lt"/>
              </a:rPr>
              <a:t>programmer </a:t>
            </a:r>
            <a:r>
              <a:rPr lang="en-US" sz="2000" dirty="0" err="1" smtClean="0">
                <a:latin typeface="+mj-lt"/>
              </a:rPr>
              <a:t>creater</a:t>
            </a:r>
            <a:r>
              <a:rPr lang="en-US" sz="2000" dirty="0" smtClean="0">
                <a:latin typeface="+mj-lt"/>
              </a:rPr>
              <a:t> of database.</a:t>
            </a:r>
            <a:endParaRPr sz="2000" dirty="0">
              <a:latin typeface="+mj-lt"/>
            </a:endParaRPr>
          </a:p>
        </p:txBody>
      </p:sp>
      <p:pic>
        <p:nvPicPr>
          <p:cNvPr id="2050" name="Picture 2" descr="C:\Users\Koyawkay\Desktop\IMG_20160514_083845.jpg"/>
          <p:cNvPicPr>
            <a:picLocks noChangeAspect="1" noChangeArrowheads="1"/>
          </p:cNvPicPr>
          <p:nvPr/>
        </p:nvPicPr>
        <p:blipFill>
          <a:blip r:embed="rId2" cstate="print"/>
          <a:srcRect t="17918"/>
          <a:stretch>
            <a:fillRect/>
          </a:stretch>
        </p:blipFill>
        <p:spPr bwMode="auto">
          <a:xfrm>
            <a:off x="899592" y="908720"/>
            <a:ext cx="2592288" cy="3782770"/>
          </a:xfrm>
          <a:prstGeom prst="rect">
            <a:avLst/>
          </a:prstGeom>
          <a:noFill/>
        </p:spPr>
      </p:pic>
      <p:pic>
        <p:nvPicPr>
          <p:cNvPr id="2051" name="Picture 3" descr="C:\Users\Koyawkay\Desktop\IMG_20160514_084144.jpg"/>
          <p:cNvPicPr>
            <a:picLocks noChangeAspect="1" noChangeArrowheads="1"/>
          </p:cNvPicPr>
          <p:nvPr/>
        </p:nvPicPr>
        <p:blipFill>
          <a:blip r:embed="rId3" cstate="print"/>
          <a:srcRect t="10066"/>
          <a:stretch>
            <a:fillRect/>
          </a:stretch>
        </p:blipFill>
        <p:spPr bwMode="auto">
          <a:xfrm>
            <a:off x="5220072" y="908720"/>
            <a:ext cx="2615184" cy="3816424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504000" y="144000"/>
            <a:ext cx="8229240" cy="3744000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r>
              <a:rPr lang="en-US" sz="4000" dirty="0" smtClean="0"/>
              <a:t>Contact </a:t>
            </a:r>
            <a:r>
              <a:rPr lang="en-US" sz="4000" dirty="0" smtClean="0"/>
              <a:t>details</a:t>
            </a:r>
          </a:p>
          <a:p>
            <a:pPr algn="ctr">
              <a:lnSpc>
                <a:spcPct val="100000"/>
              </a:lnSpc>
            </a:pPr>
            <a:r>
              <a:rPr lang="en-US" sz="3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Sans Unicode" pitchFamily="34" charset="0"/>
                <a:ea typeface="Calibri"/>
                <a:cs typeface="Lucida Sans Unicode" pitchFamily="34" charset="0"/>
              </a:rPr>
              <a:t>Kamil</a:t>
            </a:r>
            <a:r>
              <a:rPr lang="en-US" sz="3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Sans Unicode" pitchFamily="34" charset="0"/>
                <a:ea typeface="Calibri"/>
                <a:cs typeface="Lucida Sans Unicode" pitchFamily="34" charset="0"/>
              </a:rPr>
              <a:t> </a:t>
            </a:r>
            <a:r>
              <a:rPr lang="en-US" sz="3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Sans Unicode" pitchFamily="34" charset="0"/>
                <a:ea typeface="Calibri"/>
                <a:cs typeface="Lucida Sans Unicode" pitchFamily="34" charset="0"/>
              </a:rPr>
              <a:t>Mustafin</a:t>
            </a:r>
            <a:r>
              <a:rPr lang="en-US" sz="3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Sans Unicode" pitchFamily="34" charset="0"/>
                <a:ea typeface="Calibri"/>
                <a:cs typeface="Lucida Sans Unicode" pitchFamily="34" charset="0"/>
              </a:rPr>
              <a:t> </a:t>
            </a:r>
            <a:r>
              <a:rPr lang="ru-RU" sz="3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Sans Unicode" pitchFamily="34" charset="0"/>
                <a:ea typeface="Calibri"/>
                <a:cs typeface="Lucida Sans Unicode" pitchFamily="34" charset="0"/>
              </a:rPr>
              <a:t>8 </a:t>
            </a:r>
            <a:r>
              <a:rPr lang="ru-RU" sz="30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Sans Unicode" pitchFamily="34" charset="0"/>
                <a:ea typeface="Calibri"/>
                <a:cs typeface="Lucida Sans Unicode" pitchFamily="34" charset="0"/>
              </a:rPr>
              <a:t>(965)-612-85-17</a:t>
            </a:r>
            <a:endParaRPr sz="3000" dirty="0">
              <a:solidFill>
                <a:schemeClr val="tx1">
                  <a:lumMod val="95000"/>
                  <a:lumOff val="5000"/>
                </a:schemeClr>
              </a:solidFill>
              <a:latin typeface="Lucida Sans Unicode" pitchFamily="34" charset="0"/>
              <a:cs typeface="Lucida Sans Unicode" pitchFamily="34" charset="0"/>
            </a:endParaRPr>
          </a:p>
          <a:p>
            <a:pPr algn="ctr">
              <a:lnSpc>
                <a:spcPct val="100000"/>
              </a:lnSpc>
            </a:pPr>
            <a:r>
              <a:rPr lang="ru-RU" sz="3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Sans Unicode" pitchFamily="34" charset="0"/>
                <a:ea typeface="Calibri"/>
                <a:cs typeface="Lucida Sans Unicode" pitchFamily="34" charset="0"/>
                <a:hlinkClick r:id="rId2"/>
              </a:rPr>
              <a:t>k-mustafin@bk.ru</a:t>
            </a:r>
            <a:endParaRPr lang="ru-RU" sz="3000" dirty="0" smtClean="0">
              <a:solidFill>
                <a:schemeClr val="tx1">
                  <a:lumMod val="95000"/>
                  <a:lumOff val="5000"/>
                </a:schemeClr>
              </a:solidFill>
              <a:latin typeface="Lucida Sans Unicode" pitchFamily="34" charset="0"/>
              <a:ea typeface="Calibri"/>
              <a:cs typeface="Lucida Sans Unicode" pitchFamily="34" charset="0"/>
            </a:endParaRPr>
          </a:p>
          <a:p>
            <a:pPr algn="ctr">
              <a:lnSpc>
                <a:spcPct val="100000"/>
              </a:lnSpc>
            </a:pPr>
            <a:r>
              <a:rPr lang="en-US" sz="3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Sans Unicode" pitchFamily="34" charset="0"/>
                <a:cs typeface="Lucida Sans Unicode" pitchFamily="34" charset="0"/>
              </a:rPr>
              <a:t>wpw.siter.io</a:t>
            </a:r>
            <a:endParaRPr sz="3000" dirty="0">
              <a:solidFill>
                <a:schemeClr val="tx1">
                  <a:lumMod val="95000"/>
                  <a:lumOff val="5000"/>
                </a:schemeClr>
              </a:solidFill>
              <a:latin typeface="Lucida Sans Unicode" pitchFamily="34" charset="0"/>
              <a:cs typeface="Lucida Sans Unicode" pitchFamily="34" charset="0"/>
            </a:endParaRPr>
          </a:p>
          <a:p>
            <a:pPr algn="ctr">
              <a:lnSpc>
                <a:spcPct val="100000"/>
              </a:lnSpc>
            </a:pPr>
            <a:endParaRPr sz="4000" dirty="0">
              <a:latin typeface="Lucida Sans Unicode" pitchFamily="34" charset="0"/>
              <a:cs typeface="Lucida Sans Unicode" pitchFamily="34" charset="0"/>
            </a:endParaRPr>
          </a:p>
        </p:txBody>
      </p:sp>
      <p:pic>
        <p:nvPicPr>
          <p:cNvPr id="121" name="Рисунок 120"/>
          <p:cNvPicPr/>
          <p:nvPr/>
        </p:nvPicPr>
        <p:blipFill>
          <a:blip r:embed="rId3" cstate="print"/>
          <a:stretch>
            <a:fillRect/>
          </a:stretch>
        </p:blipFill>
        <p:spPr>
          <a:xfrm rot="1800">
            <a:off x="2772765" y="2061835"/>
            <a:ext cx="3770640" cy="3685680"/>
          </a:xfrm>
          <a:prstGeom prst="rect">
            <a:avLst/>
          </a:prstGeom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3923928" y="6309320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Thank you!</a:t>
            </a:r>
            <a:endParaRPr lang="ru-RU" dirty="0"/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0" y="5445224"/>
            <a:ext cx="9144000" cy="1412776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ru-RU" sz="2000" dirty="0" smtClean="0">
                <a:solidFill>
                  <a:srgbClr val="000000"/>
                </a:solidFill>
                <a:latin typeface="+mj-lt"/>
                <a:ea typeface="Calibri"/>
                <a:cs typeface="Times New Roman" pitchFamily="18" charset="0"/>
              </a:rPr>
              <a:t>What </a:t>
            </a:r>
            <a:r>
              <a:rPr lang="ru-RU" sz="2000" dirty="0">
                <a:solidFill>
                  <a:srgbClr val="000000"/>
                </a:solidFill>
                <a:latin typeface="+mj-lt"/>
                <a:ea typeface="Calibri"/>
                <a:cs typeface="Times New Roman" pitchFamily="18" charset="0"/>
              </a:rPr>
              <a:t>People</a:t>
            </a:r>
            <a:r>
              <a:rPr lang="ru-RU" sz="2000" dirty="0">
                <a:solidFill>
                  <a:srgbClr val="000000"/>
                </a:solidFill>
                <a:latin typeface="+mj-lt"/>
                <a:ea typeface="Calibri"/>
                <a:cs typeface="Times New Roman" pitchFamily="18" charset="0"/>
              </a:rPr>
              <a:t> </a:t>
            </a:r>
            <a:r>
              <a:rPr lang="ru-RU" sz="2000" dirty="0" smtClean="0">
                <a:solidFill>
                  <a:srgbClr val="000000"/>
                </a:solidFill>
                <a:latin typeface="+mj-lt"/>
                <a:ea typeface="Calibri"/>
                <a:cs typeface="Times New Roman" pitchFamily="18" charset="0"/>
              </a:rPr>
              <a:t>Want</a:t>
            </a:r>
            <a:r>
              <a:rPr lang="en-US" sz="2000" dirty="0" smtClean="0">
                <a:solidFill>
                  <a:srgbClr val="000000"/>
                </a:solidFill>
                <a:latin typeface="+mj-lt"/>
                <a:ea typeface="Calibri"/>
                <a:cs typeface="Times New Roman" pitchFamily="18" charset="0"/>
              </a:rPr>
              <a:t> , </a:t>
            </a:r>
            <a:r>
              <a:rPr lang="en-US" sz="2000" dirty="0" smtClean="0">
                <a:solidFill>
                  <a:srgbClr val="000000"/>
                </a:solidFill>
                <a:ea typeface="Calibri"/>
                <a:cs typeface="Times New Roman" pitchFamily="18" charset="0"/>
              </a:rPr>
              <a:t>It’s </a:t>
            </a:r>
            <a:r>
              <a:rPr lang="en-US" sz="2000" dirty="0" smtClean="0">
                <a:solidFill>
                  <a:srgbClr val="000000"/>
                </a:solidFill>
                <a:ea typeface="Calibri"/>
                <a:cs typeface="Times New Roman" pitchFamily="18" charset="0"/>
              </a:rPr>
              <a:t>a mobile application, there people can share </a:t>
            </a:r>
            <a:r>
              <a:rPr lang="en-US" sz="2000" dirty="0" smtClean="0">
                <a:solidFill>
                  <a:srgbClr val="000000"/>
                </a:solidFill>
                <a:ea typeface="Calibri"/>
                <a:cs typeface="Times New Roman" pitchFamily="18" charset="0"/>
              </a:rPr>
              <a:t>			with </a:t>
            </a:r>
            <a:r>
              <a:rPr lang="en-US" sz="2000" dirty="0" smtClean="0">
                <a:solidFill>
                  <a:srgbClr val="000000"/>
                </a:solidFill>
                <a:ea typeface="Calibri"/>
                <a:cs typeface="Times New Roman" pitchFamily="18" charset="0"/>
              </a:rPr>
              <a:t>their wishes and will fulfill someone else’s wishes.</a:t>
            </a:r>
            <a:endParaRPr sz="2000" dirty="0">
              <a:latin typeface="+mj-lt"/>
              <a:cs typeface="Times New Roman" pitchFamily="18" charset="0"/>
            </a:endParaRPr>
          </a:p>
        </p:txBody>
      </p:sp>
      <p:sp>
        <p:nvSpPr>
          <p:cNvPr id="81" name="TextShape 2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ru-RU" sz="1400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dirty="0"/>
          </a:p>
        </p:txBody>
      </p:sp>
      <p:sp>
        <p:nvSpPr>
          <p:cNvPr id="12290" name="AutoShape 2" descr="http://kaspyinfo.ru/wp-content/uploads/2015/12/nebo-noch-zvezdopad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 dirty="0"/>
          </a:p>
        </p:txBody>
      </p:sp>
      <p:sp>
        <p:nvSpPr>
          <p:cNvPr id="12292" name="AutoShape 4" descr="http://kaspyinfo.ru/wp-content/uploads/2015/12/nebo-noch-zvezdopad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 dirty="0"/>
          </a:p>
        </p:txBody>
      </p:sp>
      <p:sp>
        <p:nvSpPr>
          <p:cNvPr id="12294" name="AutoShape 6" descr="nebo-noch-zvezdopad.jpg (1200×675)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 dirty="0"/>
          </a:p>
        </p:txBody>
      </p:sp>
      <p:pic>
        <p:nvPicPr>
          <p:cNvPr id="12295" name="Picture 7" descr="C:\Users\Koyawkay\Desktop\звезды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0"/>
            <a:ext cx="9168341" cy="5157192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467544" y="188640"/>
            <a:ext cx="8208912" cy="954000"/>
          </a:xfrm>
          <a:prstGeom prst="rect">
            <a:avLst/>
          </a:prstGeom>
          <a:solidFill>
            <a:srgbClr val="C00000"/>
          </a:solidFill>
          <a:ln w="38100">
            <a:solidFill>
              <a:schemeClr val="bg1"/>
            </a:solidFill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1" dirty="0" smtClean="0">
                <a:solidFill>
                  <a:srgbClr val="000000"/>
                </a:solidFill>
                <a:latin typeface="+mj-lt"/>
                <a:ea typeface="Calibri"/>
                <a:cs typeface="Times New Roman" pitchFamily="18" charset="0"/>
              </a:rPr>
              <a:t>Problem</a:t>
            </a:r>
            <a:endParaRPr dirty="0">
              <a:latin typeface="+mj-lt"/>
              <a:cs typeface="Times New Roman" pitchFamily="18" charset="0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251520" y="1844824"/>
            <a:ext cx="2880320" cy="1584176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sz="2000" dirty="0" smtClean="0">
                <a:latin typeface="+mj-lt"/>
                <a:cs typeface="Times New Roman" pitchFamily="18" charset="0"/>
              </a:rPr>
              <a:t>People do not always realize that what really actually want more.</a:t>
            </a:r>
            <a:endParaRPr sz="2000" dirty="0">
              <a:latin typeface="+mj-lt"/>
              <a:cs typeface="Times New Roman" pitchFamily="18" charset="0"/>
            </a:endParaRPr>
          </a:p>
          <a:p>
            <a:endParaRPr sz="2000" dirty="0">
              <a:latin typeface="+mj-lt"/>
              <a:cs typeface="Times New Roman" pitchFamily="18" charset="0"/>
            </a:endParaRPr>
          </a:p>
          <a:p>
            <a:endParaRPr sz="2000" dirty="0">
              <a:latin typeface="+mj-lt"/>
              <a:cs typeface="Times New Roman" pitchFamily="18" charset="0"/>
            </a:endParaRPr>
          </a:p>
          <a:p>
            <a:endParaRPr sz="2000" dirty="0">
              <a:latin typeface="+mj-lt"/>
              <a:cs typeface="Times New Roman" pitchFamily="18" charset="0"/>
            </a:endParaRPr>
          </a:p>
          <a:p>
            <a:endParaRPr sz="2000" dirty="0">
              <a:latin typeface="+mj-lt"/>
              <a:cs typeface="Times New Roman" pitchFamily="18" charset="0"/>
            </a:endParaRPr>
          </a:p>
          <a:p>
            <a:endParaRPr sz="2000" dirty="0">
              <a:latin typeface="+mj-lt"/>
              <a:cs typeface="Times New Roman" pitchFamily="18" charset="0"/>
            </a:endParaRPr>
          </a:p>
          <a:p>
            <a:endParaRPr sz="2000" dirty="0">
              <a:latin typeface="+mj-lt"/>
              <a:cs typeface="Times New Roman" pitchFamily="18" charset="0"/>
            </a:endParaRPr>
          </a:p>
        </p:txBody>
      </p:sp>
      <p:pic>
        <p:nvPicPr>
          <p:cNvPr id="85" name="Рисунок 8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1520" y="3429000"/>
            <a:ext cx="2736304" cy="1584176"/>
          </a:xfrm>
          <a:prstGeom prst="ellipse">
            <a:avLst/>
          </a:prstGeom>
          <a:ln>
            <a:noFill/>
          </a:ln>
        </p:spPr>
      </p:pic>
      <p:pic>
        <p:nvPicPr>
          <p:cNvPr id="86" name="Рисунок 8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12160" y="3429000"/>
            <a:ext cx="2847600" cy="1599840"/>
          </a:xfrm>
          <a:prstGeom prst="ellipse">
            <a:avLst/>
          </a:prstGeom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5724128" y="1916832"/>
            <a:ext cx="3024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+mj-lt"/>
                <a:cs typeface="Times New Roman" pitchFamily="18" charset="0"/>
              </a:rPr>
              <a:t>People closed</a:t>
            </a:r>
            <a:endParaRPr lang="ru-RU" sz="2000" dirty="0">
              <a:latin typeface="+mj-lt"/>
              <a:cs typeface="Times New Roman" pitchFamily="18" charset="0"/>
            </a:endParaRPr>
          </a:p>
        </p:txBody>
      </p:sp>
      <p:pic>
        <p:nvPicPr>
          <p:cNvPr id="11265" name="Picture 1" descr="C:\Users\Koyawkay\Desktop\корысть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31840" y="3429000"/>
            <a:ext cx="2674814" cy="1656184"/>
          </a:xfrm>
          <a:prstGeom prst="ellipse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3491880" y="1916832"/>
            <a:ext cx="20882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L</a:t>
            </a:r>
            <a:r>
              <a:rPr lang="en-US" sz="2000" dirty="0" smtClean="0"/>
              <a:t>ack </a:t>
            </a:r>
            <a:r>
              <a:rPr lang="en-US" sz="2000" dirty="0" smtClean="0"/>
              <a:t>of selflessness</a:t>
            </a:r>
            <a:endParaRPr lang="en-US" sz="2000" dirty="0"/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2"/>
          <p:cNvSpPr txBox="1"/>
          <p:nvPr/>
        </p:nvSpPr>
        <p:spPr>
          <a:xfrm>
            <a:off x="323528" y="2276872"/>
            <a:ext cx="8265696" cy="2448272"/>
          </a:xfrm>
          <a:prstGeom prst="rect">
            <a:avLst/>
          </a:prstGeom>
          <a:solidFill>
            <a:schemeClr val="bg1"/>
          </a:solidFill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ru-RU" sz="3200" dirty="0" smtClean="0">
                <a:solidFill>
                  <a:schemeClr val="bg2">
                    <a:lumMod val="10000"/>
                  </a:schemeClr>
                </a:solidFill>
                <a:latin typeface="+mj-lt"/>
                <a:ea typeface="Calibri"/>
                <a:cs typeface="Times New Roman" pitchFamily="18" charset="0"/>
              </a:rPr>
              <a:t>— </a:t>
            </a:r>
            <a:r>
              <a:rPr lang="en-US" sz="3200" dirty="0" smtClean="0">
                <a:solidFill>
                  <a:schemeClr val="bg2">
                    <a:lumMod val="10000"/>
                  </a:schemeClr>
                </a:solidFill>
                <a:latin typeface="+mj-lt"/>
                <a:ea typeface="Calibri"/>
                <a:cs typeface="Times New Roman" pitchFamily="18" charset="0"/>
              </a:rPr>
              <a:t>a mobile application that brings people together to help each other to achieve their desires.</a:t>
            </a:r>
            <a:endParaRPr lang="ru-RU" sz="3200" dirty="0" smtClean="0">
              <a:solidFill>
                <a:schemeClr val="bg2">
                  <a:lumMod val="10000"/>
                </a:schemeClr>
              </a:solidFill>
              <a:latin typeface="+mj-lt"/>
              <a:ea typeface="Calibri"/>
              <a:cs typeface="Times New Roman" pitchFamily="18" charset="0"/>
            </a:endParaRPr>
          </a:p>
          <a:p>
            <a:pPr>
              <a:lnSpc>
                <a:spcPct val="100000"/>
              </a:lnSpc>
            </a:pPr>
            <a:r>
              <a:rPr lang="ru-RU" sz="3200" dirty="0" smtClean="0">
                <a:solidFill>
                  <a:schemeClr val="bg2">
                    <a:lumMod val="10000"/>
                  </a:schemeClr>
                </a:solidFill>
                <a:latin typeface="+mj-lt"/>
                <a:ea typeface="Calibri"/>
                <a:cs typeface="Times New Roman" pitchFamily="18" charset="0"/>
              </a:rPr>
              <a:t>— </a:t>
            </a:r>
            <a:r>
              <a:rPr lang="en-US" sz="3200" dirty="0" smtClean="0">
                <a:solidFill>
                  <a:schemeClr val="bg2">
                    <a:lumMod val="10000"/>
                  </a:schemeClr>
                </a:solidFill>
                <a:latin typeface="+mj-lt"/>
                <a:ea typeface="Calibri"/>
                <a:cs typeface="Times New Roman" pitchFamily="18" charset="0"/>
              </a:rPr>
              <a:t>It allows people to share with their wishes, implement and evaluate </a:t>
            </a:r>
            <a:r>
              <a:rPr lang="en-US" sz="3200" dirty="0" smtClean="0">
                <a:solidFill>
                  <a:schemeClr val="bg2">
                    <a:lumMod val="10000"/>
                  </a:schemeClr>
                </a:solidFill>
                <a:latin typeface="+mj-lt"/>
                <a:ea typeface="Calibri"/>
                <a:cs typeface="Times New Roman" pitchFamily="18" charset="0"/>
              </a:rPr>
              <a:t>other.</a:t>
            </a:r>
            <a:endParaRPr dirty="0">
              <a:solidFill>
                <a:schemeClr val="bg2">
                  <a:lumMod val="10000"/>
                </a:schemeClr>
              </a:solidFill>
              <a:latin typeface="+mj-lt"/>
              <a:cs typeface="Times New Roman" pitchFamily="18" charset="0"/>
            </a:endParaRPr>
          </a:p>
        </p:txBody>
      </p:sp>
      <p:sp>
        <p:nvSpPr>
          <p:cNvPr id="90" name="TextShape 3"/>
          <p:cNvSpPr txBox="1"/>
          <p:nvPr/>
        </p:nvSpPr>
        <p:spPr>
          <a:xfrm>
            <a:off x="457200" y="576000"/>
            <a:ext cx="8229240" cy="4525920"/>
          </a:xfrm>
          <a:prstGeom prst="rect">
            <a:avLst/>
          </a:prstGeom>
        </p:spPr>
        <p:txBody>
          <a:bodyPr lIns="0" tIns="0" rIns="0" bIns="0"/>
          <a:lstStyle/>
          <a:p>
            <a:pPr algn="r">
              <a:lnSpc>
                <a:spcPct val="100000"/>
              </a:lnSpc>
            </a:pPr>
            <a:r>
              <a:rPr lang="ru-RU" sz="1400" dirty="0">
                <a:solidFill>
                  <a:srgbClr val="000000"/>
                </a:solidFill>
                <a:latin typeface="+mj-lt"/>
                <a:ea typeface="Arial"/>
              </a:rPr>
              <a:t> </a:t>
            </a:r>
            <a:endParaRPr dirty="0">
              <a:latin typeface="+mj-lt"/>
            </a:endParaRPr>
          </a:p>
        </p:txBody>
      </p:sp>
      <p:sp>
        <p:nvSpPr>
          <p:cNvPr id="7" name="TextShape 1"/>
          <p:cNvSpPr txBox="1"/>
          <p:nvPr/>
        </p:nvSpPr>
        <p:spPr>
          <a:xfrm>
            <a:off x="467544" y="188640"/>
            <a:ext cx="8208912" cy="954000"/>
          </a:xfrm>
          <a:prstGeom prst="rect">
            <a:avLst/>
          </a:prstGeom>
          <a:solidFill>
            <a:srgbClr val="92D050"/>
          </a:solidFill>
          <a:ln w="38100"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1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Decision</a:t>
            </a:r>
            <a:endParaRPr dirty="0">
              <a:latin typeface="+mj-lt"/>
              <a:cs typeface="Times New Roman" pitchFamily="18" charset="0"/>
            </a:endParaRPr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Pictures\Screenshots\Screenshot_2016-05-14-01-29-0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268760"/>
            <a:ext cx="1944217" cy="345638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1027" name="Picture 3" descr="F:\Pictures\Screenshots\Screenshot_2016-05-14-01-28-54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55976" y="1268760"/>
            <a:ext cx="1944216" cy="3456383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1028" name="Picture 4" descr="F:\Pictures\Screenshots\Screenshot_2016-05-14-01-28-4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95736" y="1268760"/>
            <a:ext cx="1944217" cy="345638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0" y="476672"/>
            <a:ext cx="177644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 smtClean="0">
                <a:latin typeface="+mj-lt"/>
                <a:cs typeface="Times New Roman" pitchFamily="18" charset="0"/>
              </a:rPr>
              <a:t>User Page</a:t>
            </a:r>
            <a:endParaRPr lang="ru-RU" sz="2600" b="1" dirty="0">
              <a:latin typeface="+mj-lt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23728" y="476672"/>
            <a:ext cx="145745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 smtClean="0">
                <a:latin typeface="+mj-lt"/>
                <a:cs typeface="Times New Roman" pitchFamily="18" charset="0"/>
              </a:rPr>
              <a:t>Statistic</a:t>
            </a:r>
            <a:endParaRPr lang="ru-RU" sz="2600" b="1" dirty="0">
              <a:latin typeface="+mj-lt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83968" y="476672"/>
            <a:ext cx="136928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 smtClean="0">
                <a:latin typeface="+mj-lt"/>
                <a:cs typeface="Times New Roman" pitchFamily="18" charset="0"/>
              </a:rPr>
              <a:t>Friends</a:t>
            </a:r>
            <a:endParaRPr lang="ru-RU" sz="2600" b="1" dirty="0">
              <a:latin typeface="+mj-lt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372200" y="476672"/>
            <a:ext cx="104387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 smtClean="0"/>
              <a:t>News</a:t>
            </a:r>
            <a:endParaRPr lang="ru-RU" sz="2600" b="1" dirty="0"/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600" dirty="0" smtClean="0">
                <a:solidFill>
                  <a:schemeClr val="tx1"/>
                </a:solidFill>
              </a:rPr>
              <a:t>Sell page wpw.siter.io</a:t>
            </a:r>
            <a:endParaRPr lang="ru-RU" sz="2600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412776"/>
            <a:ext cx="8050083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1" dirty="0" smtClean="0">
                <a:solidFill>
                  <a:srgbClr val="000000"/>
                </a:solidFill>
                <a:latin typeface="+mj-lt"/>
                <a:ea typeface="Calibri"/>
                <a:cs typeface="Times New Roman" pitchFamily="18" charset="0"/>
              </a:rPr>
              <a:t>The target audience of the project</a:t>
            </a:r>
            <a:endParaRPr b="1" dirty="0">
              <a:latin typeface="+mj-lt"/>
              <a:cs typeface="Times New Roman" pitchFamily="18" charset="0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dirty="0" smtClean="0">
                <a:solidFill>
                  <a:srgbClr val="000000"/>
                </a:solidFill>
                <a:latin typeface="+mj-lt"/>
                <a:ea typeface="Calibri"/>
                <a:cs typeface="Times New Roman" pitchFamily="18" charset="0"/>
              </a:rPr>
              <a:t>People with </a:t>
            </a:r>
            <a:r>
              <a:rPr lang="en-US" sz="2800" dirty="0" err="1" smtClean="0">
                <a:solidFill>
                  <a:srgbClr val="000000"/>
                </a:solidFill>
                <a:latin typeface="+mj-lt"/>
                <a:ea typeface="Calibri"/>
                <a:cs typeface="Times New Roman" pitchFamily="18" charset="0"/>
              </a:rPr>
              <a:t>smartphones</a:t>
            </a:r>
            <a:r>
              <a:rPr lang="en-US" sz="2800" dirty="0" smtClean="0">
                <a:solidFill>
                  <a:srgbClr val="000000"/>
                </a:solidFill>
                <a:latin typeface="+mj-lt"/>
                <a:ea typeface="Calibri"/>
                <a:cs typeface="Times New Roman" pitchFamily="18" charset="0"/>
              </a:rPr>
              <a:t> android platform with Internet access.</a:t>
            </a:r>
            <a:endParaRPr sz="2400" dirty="0">
              <a:latin typeface="+mj-lt"/>
              <a:cs typeface="Times New Roman" pitchFamily="18" charset="0"/>
            </a:endParaRPr>
          </a:p>
          <a:p>
            <a:pPr>
              <a:lnSpc>
                <a:spcPct val="100000"/>
              </a:lnSpc>
            </a:pPr>
            <a:endParaRPr sz="2400" dirty="0">
              <a:latin typeface="+mj-lt"/>
              <a:cs typeface="Times New Roman" pitchFamily="18" charset="0"/>
            </a:endParaRPr>
          </a:p>
          <a:p>
            <a:pPr>
              <a:lnSpc>
                <a:spcPct val="100000"/>
              </a:lnSpc>
            </a:pPr>
            <a:r>
              <a:rPr lang="ru-RU" sz="2400" dirty="0">
                <a:solidFill>
                  <a:srgbClr val="000000"/>
                </a:solidFill>
                <a:latin typeface="+mj-lt"/>
                <a:ea typeface="Calibri"/>
                <a:cs typeface="Times New Roman" pitchFamily="18" charset="0"/>
              </a:rPr>
              <a:t>  </a:t>
            </a:r>
            <a:endParaRPr sz="2400" dirty="0">
              <a:latin typeface="+mj-lt"/>
              <a:cs typeface="Times New Roman" pitchFamily="18" charset="0"/>
            </a:endParaRPr>
          </a:p>
        </p:txBody>
      </p:sp>
      <p:pic>
        <p:nvPicPr>
          <p:cNvPr id="1026" name="Picture 2" descr="D:\Безымянная папка\audienc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2492896"/>
            <a:ext cx="5851535" cy="3605491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en-US" sz="4400" dirty="0" smtClean="0"/>
              <a:t>M</a:t>
            </a:r>
            <a:r>
              <a:rPr lang="en-US" sz="4400" dirty="0" smtClean="0"/>
              <a:t>onetization</a:t>
            </a:r>
            <a:r>
              <a:rPr lang="en-US" sz="4400" dirty="0" smtClean="0"/>
              <a:t> </a:t>
            </a:r>
            <a:r>
              <a:rPr lang="en-US" sz="4400" dirty="0" smtClean="0"/>
              <a:t>model</a:t>
            </a:r>
            <a:endParaRPr lang="en-US" sz="4400" dirty="0"/>
          </a:p>
        </p:txBody>
      </p:sp>
      <p:sp>
        <p:nvSpPr>
          <p:cNvPr id="99" name="TextShape 2"/>
          <p:cNvSpPr txBox="1"/>
          <p:nvPr/>
        </p:nvSpPr>
        <p:spPr>
          <a:xfrm>
            <a:off x="4139952" y="1700808"/>
            <a:ext cx="4218600" cy="4221280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r>
              <a:rPr lang="en-US" sz="3200" dirty="0" smtClean="0"/>
              <a:t>Additional services</a:t>
            </a:r>
            <a:r>
              <a:rPr lang="ru-RU" sz="3200" dirty="0">
                <a:latin typeface="+mj-lt"/>
                <a:cs typeface="Times New Roman" pitchFamily="18" charset="0"/>
              </a:rPr>
              <a:t>
</a:t>
            </a:r>
            <a:r>
              <a:rPr lang="ru-RU" sz="3200" dirty="0" smtClean="0">
                <a:latin typeface="+mj-lt"/>
                <a:cs typeface="Times New Roman" pitchFamily="18" charset="0"/>
              </a:rPr>
              <a:t>-</a:t>
            </a:r>
            <a:r>
              <a:rPr lang="en-US" sz="2400" dirty="0" smtClean="0">
                <a:latin typeface="+mj-lt"/>
                <a:cs typeface="Times New Roman" pitchFamily="18" charset="0"/>
              </a:rPr>
              <a:t> </a:t>
            </a:r>
            <a:r>
              <a:rPr lang="en-US" sz="2400" dirty="0" smtClean="0">
                <a:latin typeface="+mj-lt"/>
                <a:cs typeface="Times New Roman" pitchFamily="18" charset="0"/>
              </a:rPr>
              <a:t>The desire to become on the first line, regardless of what his rating</a:t>
            </a:r>
            <a:r>
              <a:rPr lang="ru-RU" sz="2400" dirty="0" smtClean="0">
                <a:latin typeface="+mj-lt"/>
                <a:cs typeface="Times New Roman" pitchFamily="18" charset="0"/>
              </a:rPr>
              <a:t>. </a:t>
            </a:r>
            <a:endParaRPr lang="en-US" sz="2400" dirty="0" smtClean="0">
              <a:latin typeface="+mj-lt"/>
              <a:cs typeface="Times New Roman" pitchFamily="18" charset="0"/>
            </a:endParaRPr>
          </a:p>
          <a:p>
            <a:pPr algn="ctr"/>
            <a:endParaRPr lang="en-US" sz="2400" dirty="0" smtClean="0">
              <a:latin typeface="+mj-lt"/>
              <a:cs typeface="Times New Roman" pitchFamily="18" charset="0"/>
            </a:endParaRPr>
          </a:p>
          <a:p>
            <a:pPr algn="ctr"/>
            <a:r>
              <a:rPr lang="ru-RU" sz="2400" dirty="0" smtClean="0">
                <a:latin typeface="+mj-lt"/>
                <a:cs typeface="Times New Roman" pitchFamily="18" charset="0"/>
              </a:rPr>
              <a:t>(</a:t>
            </a:r>
            <a:r>
              <a:rPr lang="ru-RU" sz="2400" dirty="0">
                <a:latin typeface="+mj-lt"/>
                <a:cs typeface="Times New Roman" pitchFamily="18" charset="0"/>
              </a:rPr>
              <a:t>5</a:t>
            </a:r>
            <a:r>
              <a:rPr lang="ru-RU" sz="2400" dirty="0" smtClean="0">
                <a:latin typeface="+mj-lt"/>
                <a:cs typeface="Times New Roman" pitchFamily="18" charset="0"/>
              </a:rPr>
              <a:t>$/</a:t>
            </a:r>
            <a:r>
              <a:rPr lang="en-US" sz="2400" dirty="0" smtClean="0">
                <a:latin typeface="+mj-lt"/>
                <a:cs typeface="Times New Roman" pitchFamily="18" charset="0"/>
              </a:rPr>
              <a:t>wish</a:t>
            </a:r>
            <a:r>
              <a:rPr lang="ru-RU" sz="2400" dirty="0" smtClean="0">
                <a:latin typeface="+mj-lt"/>
                <a:cs typeface="Times New Roman" pitchFamily="18" charset="0"/>
              </a:rPr>
              <a:t>).</a:t>
            </a:r>
            <a:endParaRPr lang="ru-RU" sz="2400" dirty="0" smtClean="0">
              <a:latin typeface="+mj-lt"/>
              <a:cs typeface="Times New Roman" pitchFamily="18" charset="0"/>
            </a:endParaRPr>
          </a:p>
          <a:p>
            <a:pPr algn="ctr"/>
            <a:r>
              <a:rPr lang="ru-RU" sz="3200" dirty="0">
                <a:latin typeface="+mj-lt"/>
                <a:cs typeface="Times New Roman" pitchFamily="18" charset="0"/>
              </a:rPr>
              <a:t>
</a:t>
            </a:r>
            <a:endParaRPr dirty="0">
              <a:latin typeface="+mj-lt"/>
              <a:cs typeface="Times New Roman" pitchFamily="18" charset="0"/>
            </a:endParaRPr>
          </a:p>
        </p:txBody>
      </p:sp>
      <p:sp>
        <p:nvSpPr>
          <p:cNvPr id="100" name="TextShape 3"/>
          <p:cNvSpPr txBox="1"/>
          <p:nvPr/>
        </p:nvSpPr>
        <p:spPr>
          <a:xfrm>
            <a:off x="432000" y="1657440"/>
            <a:ext cx="3491928" cy="3139712"/>
          </a:xfrm>
          <a:prstGeom prst="rect">
            <a:avLst/>
          </a:prstGeom>
        </p:spPr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en-US" sz="3200" dirty="0" smtClean="0">
                <a:solidFill>
                  <a:srgbClr val="000000"/>
                </a:solidFill>
                <a:latin typeface="+mj-lt"/>
                <a:ea typeface="Arial"/>
                <a:cs typeface="Times New Roman" pitchFamily="18" charset="0"/>
              </a:rPr>
              <a:t>Standart</a:t>
            </a:r>
            <a:r>
              <a:rPr lang="ru-RU" sz="3200" dirty="0">
                <a:solidFill>
                  <a:srgbClr val="000000"/>
                </a:solidFill>
                <a:latin typeface="+mj-lt"/>
                <a:ea typeface="Arial"/>
                <a:cs typeface="Times New Roman" pitchFamily="18" charset="0"/>
              </a:rPr>
              <a:t>
</a:t>
            </a:r>
            <a:r>
              <a:rPr lang="en-US" sz="3200" dirty="0" smtClean="0">
                <a:solidFill>
                  <a:srgbClr val="000000"/>
                </a:solidFill>
                <a:latin typeface="+mj-lt"/>
                <a:ea typeface="Arial"/>
                <a:cs typeface="Times New Roman" pitchFamily="18" charset="0"/>
              </a:rPr>
              <a:t>-</a:t>
            </a:r>
            <a:r>
              <a:rPr lang="en-US" sz="2400" dirty="0" smtClean="0">
                <a:solidFill>
                  <a:srgbClr val="000000"/>
                </a:solidFill>
                <a:latin typeface="+mj-lt"/>
                <a:ea typeface="Arial"/>
                <a:cs typeface="Times New Roman" pitchFamily="18" charset="0"/>
              </a:rPr>
              <a:t>First year of using free.</a:t>
            </a:r>
            <a:r>
              <a:rPr lang="ru-RU" sz="2400" dirty="0" smtClean="0">
                <a:solidFill>
                  <a:srgbClr val="000000"/>
                </a:solidFill>
                <a:latin typeface="+mj-lt"/>
                <a:ea typeface="Arial"/>
                <a:cs typeface="Times New Roman" pitchFamily="18" charset="0"/>
              </a:rPr>
              <a:t> </a:t>
            </a:r>
            <a:endParaRPr lang="en-US" sz="2400" dirty="0">
              <a:solidFill>
                <a:srgbClr val="000000"/>
              </a:solidFill>
              <a:latin typeface="+mj-lt"/>
              <a:ea typeface="Arial"/>
              <a:cs typeface="Times New Roman" pitchFamily="18" charset="0"/>
            </a:endParaRPr>
          </a:p>
          <a:p>
            <a:pPr algn="ctr">
              <a:lnSpc>
                <a:spcPct val="100000"/>
              </a:lnSpc>
            </a:pPr>
            <a:endParaRPr lang="ru-RU" sz="2400" dirty="0">
              <a:solidFill>
                <a:srgbClr val="000000"/>
              </a:solidFill>
              <a:latin typeface="+mj-lt"/>
              <a:ea typeface="Arial"/>
              <a:cs typeface="Times New Roman" pitchFamily="18" charset="0"/>
            </a:endParaRPr>
          </a:p>
          <a:p>
            <a:pPr algn="ctr">
              <a:lnSpc>
                <a:spcPct val="100000"/>
              </a:lnSpc>
            </a:pPr>
            <a:r>
              <a:rPr lang="ru-RU" sz="2800" dirty="0" smtClean="0">
                <a:solidFill>
                  <a:srgbClr val="000000"/>
                </a:solidFill>
                <a:latin typeface="+mj-lt"/>
                <a:ea typeface="Arial"/>
                <a:cs typeface="Times New Roman" pitchFamily="18" charset="0"/>
              </a:rPr>
              <a:t>1</a:t>
            </a:r>
            <a:r>
              <a:rPr lang="en-US" sz="2800" dirty="0" smtClean="0">
                <a:solidFill>
                  <a:srgbClr val="000000"/>
                </a:solidFill>
                <a:latin typeface="+mj-lt"/>
                <a:ea typeface="Arial"/>
                <a:cs typeface="Times New Roman" pitchFamily="18" charset="0"/>
              </a:rPr>
              <a:t>$/</a:t>
            </a:r>
            <a:r>
              <a:rPr lang="en-US" sz="2800" dirty="0" smtClean="0">
                <a:solidFill>
                  <a:srgbClr val="000000"/>
                </a:solidFill>
                <a:latin typeface="+mj-lt"/>
                <a:ea typeface="Arial"/>
                <a:cs typeface="Times New Roman" pitchFamily="18" charset="0"/>
              </a:rPr>
              <a:t>year</a:t>
            </a:r>
            <a:endParaRPr lang="ru-RU" sz="2800" dirty="0" smtClean="0">
              <a:solidFill>
                <a:srgbClr val="000000"/>
              </a:solidFill>
              <a:latin typeface="+mj-lt"/>
              <a:ea typeface="Arial"/>
              <a:cs typeface="Times New Roman" pitchFamily="18" charset="0"/>
            </a:endParaRPr>
          </a:p>
          <a:p>
            <a:pPr>
              <a:lnSpc>
                <a:spcPct val="100000"/>
              </a:lnSpc>
            </a:pPr>
            <a:endParaRPr sz="2400" dirty="0">
              <a:latin typeface="+mj-lt"/>
              <a:cs typeface="Times New Roman" pitchFamily="18" charset="0"/>
            </a:endParaRPr>
          </a:p>
          <a:p>
            <a:pPr>
              <a:lnSpc>
                <a:spcPct val="100000"/>
              </a:lnSpc>
            </a:pPr>
            <a:r>
              <a:rPr lang="ru-RU" sz="3200" dirty="0">
                <a:solidFill>
                  <a:srgbClr val="000000"/>
                </a:solidFill>
                <a:latin typeface="+mj-lt"/>
                <a:ea typeface="Arial"/>
                <a:cs typeface="Times New Roman" pitchFamily="18" charset="0"/>
              </a:rPr>
              <a:t> </a:t>
            </a:r>
            <a:endParaRPr dirty="0">
              <a:latin typeface="+mj-lt"/>
              <a:cs typeface="Times New Roman" pitchFamily="18" charset="0"/>
            </a:endParaRPr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467544" y="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ru-RU" sz="4400" dirty="0">
                <a:solidFill>
                  <a:srgbClr val="000000"/>
                </a:solidFill>
                <a:latin typeface="+mj-lt"/>
                <a:ea typeface="Calibri"/>
              </a:rPr>
              <a:t> </a:t>
            </a:r>
            <a:r>
              <a:rPr lang="ru-RU" sz="4400" b="1" dirty="0">
                <a:solidFill>
                  <a:srgbClr val="000000"/>
                </a:solidFill>
                <a:latin typeface="+mj-lt"/>
                <a:ea typeface="Calibri"/>
                <a:cs typeface="Times New Roman" pitchFamily="18" charset="0"/>
              </a:rPr>
              <a:t>Рынок</a:t>
            </a:r>
            <a:endParaRPr b="1" dirty="0">
              <a:latin typeface="+mj-lt"/>
              <a:cs typeface="Times New Roman" pitchFamily="18" charset="0"/>
            </a:endParaRPr>
          </a:p>
        </p:txBody>
      </p:sp>
      <p:sp>
        <p:nvSpPr>
          <p:cNvPr id="103" name="TextShape 2"/>
          <p:cNvSpPr txBox="1"/>
          <p:nvPr/>
        </p:nvSpPr>
        <p:spPr>
          <a:xfrm>
            <a:off x="539552" y="980728"/>
            <a:ext cx="3347928" cy="4565104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sz="2000" dirty="0" smtClean="0">
                <a:solidFill>
                  <a:srgbClr val="000000"/>
                </a:solidFill>
                <a:latin typeface="+mj-lt"/>
                <a:ea typeface="Calibri"/>
                <a:cs typeface="Times New Roman" pitchFamily="18" charset="0"/>
              </a:rPr>
              <a:t>143,5*0,42*0,368 =  22 млн пользователей </a:t>
            </a:r>
            <a:r>
              <a:rPr lang="en-US" sz="2000" dirty="0" smtClean="0">
                <a:solidFill>
                  <a:srgbClr val="000000"/>
                </a:solidFill>
                <a:latin typeface="+mj-lt"/>
                <a:ea typeface="Calibri"/>
                <a:cs typeface="Times New Roman" pitchFamily="18" charset="0"/>
              </a:rPr>
              <a:t>android </a:t>
            </a:r>
            <a:r>
              <a:rPr lang="ru-RU" sz="2000" dirty="0" smtClean="0">
                <a:solidFill>
                  <a:srgbClr val="000000"/>
                </a:solidFill>
                <a:latin typeface="+mj-lt"/>
                <a:ea typeface="Calibri"/>
                <a:cs typeface="Times New Roman" pitchFamily="18" charset="0"/>
              </a:rPr>
              <a:t>в РФ</a:t>
            </a:r>
            <a:endParaRPr sz="2000" dirty="0">
              <a:latin typeface="+mj-lt"/>
              <a:cs typeface="Times New Roman" pitchFamily="18" charset="0"/>
            </a:endParaRPr>
          </a:p>
          <a:p>
            <a:pPr>
              <a:lnSpc>
                <a:spcPct val="100000"/>
              </a:lnSpc>
            </a:pPr>
            <a:r>
              <a:rPr lang="ru-RU" sz="2000" dirty="0" smtClean="0">
                <a:solidFill>
                  <a:srgbClr val="000000"/>
                </a:solidFill>
                <a:latin typeface="+mj-lt"/>
                <a:ea typeface="Calibri"/>
                <a:cs typeface="Times New Roman" pitchFamily="18" charset="0"/>
              </a:rPr>
              <a:t>143,5*0,42*0,368*0,3  = 6 млн привлечь</a:t>
            </a:r>
            <a:endParaRPr sz="2000" dirty="0">
              <a:latin typeface="+mj-lt"/>
              <a:cs typeface="Times New Roman" pitchFamily="18" charset="0"/>
            </a:endParaRPr>
          </a:p>
          <a:p>
            <a:pPr>
              <a:lnSpc>
                <a:spcPct val="100000"/>
              </a:lnSpc>
            </a:pPr>
            <a:endParaRPr lang="ru-RU" sz="2000" dirty="0" smtClean="0">
              <a:solidFill>
                <a:srgbClr val="000000"/>
              </a:solidFill>
              <a:latin typeface="+mj-lt"/>
              <a:cs typeface="Times New Roman" pitchFamily="18" charset="0"/>
            </a:endParaRPr>
          </a:p>
          <a:p>
            <a:pPr>
              <a:lnSpc>
                <a:spcPct val="100000"/>
              </a:lnSpc>
            </a:pPr>
            <a:endParaRPr lang="en-US" sz="2000" dirty="0" smtClean="0">
              <a:solidFill>
                <a:srgbClr val="000000"/>
              </a:solidFill>
              <a:latin typeface="+mj-lt"/>
              <a:cs typeface="Times New Roman" pitchFamily="18" charset="0"/>
            </a:endParaRPr>
          </a:p>
          <a:p>
            <a:pPr>
              <a:lnSpc>
                <a:spcPct val="100000"/>
              </a:lnSpc>
            </a:pPr>
            <a:r>
              <a:rPr lang="ru-RU" sz="2000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100000 пользователей</a:t>
            </a:r>
            <a:endParaRPr lang="en-US" sz="2000" dirty="0">
              <a:solidFill>
                <a:srgbClr val="000000"/>
              </a:solidFill>
              <a:latin typeface="+mj-lt"/>
              <a:cs typeface="Times New Roman" pitchFamily="18" charset="0"/>
            </a:endParaRPr>
          </a:p>
          <a:p>
            <a:pPr>
              <a:lnSpc>
                <a:spcPct val="100000"/>
              </a:lnSpc>
            </a:pPr>
            <a:r>
              <a:rPr lang="ru-RU" sz="2000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на первый год.</a:t>
            </a:r>
          </a:p>
          <a:p>
            <a:pPr>
              <a:lnSpc>
                <a:spcPct val="100000"/>
              </a:lnSpc>
            </a:pPr>
            <a:endParaRPr lang="en-US" sz="2000" dirty="0" smtClean="0">
              <a:solidFill>
                <a:srgbClr val="000000"/>
              </a:solidFill>
              <a:latin typeface="+mj-lt"/>
              <a:cs typeface="Times New Roman" pitchFamily="18" charset="0"/>
            </a:endParaRPr>
          </a:p>
          <a:p>
            <a:pPr>
              <a:lnSpc>
                <a:spcPct val="100000"/>
              </a:lnSpc>
            </a:pPr>
            <a:r>
              <a:rPr lang="en-US" sz="2000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42% - </a:t>
            </a:r>
            <a:r>
              <a:rPr lang="ru-RU" sz="2000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количество владельцев смартфонов в РФ</a:t>
            </a:r>
          </a:p>
          <a:p>
            <a:pPr>
              <a:lnSpc>
                <a:spcPct val="100000"/>
              </a:lnSpc>
            </a:pPr>
            <a:endParaRPr lang="ru-RU" sz="2000" dirty="0" smtClean="0">
              <a:solidFill>
                <a:srgbClr val="000000"/>
              </a:solidFill>
              <a:latin typeface="+mj-lt"/>
              <a:cs typeface="Times New Roman" pitchFamily="18" charset="0"/>
            </a:endParaRPr>
          </a:p>
          <a:p>
            <a:pPr algn="r">
              <a:lnSpc>
                <a:spcPct val="100000"/>
              </a:lnSpc>
            </a:pPr>
            <a:r>
              <a:rPr lang="ru-RU" sz="2000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К концу 2017 года мы планируем заработать</a:t>
            </a:r>
            <a:r>
              <a:rPr lang="en-US" sz="2000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 </a:t>
            </a:r>
            <a:r>
              <a:rPr lang="ru-RU" sz="2000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примерно 100000</a:t>
            </a:r>
            <a:r>
              <a:rPr lang="en-US" sz="2000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$</a:t>
            </a:r>
            <a:endParaRPr lang="ru-RU" sz="2000" dirty="0">
              <a:solidFill>
                <a:srgbClr val="000000"/>
              </a:solidFill>
              <a:latin typeface="+mj-lt"/>
              <a:cs typeface="Times New Roman" pitchFamily="18" charset="0"/>
            </a:endParaRPr>
          </a:p>
          <a:p>
            <a:pPr algn="r">
              <a:lnSpc>
                <a:spcPct val="100000"/>
              </a:lnSpc>
            </a:pPr>
            <a:endParaRPr lang="ru-RU" sz="2000" dirty="0" smtClean="0">
              <a:solidFill>
                <a:srgbClr val="000000"/>
              </a:solidFill>
              <a:latin typeface="+mj-lt"/>
              <a:cs typeface="Times New Roman" pitchFamily="18" charset="0"/>
            </a:endParaRPr>
          </a:p>
        </p:txBody>
      </p:sp>
      <p:sp>
        <p:nvSpPr>
          <p:cNvPr id="104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ru-RU" sz="1400" dirty="0">
                <a:solidFill>
                  <a:srgbClr val="000000"/>
                </a:solidFill>
                <a:latin typeface="+mj-lt"/>
                <a:ea typeface="Arial"/>
              </a:rPr>
              <a:t> </a:t>
            </a:r>
            <a:endParaRPr dirty="0">
              <a:latin typeface="+mj-lt"/>
            </a:endParaRPr>
          </a:p>
        </p:txBody>
      </p:sp>
      <p:graphicFrame>
        <p:nvGraphicFramePr>
          <p:cNvPr id="5" name="Диаграмма 4"/>
          <p:cNvGraphicFramePr/>
          <p:nvPr/>
        </p:nvGraphicFramePr>
        <p:xfrm>
          <a:off x="4572000" y="476672"/>
          <a:ext cx="4272136" cy="63813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Открытая">
  <a:themeElements>
    <a:clrScheme name="Открытая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Открытая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Открытая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712</TotalTime>
  <Words>270</Words>
  <Application>Microsoft Office PowerPoint</Application>
  <PresentationFormat>Экран (4:3)</PresentationFormat>
  <Paragraphs>80</Paragraphs>
  <Slides>14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14</vt:i4>
      </vt:variant>
    </vt:vector>
  </HeadingPairs>
  <TitlesOfParts>
    <vt:vector size="16" baseType="lpstr">
      <vt:lpstr>Office Theme</vt:lpstr>
      <vt:lpstr>Открытая</vt:lpstr>
      <vt:lpstr>Слайд 1</vt:lpstr>
      <vt:lpstr>Слайд 2</vt:lpstr>
      <vt:lpstr>Слайд 3</vt:lpstr>
      <vt:lpstr>Слайд 4</vt:lpstr>
      <vt:lpstr>Слайд 5</vt:lpstr>
      <vt:lpstr>Sell page wpw.siter.io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  <vt:lpstr>Слайд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Камиль Мустафин</dc:creator>
  <cp:lastModifiedBy>Камиль Мустафин</cp:lastModifiedBy>
  <cp:revision>43</cp:revision>
  <dcterms:modified xsi:type="dcterms:W3CDTF">2016-05-16T19:30:31Z</dcterms:modified>
</cp:coreProperties>
</file>