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77" r:id="rId3"/>
    <p:sldId id="257" r:id="rId4"/>
    <p:sldId id="258" r:id="rId5"/>
    <p:sldId id="259" r:id="rId6"/>
    <p:sldId id="278" r:id="rId7"/>
    <p:sldId id="261" r:id="rId8"/>
    <p:sldId id="265" r:id="rId9"/>
    <p:sldId id="272" r:id="rId10"/>
    <p:sldId id="273" r:id="rId11"/>
    <p:sldId id="274" r:id="rId12"/>
    <p:sldId id="275" r:id="rId13"/>
    <p:sldId id="266" r:id="rId14"/>
    <p:sldId id="270" r:id="rId15"/>
    <p:sldId id="279" r:id="rId16"/>
    <p:sldId id="262" r:id="rId17"/>
    <p:sldId id="263" r:id="rId18"/>
    <p:sldId id="276" r:id="rId19"/>
    <p:sldId id="26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8802"/>
    <a:srgbClr val="41963A"/>
    <a:srgbClr val="C957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6" autoAdjust="0"/>
    <p:restoredTop sz="94660"/>
  </p:normalViewPr>
  <p:slideViewPr>
    <p:cSldViewPr>
      <p:cViewPr varScale="1">
        <p:scale>
          <a:sx n="76" d="100"/>
          <a:sy n="76" d="100"/>
        </p:scale>
        <p:origin x="163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E223-0301-51D1-BD52-8E31282A7A2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0383CF4-8F69-C90E-D8E8-1C744731648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A4EBD71-3118-A1F1-BF96-30580D158E5E}"/>
              </a:ext>
            </a:extLst>
          </p:cNvPr>
          <p:cNvSpPr>
            <a:spLocks noGrp="1"/>
          </p:cNvSpPr>
          <p:nvPr>
            <p:ph type="dt" sz="half" idx="10"/>
          </p:nvPr>
        </p:nvSpPr>
        <p:spPr/>
        <p:txBody>
          <a:bodyPr/>
          <a:lstStyle/>
          <a:p>
            <a:fld id="{DC474514-0554-4C7A-9BF0-0894173B64B0}" type="datetimeFigureOut">
              <a:rPr lang="en-US" smtClean="0"/>
              <a:pPr/>
              <a:t>7/10/2023</a:t>
            </a:fld>
            <a:endParaRPr lang="en-US"/>
          </a:p>
        </p:txBody>
      </p:sp>
      <p:sp>
        <p:nvSpPr>
          <p:cNvPr id="5" name="Footer Placeholder 4">
            <a:extLst>
              <a:ext uri="{FF2B5EF4-FFF2-40B4-BE49-F238E27FC236}">
                <a16:creationId xmlns:a16="http://schemas.microsoft.com/office/drawing/2014/main" id="{6CE1DA4F-23AD-72EC-FB11-798A46BC0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A67D7-E1A7-7479-2FCC-720122497457}"/>
              </a:ext>
            </a:extLst>
          </p:cNvPr>
          <p:cNvSpPr>
            <a:spLocks noGrp="1"/>
          </p:cNvSpPr>
          <p:nvPr>
            <p:ph type="sldNum" sz="quarter" idx="12"/>
          </p:nvPr>
        </p:nvSpPr>
        <p:spPr/>
        <p:txBody>
          <a:bodyPr/>
          <a:lstStyle/>
          <a:p>
            <a:fld id="{F3354D1C-047F-4776-9EA1-F8393146BDAE}" type="slidenum">
              <a:rPr lang="en-US" smtClean="0"/>
              <a:pPr/>
              <a:t>‹#›</a:t>
            </a:fld>
            <a:endParaRPr lang="en-US"/>
          </a:p>
        </p:txBody>
      </p:sp>
    </p:spTree>
    <p:extLst>
      <p:ext uri="{BB962C8B-B14F-4D97-AF65-F5344CB8AC3E}">
        <p14:creationId xmlns:p14="http://schemas.microsoft.com/office/powerpoint/2010/main" val="288394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6DBC-ABA3-D05D-42A3-70BFE6A1C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72D88-EC63-0279-0A13-C4477CEA76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D1703-EB15-1838-B3A0-BCD0010C47C1}"/>
              </a:ext>
            </a:extLst>
          </p:cNvPr>
          <p:cNvSpPr>
            <a:spLocks noGrp="1"/>
          </p:cNvSpPr>
          <p:nvPr>
            <p:ph type="dt" sz="half" idx="10"/>
          </p:nvPr>
        </p:nvSpPr>
        <p:spPr/>
        <p:txBody>
          <a:bodyPr/>
          <a:lstStyle/>
          <a:p>
            <a:fld id="{DC474514-0554-4C7A-9BF0-0894173B64B0}" type="datetimeFigureOut">
              <a:rPr lang="en-US" smtClean="0"/>
              <a:pPr/>
              <a:t>7/10/2023</a:t>
            </a:fld>
            <a:endParaRPr lang="en-US"/>
          </a:p>
        </p:txBody>
      </p:sp>
      <p:sp>
        <p:nvSpPr>
          <p:cNvPr id="5" name="Footer Placeholder 4">
            <a:extLst>
              <a:ext uri="{FF2B5EF4-FFF2-40B4-BE49-F238E27FC236}">
                <a16:creationId xmlns:a16="http://schemas.microsoft.com/office/drawing/2014/main" id="{6085F11E-41E2-3CCA-29E0-C91D5E3EC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82102-F6B0-4F51-5C37-E651D5362125}"/>
              </a:ext>
            </a:extLst>
          </p:cNvPr>
          <p:cNvSpPr>
            <a:spLocks noGrp="1"/>
          </p:cNvSpPr>
          <p:nvPr>
            <p:ph type="sldNum" sz="quarter" idx="12"/>
          </p:nvPr>
        </p:nvSpPr>
        <p:spPr/>
        <p:txBody>
          <a:bodyPr/>
          <a:lstStyle/>
          <a:p>
            <a:fld id="{F3354D1C-047F-4776-9EA1-F8393146BDAE}" type="slidenum">
              <a:rPr lang="en-US" smtClean="0"/>
              <a:pPr/>
              <a:t>‹#›</a:t>
            </a:fld>
            <a:endParaRPr lang="en-US"/>
          </a:p>
        </p:txBody>
      </p:sp>
    </p:spTree>
    <p:extLst>
      <p:ext uri="{BB962C8B-B14F-4D97-AF65-F5344CB8AC3E}">
        <p14:creationId xmlns:p14="http://schemas.microsoft.com/office/powerpoint/2010/main" val="1185922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771C45-30FF-F84F-2486-0E35DB8DF3D9}"/>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C46061-E9E0-F8E4-C2EC-4C727B43B7C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9F57C-44A0-F42F-5347-A5C087C28EC4}"/>
              </a:ext>
            </a:extLst>
          </p:cNvPr>
          <p:cNvSpPr>
            <a:spLocks noGrp="1"/>
          </p:cNvSpPr>
          <p:nvPr>
            <p:ph type="dt" sz="half" idx="10"/>
          </p:nvPr>
        </p:nvSpPr>
        <p:spPr/>
        <p:txBody>
          <a:bodyPr/>
          <a:lstStyle/>
          <a:p>
            <a:fld id="{DC474514-0554-4C7A-9BF0-0894173B64B0}" type="datetimeFigureOut">
              <a:rPr lang="en-US" smtClean="0"/>
              <a:pPr/>
              <a:t>7/10/2023</a:t>
            </a:fld>
            <a:endParaRPr lang="en-US"/>
          </a:p>
        </p:txBody>
      </p:sp>
      <p:sp>
        <p:nvSpPr>
          <p:cNvPr id="5" name="Footer Placeholder 4">
            <a:extLst>
              <a:ext uri="{FF2B5EF4-FFF2-40B4-BE49-F238E27FC236}">
                <a16:creationId xmlns:a16="http://schemas.microsoft.com/office/drawing/2014/main" id="{CD79B98A-ABD7-A478-02E0-F929BA036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E33DB-4E81-3B16-A12A-81F1E1077507}"/>
              </a:ext>
            </a:extLst>
          </p:cNvPr>
          <p:cNvSpPr>
            <a:spLocks noGrp="1"/>
          </p:cNvSpPr>
          <p:nvPr>
            <p:ph type="sldNum" sz="quarter" idx="12"/>
          </p:nvPr>
        </p:nvSpPr>
        <p:spPr/>
        <p:txBody>
          <a:bodyPr/>
          <a:lstStyle/>
          <a:p>
            <a:fld id="{F3354D1C-047F-4776-9EA1-F8393146BDAE}" type="slidenum">
              <a:rPr lang="en-US" smtClean="0"/>
              <a:pPr/>
              <a:t>‹#›</a:t>
            </a:fld>
            <a:endParaRPr lang="en-US"/>
          </a:p>
        </p:txBody>
      </p:sp>
    </p:spTree>
    <p:extLst>
      <p:ext uri="{BB962C8B-B14F-4D97-AF65-F5344CB8AC3E}">
        <p14:creationId xmlns:p14="http://schemas.microsoft.com/office/powerpoint/2010/main" val="288860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3534-0BF9-FF28-5992-D306AAEFA1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85DBE-3162-D063-1BC2-569EABFB17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D2590-D604-38C6-7FCA-AB38F002C6F3}"/>
              </a:ext>
            </a:extLst>
          </p:cNvPr>
          <p:cNvSpPr>
            <a:spLocks noGrp="1"/>
          </p:cNvSpPr>
          <p:nvPr>
            <p:ph type="dt" sz="half" idx="10"/>
          </p:nvPr>
        </p:nvSpPr>
        <p:spPr/>
        <p:txBody>
          <a:bodyPr/>
          <a:lstStyle/>
          <a:p>
            <a:fld id="{DC474514-0554-4C7A-9BF0-0894173B64B0}" type="datetimeFigureOut">
              <a:rPr lang="en-US" smtClean="0"/>
              <a:pPr/>
              <a:t>7/10/2023</a:t>
            </a:fld>
            <a:endParaRPr lang="en-US"/>
          </a:p>
        </p:txBody>
      </p:sp>
      <p:sp>
        <p:nvSpPr>
          <p:cNvPr id="5" name="Footer Placeholder 4">
            <a:extLst>
              <a:ext uri="{FF2B5EF4-FFF2-40B4-BE49-F238E27FC236}">
                <a16:creationId xmlns:a16="http://schemas.microsoft.com/office/drawing/2014/main" id="{51FB1093-609E-BEC1-445A-A71D5058E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371E9-B7D2-7493-3AF7-69772BA37810}"/>
              </a:ext>
            </a:extLst>
          </p:cNvPr>
          <p:cNvSpPr>
            <a:spLocks noGrp="1"/>
          </p:cNvSpPr>
          <p:nvPr>
            <p:ph type="sldNum" sz="quarter" idx="12"/>
          </p:nvPr>
        </p:nvSpPr>
        <p:spPr/>
        <p:txBody>
          <a:bodyPr/>
          <a:lstStyle/>
          <a:p>
            <a:fld id="{F3354D1C-047F-4776-9EA1-F8393146BDAE}" type="slidenum">
              <a:rPr lang="en-US" smtClean="0"/>
              <a:pPr/>
              <a:t>‹#›</a:t>
            </a:fld>
            <a:endParaRPr lang="en-US"/>
          </a:p>
        </p:txBody>
      </p:sp>
    </p:spTree>
    <p:extLst>
      <p:ext uri="{BB962C8B-B14F-4D97-AF65-F5344CB8AC3E}">
        <p14:creationId xmlns:p14="http://schemas.microsoft.com/office/powerpoint/2010/main" val="277952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EB66-1719-A641-84C8-9D04254CF65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97F81F0-C3E1-C716-0FE8-A2A41B774DC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3096D8-2AA2-7FDB-3AF7-C867430FC369}"/>
              </a:ext>
            </a:extLst>
          </p:cNvPr>
          <p:cNvSpPr>
            <a:spLocks noGrp="1"/>
          </p:cNvSpPr>
          <p:nvPr>
            <p:ph type="dt" sz="half" idx="10"/>
          </p:nvPr>
        </p:nvSpPr>
        <p:spPr/>
        <p:txBody>
          <a:bodyPr/>
          <a:lstStyle/>
          <a:p>
            <a:fld id="{DC474514-0554-4C7A-9BF0-0894173B64B0}" type="datetimeFigureOut">
              <a:rPr lang="en-US" smtClean="0"/>
              <a:pPr/>
              <a:t>7/10/2023</a:t>
            </a:fld>
            <a:endParaRPr lang="en-US"/>
          </a:p>
        </p:txBody>
      </p:sp>
      <p:sp>
        <p:nvSpPr>
          <p:cNvPr id="5" name="Footer Placeholder 4">
            <a:extLst>
              <a:ext uri="{FF2B5EF4-FFF2-40B4-BE49-F238E27FC236}">
                <a16:creationId xmlns:a16="http://schemas.microsoft.com/office/drawing/2014/main" id="{6FBAB188-BD1D-0861-D5D9-8AC129869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6CE83-8143-F7E0-CE08-C1643895738C}"/>
              </a:ext>
            </a:extLst>
          </p:cNvPr>
          <p:cNvSpPr>
            <a:spLocks noGrp="1"/>
          </p:cNvSpPr>
          <p:nvPr>
            <p:ph type="sldNum" sz="quarter" idx="12"/>
          </p:nvPr>
        </p:nvSpPr>
        <p:spPr/>
        <p:txBody>
          <a:bodyPr/>
          <a:lstStyle/>
          <a:p>
            <a:fld id="{F3354D1C-047F-4776-9EA1-F8393146BDAE}" type="slidenum">
              <a:rPr lang="en-US" smtClean="0"/>
              <a:pPr/>
              <a:t>‹#›</a:t>
            </a:fld>
            <a:endParaRPr lang="en-US"/>
          </a:p>
        </p:txBody>
      </p:sp>
    </p:spTree>
    <p:extLst>
      <p:ext uri="{BB962C8B-B14F-4D97-AF65-F5344CB8AC3E}">
        <p14:creationId xmlns:p14="http://schemas.microsoft.com/office/powerpoint/2010/main" val="358167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6384-80F7-F23C-15C7-4E64DE689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E48F7C-D8BA-1453-921B-FF545998AC4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F07B89-D376-EEE4-2D85-ABB34307AC2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FE0EAA-C609-35FB-B014-75381A5BB600}"/>
              </a:ext>
            </a:extLst>
          </p:cNvPr>
          <p:cNvSpPr>
            <a:spLocks noGrp="1"/>
          </p:cNvSpPr>
          <p:nvPr>
            <p:ph type="dt" sz="half" idx="10"/>
          </p:nvPr>
        </p:nvSpPr>
        <p:spPr/>
        <p:txBody>
          <a:bodyPr/>
          <a:lstStyle/>
          <a:p>
            <a:fld id="{DC474514-0554-4C7A-9BF0-0894173B64B0}" type="datetimeFigureOut">
              <a:rPr lang="en-US" smtClean="0"/>
              <a:pPr/>
              <a:t>7/10/2023</a:t>
            </a:fld>
            <a:endParaRPr lang="en-US"/>
          </a:p>
        </p:txBody>
      </p:sp>
      <p:sp>
        <p:nvSpPr>
          <p:cNvPr id="6" name="Footer Placeholder 5">
            <a:extLst>
              <a:ext uri="{FF2B5EF4-FFF2-40B4-BE49-F238E27FC236}">
                <a16:creationId xmlns:a16="http://schemas.microsoft.com/office/drawing/2014/main" id="{3A4DF3A3-B120-A27F-FA97-299412D9FA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C7630-A378-A5CE-902C-67151D8DEEEA}"/>
              </a:ext>
            </a:extLst>
          </p:cNvPr>
          <p:cNvSpPr>
            <a:spLocks noGrp="1"/>
          </p:cNvSpPr>
          <p:nvPr>
            <p:ph type="sldNum" sz="quarter" idx="12"/>
          </p:nvPr>
        </p:nvSpPr>
        <p:spPr/>
        <p:txBody>
          <a:bodyPr/>
          <a:lstStyle/>
          <a:p>
            <a:fld id="{F3354D1C-047F-4776-9EA1-F8393146BDAE}" type="slidenum">
              <a:rPr lang="en-US" smtClean="0"/>
              <a:pPr/>
              <a:t>‹#›</a:t>
            </a:fld>
            <a:endParaRPr lang="en-US"/>
          </a:p>
        </p:txBody>
      </p:sp>
    </p:spTree>
    <p:extLst>
      <p:ext uri="{BB962C8B-B14F-4D97-AF65-F5344CB8AC3E}">
        <p14:creationId xmlns:p14="http://schemas.microsoft.com/office/powerpoint/2010/main" val="2926447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51F5-3D9D-395C-34B1-73430FCBD268}"/>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01B9D5-0FF7-FF40-82D6-567C3413A32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0A7C554-572D-1FF4-BB51-7F64993AF7F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DACCC6-4E9F-57CC-B6BD-23F3FA1BACC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97BF25E-5AEE-A6F6-05F7-30172E2503F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AE2873-2C15-615B-8165-166F78AD59CA}"/>
              </a:ext>
            </a:extLst>
          </p:cNvPr>
          <p:cNvSpPr>
            <a:spLocks noGrp="1"/>
          </p:cNvSpPr>
          <p:nvPr>
            <p:ph type="dt" sz="half" idx="10"/>
          </p:nvPr>
        </p:nvSpPr>
        <p:spPr/>
        <p:txBody>
          <a:bodyPr/>
          <a:lstStyle/>
          <a:p>
            <a:fld id="{DC474514-0554-4C7A-9BF0-0894173B64B0}" type="datetimeFigureOut">
              <a:rPr lang="en-US" smtClean="0"/>
              <a:pPr/>
              <a:t>7/10/2023</a:t>
            </a:fld>
            <a:endParaRPr lang="en-US"/>
          </a:p>
        </p:txBody>
      </p:sp>
      <p:sp>
        <p:nvSpPr>
          <p:cNvPr id="8" name="Footer Placeholder 7">
            <a:extLst>
              <a:ext uri="{FF2B5EF4-FFF2-40B4-BE49-F238E27FC236}">
                <a16:creationId xmlns:a16="http://schemas.microsoft.com/office/drawing/2014/main" id="{7B6D8E43-9141-597C-8F45-4118133C89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7E21E-8AE9-C806-8D1B-C3E952884B37}"/>
              </a:ext>
            </a:extLst>
          </p:cNvPr>
          <p:cNvSpPr>
            <a:spLocks noGrp="1"/>
          </p:cNvSpPr>
          <p:nvPr>
            <p:ph type="sldNum" sz="quarter" idx="12"/>
          </p:nvPr>
        </p:nvSpPr>
        <p:spPr/>
        <p:txBody>
          <a:bodyPr/>
          <a:lstStyle/>
          <a:p>
            <a:fld id="{F3354D1C-047F-4776-9EA1-F8393146BDAE}" type="slidenum">
              <a:rPr lang="en-US" smtClean="0"/>
              <a:pPr/>
              <a:t>‹#›</a:t>
            </a:fld>
            <a:endParaRPr lang="en-US"/>
          </a:p>
        </p:txBody>
      </p:sp>
    </p:spTree>
    <p:extLst>
      <p:ext uri="{BB962C8B-B14F-4D97-AF65-F5344CB8AC3E}">
        <p14:creationId xmlns:p14="http://schemas.microsoft.com/office/powerpoint/2010/main" val="3203050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A0A7-1777-F303-7EB1-01967165C6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F83BE6-0C69-03A1-5247-34C9AC417701}"/>
              </a:ext>
            </a:extLst>
          </p:cNvPr>
          <p:cNvSpPr>
            <a:spLocks noGrp="1"/>
          </p:cNvSpPr>
          <p:nvPr>
            <p:ph type="dt" sz="half" idx="10"/>
          </p:nvPr>
        </p:nvSpPr>
        <p:spPr/>
        <p:txBody>
          <a:bodyPr/>
          <a:lstStyle/>
          <a:p>
            <a:fld id="{DC474514-0554-4C7A-9BF0-0894173B64B0}" type="datetimeFigureOut">
              <a:rPr lang="en-US" smtClean="0"/>
              <a:pPr/>
              <a:t>7/10/2023</a:t>
            </a:fld>
            <a:endParaRPr lang="en-US"/>
          </a:p>
        </p:txBody>
      </p:sp>
      <p:sp>
        <p:nvSpPr>
          <p:cNvPr id="4" name="Footer Placeholder 3">
            <a:extLst>
              <a:ext uri="{FF2B5EF4-FFF2-40B4-BE49-F238E27FC236}">
                <a16:creationId xmlns:a16="http://schemas.microsoft.com/office/drawing/2014/main" id="{4AC9DC25-AA27-761D-661D-A805042810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2BBAA5-494C-30AF-9BA6-18913F8EF730}"/>
              </a:ext>
            </a:extLst>
          </p:cNvPr>
          <p:cNvSpPr>
            <a:spLocks noGrp="1"/>
          </p:cNvSpPr>
          <p:nvPr>
            <p:ph type="sldNum" sz="quarter" idx="12"/>
          </p:nvPr>
        </p:nvSpPr>
        <p:spPr/>
        <p:txBody>
          <a:bodyPr/>
          <a:lstStyle/>
          <a:p>
            <a:fld id="{F3354D1C-047F-4776-9EA1-F8393146BDAE}" type="slidenum">
              <a:rPr lang="en-US" smtClean="0"/>
              <a:pPr/>
              <a:t>‹#›</a:t>
            </a:fld>
            <a:endParaRPr lang="en-US"/>
          </a:p>
        </p:txBody>
      </p:sp>
    </p:spTree>
    <p:extLst>
      <p:ext uri="{BB962C8B-B14F-4D97-AF65-F5344CB8AC3E}">
        <p14:creationId xmlns:p14="http://schemas.microsoft.com/office/powerpoint/2010/main" val="270068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563AF1-0FD0-D1DE-BD00-4E864884CCF1}"/>
              </a:ext>
            </a:extLst>
          </p:cNvPr>
          <p:cNvSpPr>
            <a:spLocks noGrp="1"/>
          </p:cNvSpPr>
          <p:nvPr>
            <p:ph type="dt" sz="half" idx="10"/>
          </p:nvPr>
        </p:nvSpPr>
        <p:spPr/>
        <p:txBody>
          <a:bodyPr/>
          <a:lstStyle/>
          <a:p>
            <a:fld id="{DC474514-0554-4C7A-9BF0-0894173B64B0}" type="datetimeFigureOut">
              <a:rPr lang="en-US" smtClean="0"/>
              <a:pPr/>
              <a:t>7/10/2023</a:t>
            </a:fld>
            <a:endParaRPr lang="en-US"/>
          </a:p>
        </p:txBody>
      </p:sp>
      <p:sp>
        <p:nvSpPr>
          <p:cNvPr id="3" name="Footer Placeholder 2">
            <a:extLst>
              <a:ext uri="{FF2B5EF4-FFF2-40B4-BE49-F238E27FC236}">
                <a16:creationId xmlns:a16="http://schemas.microsoft.com/office/drawing/2014/main" id="{2742144A-E656-4974-C97D-E36FB9545E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588F36-3EFB-1D41-A031-05A8FF271A84}"/>
              </a:ext>
            </a:extLst>
          </p:cNvPr>
          <p:cNvSpPr>
            <a:spLocks noGrp="1"/>
          </p:cNvSpPr>
          <p:nvPr>
            <p:ph type="sldNum" sz="quarter" idx="12"/>
          </p:nvPr>
        </p:nvSpPr>
        <p:spPr/>
        <p:txBody>
          <a:bodyPr/>
          <a:lstStyle/>
          <a:p>
            <a:fld id="{F3354D1C-047F-4776-9EA1-F8393146BDAE}" type="slidenum">
              <a:rPr lang="en-US" smtClean="0"/>
              <a:pPr/>
              <a:t>‹#›</a:t>
            </a:fld>
            <a:endParaRPr lang="en-US"/>
          </a:p>
        </p:txBody>
      </p:sp>
    </p:spTree>
    <p:extLst>
      <p:ext uri="{BB962C8B-B14F-4D97-AF65-F5344CB8AC3E}">
        <p14:creationId xmlns:p14="http://schemas.microsoft.com/office/powerpoint/2010/main" val="209046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22F1-98DD-3B27-1B93-1A47489C0B0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E650D1E-7A85-FF3A-3537-7C0426E69B2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46572D-83C6-0802-AD69-365A5F4718A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06D9A8C-7B96-FB02-6B64-2523D40C8F5D}"/>
              </a:ext>
            </a:extLst>
          </p:cNvPr>
          <p:cNvSpPr>
            <a:spLocks noGrp="1"/>
          </p:cNvSpPr>
          <p:nvPr>
            <p:ph type="dt" sz="half" idx="10"/>
          </p:nvPr>
        </p:nvSpPr>
        <p:spPr/>
        <p:txBody>
          <a:bodyPr/>
          <a:lstStyle/>
          <a:p>
            <a:fld id="{DC474514-0554-4C7A-9BF0-0894173B64B0}" type="datetimeFigureOut">
              <a:rPr lang="en-US" smtClean="0"/>
              <a:pPr/>
              <a:t>7/10/2023</a:t>
            </a:fld>
            <a:endParaRPr lang="en-US"/>
          </a:p>
        </p:txBody>
      </p:sp>
      <p:sp>
        <p:nvSpPr>
          <p:cNvPr id="6" name="Footer Placeholder 5">
            <a:extLst>
              <a:ext uri="{FF2B5EF4-FFF2-40B4-BE49-F238E27FC236}">
                <a16:creationId xmlns:a16="http://schemas.microsoft.com/office/drawing/2014/main" id="{2A3065D2-1CAD-0776-3D22-1EB924817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2877C6-C9F7-7A00-86E7-9B4576378392}"/>
              </a:ext>
            </a:extLst>
          </p:cNvPr>
          <p:cNvSpPr>
            <a:spLocks noGrp="1"/>
          </p:cNvSpPr>
          <p:nvPr>
            <p:ph type="sldNum" sz="quarter" idx="12"/>
          </p:nvPr>
        </p:nvSpPr>
        <p:spPr/>
        <p:txBody>
          <a:bodyPr/>
          <a:lstStyle/>
          <a:p>
            <a:fld id="{F3354D1C-047F-4776-9EA1-F8393146BDAE}" type="slidenum">
              <a:rPr lang="en-US" smtClean="0"/>
              <a:pPr/>
              <a:t>‹#›</a:t>
            </a:fld>
            <a:endParaRPr lang="en-US"/>
          </a:p>
        </p:txBody>
      </p:sp>
    </p:spTree>
    <p:extLst>
      <p:ext uri="{BB962C8B-B14F-4D97-AF65-F5344CB8AC3E}">
        <p14:creationId xmlns:p14="http://schemas.microsoft.com/office/powerpoint/2010/main" val="329394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BF13-2F92-8AE2-55FF-067853B1EFA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E882825-C882-15EA-B521-49DF718F9EF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A7ED453-D79D-35CC-845E-50EA4CB84C4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70603FB-DEFD-D3CE-1368-51457A801145}"/>
              </a:ext>
            </a:extLst>
          </p:cNvPr>
          <p:cNvSpPr>
            <a:spLocks noGrp="1"/>
          </p:cNvSpPr>
          <p:nvPr>
            <p:ph type="dt" sz="half" idx="10"/>
          </p:nvPr>
        </p:nvSpPr>
        <p:spPr/>
        <p:txBody>
          <a:bodyPr/>
          <a:lstStyle/>
          <a:p>
            <a:fld id="{DC474514-0554-4C7A-9BF0-0894173B64B0}" type="datetimeFigureOut">
              <a:rPr lang="en-US" smtClean="0"/>
              <a:pPr/>
              <a:t>7/10/2023</a:t>
            </a:fld>
            <a:endParaRPr lang="en-US"/>
          </a:p>
        </p:txBody>
      </p:sp>
      <p:sp>
        <p:nvSpPr>
          <p:cNvPr id="6" name="Footer Placeholder 5">
            <a:extLst>
              <a:ext uri="{FF2B5EF4-FFF2-40B4-BE49-F238E27FC236}">
                <a16:creationId xmlns:a16="http://schemas.microsoft.com/office/drawing/2014/main" id="{A2AE152C-0CE7-563A-244C-5134E0B62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C6EC1A-150F-1831-AD9F-CF76B6899B1C}"/>
              </a:ext>
            </a:extLst>
          </p:cNvPr>
          <p:cNvSpPr>
            <a:spLocks noGrp="1"/>
          </p:cNvSpPr>
          <p:nvPr>
            <p:ph type="sldNum" sz="quarter" idx="12"/>
          </p:nvPr>
        </p:nvSpPr>
        <p:spPr/>
        <p:txBody>
          <a:bodyPr/>
          <a:lstStyle/>
          <a:p>
            <a:fld id="{F3354D1C-047F-4776-9EA1-F8393146BDAE}" type="slidenum">
              <a:rPr lang="en-US" smtClean="0"/>
              <a:pPr/>
              <a:t>‹#›</a:t>
            </a:fld>
            <a:endParaRPr lang="en-US"/>
          </a:p>
        </p:txBody>
      </p:sp>
    </p:spTree>
    <p:extLst>
      <p:ext uri="{BB962C8B-B14F-4D97-AF65-F5344CB8AC3E}">
        <p14:creationId xmlns:p14="http://schemas.microsoft.com/office/powerpoint/2010/main" val="404476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C54CC-EAD9-D871-5331-73702A464EF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DF7B6B-A6E2-257B-CB3F-AAE9F421840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48042-CE12-0B16-C716-82255B40FD0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C474514-0554-4C7A-9BF0-0894173B64B0}" type="datetimeFigureOut">
              <a:rPr lang="en-US" smtClean="0"/>
              <a:pPr/>
              <a:t>7/10/2023</a:t>
            </a:fld>
            <a:endParaRPr lang="en-US"/>
          </a:p>
        </p:txBody>
      </p:sp>
      <p:sp>
        <p:nvSpPr>
          <p:cNvPr id="5" name="Footer Placeholder 4">
            <a:extLst>
              <a:ext uri="{FF2B5EF4-FFF2-40B4-BE49-F238E27FC236}">
                <a16:creationId xmlns:a16="http://schemas.microsoft.com/office/drawing/2014/main" id="{02F3AB75-EC30-D533-44FD-F913EFB5785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90E3F3-9B5B-D90F-09E7-3933FBBE8E2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354D1C-047F-4776-9EA1-F8393146BDAE}" type="slidenum">
              <a:rPr lang="en-US" smtClean="0"/>
              <a:pPr/>
              <a:t>‹#›</a:t>
            </a:fld>
            <a:endParaRPr lang="en-US"/>
          </a:p>
        </p:txBody>
      </p:sp>
    </p:spTree>
    <p:extLst>
      <p:ext uri="{BB962C8B-B14F-4D97-AF65-F5344CB8AC3E}">
        <p14:creationId xmlns:p14="http://schemas.microsoft.com/office/powerpoint/2010/main" val="181918958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1524000" y="463035"/>
            <a:ext cx="7010400" cy="1261884"/>
          </a:xfrm>
          <a:prstGeom prst="rect">
            <a:avLst/>
          </a:prstGeom>
          <a:noFill/>
          <a:ln w="9525">
            <a:solidFill>
              <a:srgbClr val="FF000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3200" b="1" i="0" u="none" strike="noStrike" cap="none" normalizeH="0" baseline="0" dirty="0">
                <a:ln>
                  <a:noFill/>
                </a:ln>
                <a:solidFill>
                  <a:srgbClr val="C00000"/>
                </a:solidFill>
                <a:effectLst/>
                <a:latin typeface="Times New Roman" pitchFamily="18" charset="0"/>
                <a:ea typeface="Calibri" pitchFamily="34" charset="0"/>
                <a:cs typeface="Times New Roman" pitchFamily="18" charset="0"/>
              </a:rPr>
              <a:t>RNS Institute Of</a:t>
            </a:r>
            <a:r>
              <a:rPr kumimoji="0" lang="en-US" sz="3200" b="1" i="0" u="none" strike="noStrike" cap="none" normalizeH="0" dirty="0">
                <a:ln>
                  <a:noFill/>
                </a:ln>
                <a:solidFill>
                  <a:srgbClr val="C00000"/>
                </a:solidFill>
                <a:effectLst/>
                <a:latin typeface="Times New Roman" pitchFamily="18" charset="0"/>
                <a:ea typeface="Calibri" pitchFamily="34" charset="0"/>
                <a:cs typeface="Times New Roman" pitchFamily="18" charset="0"/>
              </a:rPr>
              <a:t> </a:t>
            </a:r>
            <a:r>
              <a:rPr kumimoji="0" lang="en-US" sz="3200" b="1" i="0" u="none" strike="noStrike" cap="none" normalizeH="0" baseline="0" dirty="0">
                <a:ln>
                  <a:noFill/>
                </a:ln>
                <a:solidFill>
                  <a:srgbClr val="C00000"/>
                </a:solidFill>
                <a:effectLst/>
                <a:latin typeface="Times New Roman" pitchFamily="18" charset="0"/>
                <a:ea typeface="Calibri" pitchFamily="34" charset="0"/>
                <a:cs typeface="Times New Roman" pitchFamily="18" charset="0"/>
              </a:rPr>
              <a:t>Technology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C00000"/>
                </a:solidFill>
                <a:effectLst/>
                <a:latin typeface="Times New Roman" pitchFamily="18" charset="0"/>
                <a:ea typeface="Calibri" pitchFamily="34" charset="0"/>
                <a:cs typeface="Times New Roman" pitchFamily="18" charset="0"/>
              </a:rPr>
              <a:t>Channasandra</a:t>
            </a:r>
            <a:r>
              <a:rPr kumimoji="0" lang="en-US" sz="2000" b="1" i="0" u="none" strike="noStrike" cap="none" normalizeH="0" baseline="0" dirty="0">
                <a:ln>
                  <a:noFill/>
                </a:ln>
                <a:solidFill>
                  <a:srgbClr val="C00000"/>
                </a:solidFill>
                <a:effectLst/>
                <a:latin typeface="Times New Roman" pitchFamily="18" charset="0"/>
                <a:ea typeface="Calibri" pitchFamily="34" charset="0"/>
                <a:cs typeface="Times New Roman" pitchFamily="18" charset="0"/>
              </a:rPr>
              <a:t>, Dr. </a:t>
            </a:r>
            <a:r>
              <a:rPr kumimoji="0" lang="en-US" sz="2000" b="1" i="0" u="none" strike="noStrike" cap="none" normalizeH="0" baseline="0" dirty="0" err="1">
                <a:ln>
                  <a:noFill/>
                </a:ln>
                <a:solidFill>
                  <a:srgbClr val="C00000"/>
                </a:solidFill>
                <a:effectLst/>
                <a:latin typeface="Times New Roman" pitchFamily="18" charset="0"/>
                <a:ea typeface="Calibri" pitchFamily="34" charset="0"/>
                <a:cs typeface="Times New Roman" pitchFamily="18" charset="0"/>
              </a:rPr>
              <a:t>Vishnuvardana</a:t>
            </a:r>
            <a:r>
              <a:rPr kumimoji="0" lang="en-US" sz="2000" b="1" i="0" u="none" strike="noStrike" cap="none" normalizeH="0" baseline="0" dirty="0">
                <a:ln>
                  <a:noFill/>
                </a:ln>
                <a:solidFill>
                  <a:srgbClr val="C00000"/>
                </a:solidFill>
                <a:effectLst/>
                <a:latin typeface="Times New Roman" pitchFamily="18" charset="0"/>
                <a:ea typeface="Calibri" pitchFamily="34" charset="0"/>
                <a:cs typeface="Times New Roman" pitchFamily="18" charset="0"/>
              </a:rPr>
              <a:t> Road</a:t>
            </a:r>
            <a:r>
              <a:rPr kumimoji="0" lang="en-US" sz="2000" b="1" i="0" u="none" strike="noStrike" cap="none" normalizeH="0" dirty="0">
                <a:ln>
                  <a:noFill/>
                </a:ln>
                <a:solidFill>
                  <a:srgbClr val="C00000"/>
                </a:solidFill>
                <a:effectLst/>
                <a:latin typeface="Times New Roman" pitchFamily="18" charset="0"/>
                <a:ea typeface="Calibri" pitchFamily="34" charset="0"/>
                <a:cs typeface="Times New Roman" pitchFamily="18" charset="0"/>
              </a:rPr>
              <a:t> </a:t>
            </a:r>
            <a:r>
              <a:rPr kumimoji="0" lang="en-US" sz="2000" b="1" i="0" u="none" strike="noStrike" cap="none" normalizeH="0" baseline="0" dirty="0">
                <a:ln>
                  <a:noFill/>
                </a:ln>
                <a:solidFill>
                  <a:srgbClr val="C00000"/>
                </a:solidFill>
                <a:effectLst/>
                <a:latin typeface="Times New Roman" pitchFamily="18" charset="0"/>
                <a:ea typeface="Calibri" pitchFamily="34" charset="0"/>
                <a:cs typeface="Times New Roman" pitchFamily="18" charset="0"/>
              </a:rPr>
              <a:t>Bengaluru-560 098</a:t>
            </a:r>
          </a:p>
          <a:p>
            <a:pPr marL="0" marR="0" lvl="0" indent="0" algn="ctr" defTabSz="914400" rtl="0" eaLnBrk="1" fontAlgn="base" latinLnBrk="0" hangingPunct="1">
              <a:lnSpc>
                <a:spcPct val="100000"/>
              </a:lnSpc>
              <a:spcBef>
                <a:spcPct val="0"/>
              </a:spcBef>
              <a:spcAft>
                <a:spcPct val="0"/>
              </a:spcAft>
              <a:buClrTx/>
              <a:buSzTx/>
              <a:buFontTx/>
              <a:buNone/>
              <a:tabLst/>
            </a:pPr>
            <a:r>
              <a:rPr lang="en-US" sz="2400" b="1" dirty="0">
                <a:solidFill>
                  <a:srgbClr val="C00000"/>
                </a:solidFill>
                <a:latin typeface="Times New Roman" pitchFamily="18" charset="0"/>
                <a:ea typeface="Calibri" pitchFamily="34" charset="0"/>
                <a:cs typeface="Times New Roman" pitchFamily="18" charset="0"/>
              </a:rPr>
              <a:t>Department of Information science </a:t>
            </a:r>
            <a:endParaRPr kumimoji="0" lang="en-US" sz="2400" b="1" i="0" u="none" strike="noStrike" cap="none" normalizeH="0" baseline="0" dirty="0">
              <a:ln>
                <a:noFill/>
              </a:ln>
              <a:solidFill>
                <a:srgbClr val="C00000"/>
              </a:solidFill>
              <a:effectLst/>
              <a:latin typeface="Times New Roman" pitchFamily="18" charset="0"/>
              <a:ea typeface="Calibri" pitchFamily="34" charset="0"/>
              <a:cs typeface="Times New Roman" pitchFamily="18" charset="0"/>
            </a:endParaRPr>
          </a:p>
        </p:txBody>
      </p:sp>
      <p:sp>
        <p:nvSpPr>
          <p:cNvPr id="7" name="WordArt 1"/>
          <p:cNvSpPr>
            <a:spLocks noChangeArrowheads="1" noChangeShapeType="1" noTextEdit="1"/>
          </p:cNvSpPr>
          <p:nvPr/>
        </p:nvSpPr>
        <p:spPr bwMode="auto">
          <a:xfrm>
            <a:off x="990600" y="1981200"/>
            <a:ext cx="7162800" cy="838200"/>
          </a:xfrm>
          <a:prstGeom prst="rect">
            <a:avLst/>
          </a:prstGeom>
        </p:spPr>
        <p:txBody>
          <a:bodyPr wrap="none" fromWordArt="1">
            <a:prstTxWarp prst="textPlain">
              <a:avLst>
                <a:gd name="adj" fmla="val 50000"/>
              </a:avLst>
            </a:prstTxWarp>
          </a:bodyPr>
          <a:lstStyle/>
          <a:p>
            <a:pPr algn="ctr" rtl="0"/>
            <a:r>
              <a:rPr lang="en-US" sz="2400" u="sng" kern="10" dirty="0">
                <a:ln w="9525">
                  <a:solidFill>
                    <a:srgbClr val="C00000"/>
                  </a:solidFill>
                  <a:round/>
                  <a:headEnd/>
                  <a:tailEnd/>
                </a:ln>
                <a:solidFill>
                  <a:srgbClr val="002060"/>
                </a:solidFill>
                <a:latin typeface="Times New Roman" pitchFamily="18" charset="0"/>
                <a:cs typeface="Times New Roman" pitchFamily="18" charset="0"/>
              </a:rPr>
              <a:t>F</a:t>
            </a:r>
            <a:r>
              <a:rPr lang="en-US" sz="2400" u="sng" kern="10" spc="0" dirty="0">
                <a:ln w="9525">
                  <a:solidFill>
                    <a:srgbClr val="C00000"/>
                  </a:solidFill>
                  <a:round/>
                  <a:headEnd/>
                  <a:tailEnd/>
                </a:ln>
                <a:solidFill>
                  <a:srgbClr val="002060"/>
                </a:solidFill>
                <a:effectLst/>
                <a:latin typeface="Times New Roman" pitchFamily="18" charset="0"/>
                <a:cs typeface="Times New Roman" pitchFamily="18" charset="0"/>
              </a:rPr>
              <a:t>S MINI PROJECT</a:t>
            </a:r>
          </a:p>
        </p:txBody>
      </p:sp>
      <p:sp>
        <p:nvSpPr>
          <p:cNvPr id="8" name="TextBox 7"/>
          <p:cNvSpPr txBox="1"/>
          <p:nvPr/>
        </p:nvSpPr>
        <p:spPr>
          <a:xfrm>
            <a:off x="2209800" y="2895601"/>
            <a:ext cx="4495800" cy="1600438"/>
          </a:xfrm>
          <a:prstGeom prst="rect">
            <a:avLst/>
          </a:prstGeom>
          <a:noFill/>
        </p:spPr>
        <p:txBody>
          <a:bodyPr wrap="square" rtlCol="0">
            <a:spAutoFit/>
          </a:bodyPr>
          <a:lstStyle/>
          <a:p>
            <a:r>
              <a:rPr lang="en-US" dirty="0"/>
              <a:t>  </a:t>
            </a:r>
            <a:r>
              <a:rPr lang="en-US" sz="2800" dirty="0"/>
              <a:t> </a:t>
            </a:r>
            <a:r>
              <a:rPr lang="en-US" sz="4000" dirty="0">
                <a:solidFill>
                  <a:srgbClr val="0C8802"/>
                </a:solidFill>
              </a:rPr>
              <a:t>SUBCODE : 18ISL67 </a:t>
            </a:r>
          </a:p>
          <a:p>
            <a:r>
              <a:rPr lang="en-US" sz="4000" dirty="0">
                <a:solidFill>
                  <a:srgbClr val="0C8802"/>
                </a:solidFill>
              </a:rPr>
              <a:t>                                                    </a:t>
            </a:r>
          </a:p>
          <a:p>
            <a:endParaRPr lang="en-US" dirty="0"/>
          </a:p>
        </p:txBody>
      </p:sp>
      <p:sp>
        <p:nvSpPr>
          <p:cNvPr id="9" name="Rectangle 8"/>
          <p:cNvSpPr/>
          <p:nvPr/>
        </p:nvSpPr>
        <p:spPr>
          <a:xfrm>
            <a:off x="1371600" y="3657600"/>
            <a:ext cx="6553200" cy="2739211"/>
          </a:xfrm>
          <a:prstGeom prst="rect">
            <a:avLst/>
          </a:prstGeom>
        </p:spPr>
        <p:txBody>
          <a:bodyPr wrap="square" lIns="91440" tIns="45720" rIns="91440" bIns="45720" anchor="t">
            <a:spAutoFit/>
          </a:bodyPr>
          <a:lstStyle/>
          <a:p>
            <a:pPr algn="ctr"/>
            <a:r>
              <a:rPr lang="en-US" sz="2800" b="1" i="1" dirty="0">
                <a:solidFill>
                  <a:schemeClr val="tx2">
                    <a:lumMod val="75000"/>
                  </a:schemeClr>
                </a:solidFill>
              </a:rPr>
              <a:t>“AIRLINE TICKETING SYSTEM"</a:t>
            </a:r>
            <a:endParaRPr lang="en-US" sz="2800" b="1" dirty="0">
              <a:ln w="10541" cmpd="sng">
                <a:solidFill>
                  <a:srgbClr val="4472C4">
                    <a:shade val="88000"/>
                    <a:satMod val="110000"/>
                  </a:srgbClr>
                </a:solidFill>
                <a:prstDash val="solid"/>
              </a:ln>
              <a:solidFill>
                <a:schemeClr val="tx2">
                  <a:lumMod val="75000"/>
                </a:schemeClr>
              </a:solidFill>
              <a:cs typeface="Calibri"/>
            </a:endParaRPr>
          </a:p>
          <a:p>
            <a:pPr algn="ctr"/>
            <a:r>
              <a:rPr lang="en-US" b="1" i="1" dirty="0">
                <a:solidFill>
                  <a:srgbClr val="00B050"/>
                </a:solidFill>
              </a:rPr>
              <a:t>                                                            </a:t>
            </a:r>
            <a:endParaRPr lang="en-US" b="1" i="1" dirty="0">
              <a:solidFill>
                <a:srgbClr val="00B050"/>
              </a:solidFill>
              <a:cs typeface="Calibri"/>
            </a:endParaRPr>
          </a:p>
          <a:p>
            <a:pPr algn="ctr"/>
            <a:r>
              <a:rPr lang="en-US" b="1" i="1" dirty="0">
                <a:solidFill>
                  <a:schemeClr val="accent1">
                    <a:lumMod val="50000"/>
                  </a:schemeClr>
                </a:solidFill>
              </a:rPr>
              <a:t> BY</a:t>
            </a:r>
            <a:endParaRPr lang="en-US" b="1" i="1" dirty="0">
              <a:solidFill>
                <a:schemeClr val="accent1">
                  <a:lumMod val="50000"/>
                </a:schemeClr>
              </a:solidFill>
              <a:cs typeface="Calibri"/>
            </a:endParaRPr>
          </a:p>
          <a:p>
            <a:pPr algn="ctr"/>
            <a:r>
              <a:rPr lang="en-US" b="1" i="1" dirty="0">
                <a:solidFill>
                  <a:schemeClr val="accent1">
                    <a:lumMod val="50000"/>
                  </a:schemeClr>
                </a:solidFill>
              </a:rPr>
              <a:t>NAME : SHARANYA R P                         USN : 1RN20IS143</a:t>
            </a:r>
            <a:endParaRPr lang="en-US" b="1" i="1" dirty="0">
              <a:solidFill>
                <a:schemeClr val="accent1">
                  <a:lumMod val="50000"/>
                </a:schemeClr>
              </a:solidFill>
              <a:cs typeface="Calibri"/>
            </a:endParaRPr>
          </a:p>
          <a:p>
            <a:pPr algn="ctr"/>
            <a:r>
              <a:rPr lang="en-US" b="1" i="1" dirty="0">
                <a:solidFill>
                  <a:schemeClr val="accent1">
                    <a:lumMod val="50000"/>
                  </a:schemeClr>
                </a:solidFill>
              </a:rPr>
              <a:t>NAME : SIDHARTH S PAI	              USN : 1RN20IS160</a:t>
            </a:r>
            <a:endParaRPr lang="en-US" b="1" i="1" dirty="0">
              <a:solidFill>
                <a:schemeClr val="accent1">
                  <a:lumMod val="50000"/>
                </a:schemeClr>
              </a:solidFill>
              <a:cs typeface="Calibri"/>
            </a:endParaRPr>
          </a:p>
          <a:p>
            <a:pPr algn="ctr"/>
            <a:endParaRPr lang="en-US" b="1" i="1" dirty="0">
              <a:solidFill>
                <a:schemeClr val="accent1">
                  <a:lumMod val="50000"/>
                </a:schemeClr>
              </a:solidFill>
              <a:cs typeface="Calibri"/>
            </a:endParaRPr>
          </a:p>
          <a:p>
            <a:endParaRPr lang="en-US" b="1" i="1" dirty="0">
              <a:solidFill>
                <a:schemeClr val="accent1">
                  <a:lumMod val="50000"/>
                </a:schemeClr>
              </a:solidFill>
              <a:cs typeface="Calibri"/>
            </a:endParaRPr>
          </a:p>
          <a:p>
            <a:r>
              <a:rPr lang="en-US" b="1" i="1" dirty="0">
                <a:solidFill>
                  <a:schemeClr val="accent1">
                    <a:lumMod val="50000"/>
                  </a:schemeClr>
                </a:solidFill>
              </a:rPr>
              <a:t>Guided by : Dr. </a:t>
            </a:r>
            <a:r>
              <a:rPr lang="en-US" b="1" i="1" dirty="0" err="1">
                <a:solidFill>
                  <a:schemeClr val="accent1">
                    <a:lumMod val="50000"/>
                  </a:schemeClr>
                </a:solidFill>
              </a:rPr>
              <a:t>Nirmalkumar</a:t>
            </a:r>
            <a:r>
              <a:rPr lang="en-US" b="1" i="1" dirty="0">
                <a:solidFill>
                  <a:schemeClr val="accent1">
                    <a:lumMod val="50000"/>
                  </a:schemeClr>
                </a:solidFill>
              </a:rPr>
              <a:t> S </a:t>
            </a:r>
            <a:r>
              <a:rPr lang="en-US" b="1" i="1" dirty="0" err="1">
                <a:solidFill>
                  <a:schemeClr val="accent1">
                    <a:lumMod val="50000"/>
                  </a:schemeClr>
                </a:solidFill>
              </a:rPr>
              <a:t>Benni</a:t>
            </a:r>
            <a:endParaRPr lang="en-US" b="1" dirty="0">
              <a:solidFill>
                <a:schemeClr val="accent1">
                  <a:lumMod val="50000"/>
                </a:schemeClr>
              </a:solidFill>
              <a:cs typeface="Calibri"/>
            </a:endParaRPr>
          </a:p>
          <a:p>
            <a:r>
              <a:rPr lang="en-US" b="1" i="1" dirty="0">
                <a:solidFill>
                  <a:schemeClr val="accent1">
                    <a:lumMod val="50000"/>
                  </a:schemeClr>
                </a:solidFill>
              </a:rPr>
              <a:t>Faculty In-charge : Dr. </a:t>
            </a:r>
            <a:r>
              <a:rPr lang="en-US" b="1" i="1" dirty="0" err="1">
                <a:solidFill>
                  <a:schemeClr val="accent1">
                    <a:lumMod val="50000"/>
                  </a:schemeClr>
                </a:solidFill>
              </a:rPr>
              <a:t>Prakasha</a:t>
            </a:r>
            <a:r>
              <a:rPr lang="en-US" b="1" i="1" dirty="0">
                <a:solidFill>
                  <a:schemeClr val="accent1">
                    <a:lumMod val="50000"/>
                  </a:schemeClr>
                </a:solidFill>
              </a:rPr>
              <a:t> S</a:t>
            </a:r>
            <a:endParaRPr lang="en-US" b="1" dirty="0">
              <a:solidFill>
                <a:schemeClr val="accent1">
                  <a:lumMod val="50000"/>
                </a:schemeClr>
              </a:solidFill>
              <a:cs typeface="Calibri"/>
            </a:endParaRPr>
          </a:p>
        </p:txBody>
      </p:sp>
      <p:pic>
        <p:nvPicPr>
          <p:cNvPr id="4" name="Picture 3" descr="Logo, company name&#10;&#10;Description automatically generated">
            <a:extLst>
              <a:ext uri="{FF2B5EF4-FFF2-40B4-BE49-F238E27FC236}">
                <a16:creationId xmlns:a16="http://schemas.microsoft.com/office/drawing/2014/main" id="{8D59073C-D83A-895D-80DE-C231CD38BB62}"/>
              </a:ext>
            </a:extLst>
          </p:cNvPr>
          <p:cNvPicPr>
            <a:picLocks noChangeAspect="1"/>
          </p:cNvPicPr>
          <p:nvPr/>
        </p:nvPicPr>
        <p:blipFill>
          <a:blip r:embed="rId2" cstate="print"/>
          <a:srcRect/>
          <a:stretch>
            <a:fillRect/>
          </a:stretch>
        </p:blipFill>
        <p:spPr bwMode="auto">
          <a:xfrm>
            <a:off x="381000" y="463035"/>
            <a:ext cx="850900" cy="95377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457200"/>
            <a:ext cx="8229600" cy="6172200"/>
          </a:xfrm>
        </p:spPr>
        <p:txBody>
          <a:bodyPr vert="horz" lIns="91440" tIns="45720" rIns="91440" bIns="45720" rtlCol="0" anchor="t">
            <a:normAutofit/>
          </a:bodyPr>
          <a:lstStyle/>
          <a:p>
            <a:endParaRPr lang="en-US" dirty="0">
              <a:solidFill>
                <a:srgbClr val="FF0000"/>
              </a:solidFill>
            </a:endParaRPr>
          </a:p>
          <a:p>
            <a:r>
              <a:rPr lang="en-US" dirty="0"/>
              <a:t>SEAT SELECTION</a:t>
            </a:r>
          </a:p>
          <a:p>
            <a:endParaRPr lang="en-US" dirty="0">
              <a:solidFill>
                <a:srgbClr val="FF0000"/>
              </a:solidFill>
            </a:endParaRPr>
          </a:p>
        </p:txBody>
      </p:sp>
      <p:pic>
        <p:nvPicPr>
          <p:cNvPr id="6" name="Picture 5">
            <a:extLst>
              <a:ext uri="{FF2B5EF4-FFF2-40B4-BE49-F238E27FC236}">
                <a16:creationId xmlns:a16="http://schemas.microsoft.com/office/drawing/2014/main" id="{F0782870-6517-4980-97CA-98B632101C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5198" y="1405414"/>
            <a:ext cx="7081203" cy="42757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04800"/>
            <a:ext cx="8229600" cy="6172200"/>
          </a:xfrm>
        </p:spPr>
        <p:txBody>
          <a:bodyPr vert="horz" lIns="91440" tIns="45720" rIns="91440" bIns="45720" rtlCol="0" anchor="t">
            <a:normAutofit/>
          </a:bodyPr>
          <a:lstStyle/>
          <a:p>
            <a:pPr algn="just"/>
            <a:endParaRPr lang="en-US" dirty="0">
              <a:cs typeface="Calibri"/>
            </a:endParaRPr>
          </a:p>
          <a:p>
            <a:pPr algn="just"/>
            <a:r>
              <a:rPr lang="en-US" dirty="0">
                <a:cs typeface="Calibri"/>
              </a:rPr>
              <a:t>PAYMENT DETAILS</a:t>
            </a:r>
          </a:p>
        </p:txBody>
      </p:sp>
      <p:pic>
        <p:nvPicPr>
          <p:cNvPr id="5" name="Picture 4">
            <a:extLst>
              <a:ext uri="{FF2B5EF4-FFF2-40B4-BE49-F238E27FC236}">
                <a16:creationId xmlns:a16="http://schemas.microsoft.com/office/drawing/2014/main" id="{6220040C-162A-4E8F-A576-DF9A859ED7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9181" y="1575594"/>
            <a:ext cx="7005637" cy="36306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28600"/>
            <a:ext cx="8229600" cy="6477000"/>
          </a:xfrm>
        </p:spPr>
        <p:txBody>
          <a:bodyPr vert="horz" lIns="91440" tIns="45720" rIns="91440" bIns="45720" rtlCol="0" anchor="t">
            <a:normAutofit/>
          </a:bodyPr>
          <a:lstStyle/>
          <a:p>
            <a:endParaRPr lang="en-US" dirty="0">
              <a:solidFill>
                <a:srgbClr val="FF0000"/>
              </a:solidFill>
            </a:endParaRPr>
          </a:p>
          <a:p>
            <a:r>
              <a:rPr lang="en-US" dirty="0"/>
              <a:t>DISPLAY TICKET</a:t>
            </a:r>
          </a:p>
        </p:txBody>
      </p:sp>
      <p:pic>
        <p:nvPicPr>
          <p:cNvPr id="6" name="Picture 5" descr="A black screen with a black background&#10;&#10;Description automatically generated">
            <a:extLst>
              <a:ext uri="{FF2B5EF4-FFF2-40B4-BE49-F238E27FC236}">
                <a16:creationId xmlns:a16="http://schemas.microsoft.com/office/drawing/2014/main" id="{12594725-C1A9-4F19-9375-B088BA5C77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3785" y="1538764"/>
            <a:ext cx="6996430" cy="37804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04800"/>
            <a:ext cx="8229600" cy="6324600"/>
          </a:xfrm>
        </p:spPr>
        <p:txBody>
          <a:bodyPr vert="horz" lIns="91440" tIns="45720" rIns="91440" bIns="45720" rtlCol="0" anchor="t">
            <a:normAutofit/>
          </a:bodyPr>
          <a:lstStyle/>
          <a:p>
            <a:pPr algn="just"/>
            <a:endParaRPr lang="en-US" dirty="0">
              <a:cs typeface="Calibri"/>
            </a:endParaRPr>
          </a:p>
          <a:p>
            <a:pPr algn="just"/>
            <a:r>
              <a:rPr lang="en-US" dirty="0">
                <a:cs typeface="Calibri"/>
              </a:rPr>
              <a:t>EDIT TICKET DETAILS</a:t>
            </a:r>
          </a:p>
        </p:txBody>
      </p:sp>
      <p:pic>
        <p:nvPicPr>
          <p:cNvPr id="6" name="Picture 5" descr="A black screen with a black background&#10;&#10;Description automatically generated">
            <a:extLst>
              <a:ext uri="{FF2B5EF4-FFF2-40B4-BE49-F238E27FC236}">
                <a16:creationId xmlns:a16="http://schemas.microsoft.com/office/drawing/2014/main" id="{399AC151-3BAD-4636-8508-6E66C96D0F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229600" cy="2209800"/>
          </a:xfrm>
          <a:prstGeom prst="rect">
            <a:avLst/>
          </a:prstGeom>
          <a:noFill/>
          <a:ln>
            <a:noFill/>
          </a:ln>
        </p:spPr>
      </p:pic>
      <p:pic>
        <p:nvPicPr>
          <p:cNvPr id="7" name="Picture 6" descr="A screenshot of a computer&#10;&#10;Description automatically generated">
            <a:extLst>
              <a:ext uri="{FF2B5EF4-FFF2-40B4-BE49-F238E27FC236}">
                <a16:creationId xmlns:a16="http://schemas.microsoft.com/office/drawing/2014/main" id="{FB127099-6F6A-4928-889B-9D556EC088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24200"/>
            <a:ext cx="8229600" cy="32143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81000"/>
            <a:ext cx="8229600" cy="6248400"/>
          </a:xfrm>
        </p:spPr>
        <p:txBody>
          <a:bodyPr vert="horz" lIns="91440" tIns="45720" rIns="91440" bIns="45720" rtlCol="0" anchor="t">
            <a:normAutofit/>
          </a:bodyPr>
          <a:lstStyle/>
          <a:p>
            <a:endParaRPr lang="en-US" dirty="0">
              <a:cs typeface="Calibri"/>
            </a:endParaRPr>
          </a:p>
          <a:p>
            <a:r>
              <a:rPr lang="en-US" dirty="0"/>
              <a:t>PRINT TICKET</a:t>
            </a:r>
          </a:p>
        </p:txBody>
      </p:sp>
      <p:pic>
        <p:nvPicPr>
          <p:cNvPr id="6" name="Picture 5">
            <a:extLst>
              <a:ext uri="{FF2B5EF4-FFF2-40B4-BE49-F238E27FC236}">
                <a16:creationId xmlns:a16="http://schemas.microsoft.com/office/drawing/2014/main" id="{9F375281-8CFD-460D-BA22-B17A10ECDC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5054" y="1721009"/>
            <a:ext cx="7013892" cy="34159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6E148-3375-4762-A93A-9565038935EE}"/>
              </a:ext>
            </a:extLst>
          </p:cNvPr>
          <p:cNvSpPr>
            <a:spLocks noGrp="1"/>
          </p:cNvSpPr>
          <p:nvPr>
            <p:ph type="title"/>
          </p:nvPr>
        </p:nvSpPr>
        <p:spPr/>
        <p:txBody>
          <a:bodyPr>
            <a:normAutofit/>
          </a:bodyPr>
          <a:lstStyle/>
          <a:p>
            <a:pPr marL="457200" indent="-457200">
              <a:buFont typeface="Arial" panose="020B0604020202020204" pitchFamily="34" charset="0"/>
              <a:buChar char="•"/>
            </a:pPr>
            <a:r>
              <a:rPr lang="en-IN" sz="2000" dirty="0">
                <a:latin typeface="+mn-lt"/>
              </a:rPr>
              <a:t>DELETE TICKET</a:t>
            </a:r>
          </a:p>
        </p:txBody>
      </p:sp>
      <p:pic>
        <p:nvPicPr>
          <p:cNvPr id="5" name="Picture 4">
            <a:extLst>
              <a:ext uri="{FF2B5EF4-FFF2-40B4-BE49-F238E27FC236}">
                <a16:creationId xmlns:a16="http://schemas.microsoft.com/office/drawing/2014/main" id="{23E680DE-6335-4D45-9140-10A0AE0B4F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74274" y="1668304"/>
            <a:ext cx="6795452" cy="3521392"/>
          </a:xfrm>
          <a:prstGeom prst="rect">
            <a:avLst/>
          </a:prstGeom>
          <a:noFill/>
          <a:ln>
            <a:noFill/>
          </a:ln>
        </p:spPr>
      </p:pic>
    </p:spTree>
    <p:extLst>
      <p:ext uri="{BB962C8B-B14F-4D97-AF65-F5344CB8AC3E}">
        <p14:creationId xmlns:p14="http://schemas.microsoft.com/office/powerpoint/2010/main" val="4017842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1325563"/>
          </a:xfrm>
        </p:spPr>
        <p:txBody>
          <a:bodyPr/>
          <a:lstStyle/>
          <a:p>
            <a:pPr algn="ctr"/>
            <a:r>
              <a:rPr lang="en-US" sz="3600" i="1" dirty="0">
                <a:solidFill>
                  <a:schemeClr val="bg2">
                    <a:lumMod val="10000"/>
                  </a:schemeClr>
                </a:solidFill>
                <a:latin typeface="Calibri"/>
                <a:cs typeface="Calibri"/>
              </a:rPr>
              <a:t>APPLICATIONS</a:t>
            </a:r>
            <a:br>
              <a:rPr lang="en-US" sz="3600" b="1" u="sng" dirty="0">
                <a:solidFill>
                  <a:schemeClr val="bg2">
                    <a:lumMod val="10000"/>
                  </a:schemeClr>
                </a:solidFill>
                <a:latin typeface="+mj-lt"/>
                <a:ea typeface="+mj-ea"/>
                <a:cs typeface="+mj-cs"/>
              </a:rPr>
            </a:br>
            <a:endParaRPr lang="en-US" dirty="0">
              <a:cs typeface="Calibri Light" panose="020F0302020204030204"/>
            </a:endParaRPr>
          </a:p>
        </p:txBody>
      </p:sp>
      <p:sp>
        <p:nvSpPr>
          <p:cNvPr id="4" name="Content Placeholder 3">
            <a:extLst>
              <a:ext uri="{FF2B5EF4-FFF2-40B4-BE49-F238E27FC236}">
                <a16:creationId xmlns:a16="http://schemas.microsoft.com/office/drawing/2014/main" id="{77302289-FE51-580C-35F3-0A48EE28AC87}"/>
              </a:ext>
            </a:extLst>
          </p:cNvPr>
          <p:cNvSpPr>
            <a:spLocks noGrp="1"/>
          </p:cNvSpPr>
          <p:nvPr>
            <p:ph idx="1"/>
          </p:nvPr>
        </p:nvSpPr>
        <p:spPr>
          <a:xfrm>
            <a:off x="466725" y="1143000"/>
            <a:ext cx="8210550" cy="5345296"/>
          </a:xfrm>
        </p:spPr>
        <p:txBody>
          <a:bodyPr vert="horz" lIns="91440" tIns="45720" rIns="91440" bIns="45720" rtlCol="0" anchor="t">
            <a:noAutofit/>
          </a:bodyPr>
          <a:lstStyle/>
          <a:p>
            <a:pPr marL="0" indent="0" algn="just">
              <a:lnSpc>
                <a:spcPct val="100000"/>
              </a:lnSpc>
              <a:spcBef>
                <a:spcPts val="0"/>
              </a:spcBef>
              <a:buNone/>
            </a:pPr>
            <a:r>
              <a:rPr lang="en-US" sz="2000" dirty="0">
                <a:latin typeface="Times New Roman" panose="02020603050405020304" pitchFamily="18" charset="0"/>
                <a:ea typeface="+mn-lt"/>
                <a:cs typeface="Times New Roman" panose="02020603050405020304" pitchFamily="18" charset="0"/>
              </a:rPr>
              <a:t>File structures in an airplane ticketing system have several important applications:</a:t>
            </a:r>
          </a:p>
          <a:p>
            <a:pPr marL="0" indent="0" algn="just">
              <a:lnSpc>
                <a:spcPct val="100000"/>
              </a:lnSpc>
              <a:spcBef>
                <a:spcPts val="0"/>
              </a:spcBef>
              <a:buNone/>
            </a:pPr>
            <a:endParaRPr lang="en-US" sz="2000" dirty="0">
              <a:latin typeface="Times New Roman" panose="02020603050405020304" pitchFamily="18" charset="0"/>
              <a:ea typeface="+mn-lt"/>
              <a:cs typeface="Times New Roman" panose="02020603050405020304" pitchFamily="18" charset="0"/>
            </a:endParaRPr>
          </a:p>
          <a:p>
            <a:pPr marL="0" indent="0" algn="just">
              <a:lnSpc>
                <a:spcPct val="100000"/>
              </a:lnSpc>
              <a:spcBef>
                <a:spcPts val="0"/>
              </a:spcBef>
              <a:buNone/>
            </a:pPr>
            <a:r>
              <a:rPr lang="en-US" sz="2000" dirty="0">
                <a:latin typeface="Times New Roman" panose="02020603050405020304" pitchFamily="18" charset="0"/>
                <a:ea typeface="+mn-lt"/>
                <a:cs typeface="Times New Roman" panose="02020603050405020304" pitchFamily="18" charset="0"/>
              </a:rPr>
              <a:t>1. </a:t>
            </a:r>
            <a:r>
              <a:rPr lang="en-US" sz="2000" u="sng" dirty="0">
                <a:latin typeface="Times New Roman" panose="02020603050405020304" pitchFamily="18" charset="0"/>
                <a:ea typeface="+mn-lt"/>
                <a:cs typeface="Times New Roman" panose="02020603050405020304" pitchFamily="18" charset="0"/>
              </a:rPr>
              <a:t>Efficient Data Storage</a:t>
            </a:r>
            <a:r>
              <a:rPr lang="en-US" sz="2000" dirty="0">
                <a:latin typeface="Times New Roman" panose="02020603050405020304" pitchFamily="18" charset="0"/>
                <a:ea typeface="+mn-lt"/>
                <a:cs typeface="Times New Roman" panose="02020603050405020304" pitchFamily="18" charset="0"/>
              </a:rPr>
              <a:t>: File structures enable the systematic organization and storage of ticketing data, ensuring easy access and retrieval of information when needed.</a:t>
            </a:r>
          </a:p>
          <a:p>
            <a:pPr marL="0" indent="0" algn="just">
              <a:lnSpc>
                <a:spcPct val="100000"/>
              </a:lnSpc>
              <a:spcBef>
                <a:spcPts val="0"/>
              </a:spcBef>
              <a:buNone/>
            </a:pPr>
            <a:r>
              <a:rPr lang="en-US" sz="2000" dirty="0">
                <a:latin typeface="Times New Roman" panose="02020603050405020304" pitchFamily="18" charset="0"/>
                <a:ea typeface="+mn-lt"/>
                <a:cs typeface="Times New Roman" panose="02020603050405020304" pitchFamily="18" charset="0"/>
              </a:rPr>
              <a:t>2. </a:t>
            </a:r>
            <a:r>
              <a:rPr lang="en-US" sz="2000" u="sng" dirty="0">
                <a:latin typeface="Times New Roman" panose="02020603050405020304" pitchFamily="18" charset="0"/>
                <a:ea typeface="+mn-lt"/>
                <a:cs typeface="Times New Roman" panose="02020603050405020304" pitchFamily="18" charset="0"/>
              </a:rPr>
              <a:t>Transaction Processing</a:t>
            </a:r>
            <a:r>
              <a:rPr lang="en-US" sz="2000" dirty="0">
                <a:latin typeface="Times New Roman" panose="02020603050405020304" pitchFamily="18" charset="0"/>
                <a:ea typeface="+mn-lt"/>
                <a:cs typeface="Times New Roman" panose="02020603050405020304" pitchFamily="18" charset="0"/>
              </a:rPr>
              <a:t>: File structures facilitate transaction processing, allowing ticket bookings, cancellations, and modifications to be efficiently handled and recorded in the system.</a:t>
            </a:r>
          </a:p>
          <a:p>
            <a:pPr marL="0" indent="0" algn="just">
              <a:lnSpc>
                <a:spcPct val="100000"/>
              </a:lnSpc>
              <a:spcBef>
                <a:spcPts val="0"/>
              </a:spcBef>
              <a:buNone/>
            </a:pPr>
            <a:r>
              <a:rPr lang="en-US" sz="2000" dirty="0">
                <a:latin typeface="Times New Roman" panose="02020603050405020304" pitchFamily="18" charset="0"/>
                <a:ea typeface="+mn-lt"/>
                <a:cs typeface="Times New Roman" panose="02020603050405020304" pitchFamily="18" charset="0"/>
              </a:rPr>
              <a:t>3. </a:t>
            </a:r>
            <a:r>
              <a:rPr lang="en-US" sz="2000" u="sng" dirty="0">
                <a:latin typeface="Times New Roman" panose="02020603050405020304" pitchFamily="18" charset="0"/>
                <a:ea typeface="+mn-lt"/>
                <a:cs typeface="Times New Roman" panose="02020603050405020304" pitchFamily="18" charset="0"/>
              </a:rPr>
              <a:t>Reservation Management</a:t>
            </a:r>
            <a:r>
              <a:rPr lang="en-US" sz="2000" dirty="0">
                <a:latin typeface="Times New Roman" panose="02020603050405020304" pitchFamily="18" charset="0"/>
                <a:ea typeface="+mn-lt"/>
                <a:cs typeface="Times New Roman" panose="02020603050405020304" pitchFamily="18" charset="0"/>
              </a:rPr>
              <a:t>: The file structures support the management of flight reservations, enabling the storage and retrieval of passenger information, flight details, and seat assignments.</a:t>
            </a:r>
          </a:p>
          <a:p>
            <a:pPr marL="0" indent="0" algn="just">
              <a:lnSpc>
                <a:spcPct val="100000"/>
              </a:lnSpc>
              <a:spcBef>
                <a:spcPts val="0"/>
              </a:spcBef>
              <a:buNone/>
            </a:pPr>
            <a:r>
              <a:rPr lang="en-US" sz="2000" dirty="0">
                <a:latin typeface="Times New Roman" panose="02020603050405020304" pitchFamily="18" charset="0"/>
                <a:ea typeface="+mn-lt"/>
                <a:cs typeface="Times New Roman" panose="02020603050405020304" pitchFamily="18" charset="0"/>
              </a:rPr>
              <a:t>4. </a:t>
            </a:r>
            <a:r>
              <a:rPr lang="en-US" sz="2000" u="sng" dirty="0">
                <a:latin typeface="Times New Roman" panose="02020603050405020304" pitchFamily="18" charset="0"/>
                <a:ea typeface="+mn-lt"/>
                <a:cs typeface="Times New Roman" panose="02020603050405020304" pitchFamily="18" charset="0"/>
              </a:rPr>
              <a:t>Ticket Inventory Control</a:t>
            </a:r>
            <a:r>
              <a:rPr lang="en-US" sz="2000" dirty="0">
                <a:latin typeface="Times New Roman" panose="02020603050405020304" pitchFamily="18" charset="0"/>
                <a:ea typeface="+mn-lt"/>
                <a:cs typeface="Times New Roman" panose="02020603050405020304" pitchFamily="18" charset="0"/>
              </a:rPr>
              <a:t>: By using file structures, the ticketing system can maintain an accurate record of ticket availability, monitor seat occupancy, and manage ticket inventory effectively.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i="1" dirty="0">
                <a:latin typeface="Calibri"/>
                <a:cs typeface="Times New Roman"/>
              </a:rPr>
              <a:t>CONCLUSION</a:t>
            </a:r>
            <a:endParaRPr lang="en-US" sz="3600" i="1">
              <a:latin typeface="Calibri"/>
            </a:endParaRPr>
          </a:p>
        </p:txBody>
      </p:sp>
      <p:sp>
        <p:nvSpPr>
          <p:cNvPr id="5" name="Title 1"/>
          <p:cNvSpPr txBox="1">
            <a:spLocks/>
          </p:cNvSpPr>
          <p:nvPr/>
        </p:nvSpPr>
        <p:spPr>
          <a:xfrm>
            <a:off x="914400" y="457200"/>
            <a:ext cx="8001000" cy="6019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1" i="0" u="sng" strike="noStrike" kern="1200" cap="none" spc="0" normalizeH="0" baseline="0" noProof="0" dirty="0">
              <a:ln>
                <a:noFill/>
              </a:ln>
              <a:solidFill>
                <a:schemeClr val="accent2">
                  <a:lumMod val="50000"/>
                </a:schemeClr>
              </a:solidFill>
              <a:effectLst/>
              <a:uLnTx/>
              <a:uFillTx/>
              <a:latin typeface="+mj-lt"/>
              <a:ea typeface="+mj-ea"/>
              <a:cs typeface="+mj-cs"/>
            </a:endParaRPr>
          </a:p>
          <a:p>
            <a:pPr algn="just"/>
            <a:r>
              <a:rPr lang="en-US" sz="3600" dirty="0">
                <a:solidFill>
                  <a:schemeClr val="accent2">
                    <a:lumMod val="50000"/>
                  </a:schemeClr>
                </a:solidFill>
                <a:latin typeface="Times New Roman" pitchFamily="18" charset="0"/>
                <a:ea typeface="+mj-ea"/>
                <a:cs typeface="Times New Roman" pitchFamily="18" charset="0"/>
              </a:rPr>
              <a:t>	</a:t>
            </a:r>
            <a:endParaRPr kumimoji="0" lang="en-US" sz="4400" b="1" i="0" u="none" strike="noStrike" kern="1200" cap="none" spc="0" normalizeH="0" baseline="0" noProof="0" dirty="0">
              <a:ln>
                <a:noFill/>
              </a:ln>
              <a:solidFill>
                <a:schemeClr val="accent2">
                  <a:lumMod val="50000"/>
                </a:schemeClr>
              </a:solidFill>
              <a:effectLst/>
              <a:uLnTx/>
              <a:uFillTx/>
              <a:latin typeface="+mj-lt"/>
              <a:ea typeface="+mj-ea"/>
              <a:cs typeface="+mj-cs"/>
            </a:endParaRPr>
          </a:p>
        </p:txBody>
      </p:sp>
      <p:sp>
        <p:nvSpPr>
          <p:cNvPr id="3" name="TextBox 2">
            <a:extLst>
              <a:ext uri="{FF2B5EF4-FFF2-40B4-BE49-F238E27FC236}">
                <a16:creationId xmlns:a16="http://schemas.microsoft.com/office/drawing/2014/main" id="{7E3681BD-BD6E-00EE-C59C-39F42724BBBA}"/>
              </a:ext>
            </a:extLst>
          </p:cNvPr>
          <p:cNvSpPr txBox="1"/>
          <p:nvPr/>
        </p:nvSpPr>
        <p:spPr>
          <a:xfrm>
            <a:off x="511629" y="1262743"/>
            <a:ext cx="827314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000" dirty="0">
              <a:latin typeface="Times New Roman"/>
              <a:cs typeface="Times New Roman"/>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is a basic ticket booking system that includes user registration, login, and ticket creation features.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focuses on user authentication and uses file handling to store and retrieve data. However, it's a simplified version and lacks advanced functionalities like seat selection and payment integration.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project serves as a starting point for developing a more comprehensive system, with additional features and security measures required for a production-ready application.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sz="3600" i="1" dirty="0">
                <a:latin typeface="Calibri"/>
                <a:cs typeface="Times New Roman"/>
              </a:rPr>
              <a:t>FUTURE ENHANCEMENT</a:t>
            </a:r>
          </a:p>
        </p:txBody>
      </p:sp>
      <p:sp>
        <p:nvSpPr>
          <p:cNvPr id="3" name="Content Placeholder 2"/>
          <p:cNvSpPr>
            <a:spLocks noGrp="1"/>
          </p:cNvSpPr>
          <p:nvPr>
            <p:ph idx="1"/>
          </p:nvPr>
        </p:nvSpPr>
        <p:spPr>
          <a:xfrm>
            <a:off x="457200" y="1295400"/>
            <a:ext cx="8229600" cy="5181600"/>
          </a:xfrm>
        </p:spPr>
        <p:txBody>
          <a:bodyPr vert="horz" lIns="91440" tIns="45720" rIns="91440" bIns="45720" rtlCol="0" anchor="t">
            <a:normAutofit/>
          </a:bodyPr>
          <a:lstStyle/>
          <a:p>
            <a:pPr algn="just"/>
            <a:r>
              <a:rPr lang="en-US" sz="2000" dirty="0">
                <a:latin typeface="Times New Roman" panose="02020603050405020304" pitchFamily="18" charset="0"/>
                <a:cs typeface="Times New Roman" panose="02020603050405020304" pitchFamily="18" charset="0"/>
              </a:rPr>
              <a:t>Additional features for the ticket booking system:</a:t>
            </a:r>
          </a:p>
          <a:p>
            <a:pPr algn="just"/>
            <a:r>
              <a:rPr lang="en-US" sz="2000" dirty="0">
                <a:latin typeface="Times New Roman" panose="02020603050405020304" pitchFamily="18" charset="0"/>
                <a:cs typeface="Times New Roman" panose="02020603050405020304" pitchFamily="18" charset="0"/>
              </a:rPr>
              <a:t>Email Notifications: Keep users informed about bookings with confirmation emails and updates.</a:t>
            </a:r>
          </a:p>
          <a:p>
            <a:pPr algn="just"/>
            <a:r>
              <a:rPr lang="en-US" sz="2000" dirty="0">
                <a:latin typeface="Times New Roman" panose="02020603050405020304" pitchFamily="18" charset="0"/>
                <a:cs typeface="Times New Roman" panose="02020603050405020304" pitchFamily="18" charset="0"/>
              </a:rPr>
              <a:t>Booking History &amp; User Profiles: Enable users to view past reservations and manage personal information.</a:t>
            </a:r>
          </a:p>
          <a:p>
            <a:pPr algn="just"/>
            <a:r>
              <a:rPr lang="en-US" sz="2000" dirty="0">
                <a:latin typeface="Times New Roman" panose="02020603050405020304" pitchFamily="18" charset="0"/>
                <a:cs typeface="Times New Roman" panose="02020603050405020304" pitchFamily="18" charset="0"/>
              </a:rPr>
              <a:t>Social Media Integration: Allow users to share bookings and invite friends, increasing system visibility.</a:t>
            </a:r>
          </a:p>
          <a:p>
            <a:pPr algn="just"/>
            <a:r>
              <a:rPr lang="en-US" sz="2000" dirty="0">
                <a:latin typeface="Times New Roman" panose="02020603050405020304" pitchFamily="18" charset="0"/>
                <a:cs typeface="Times New Roman" panose="02020603050405020304" pitchFamily="18" charset="0"/>
              </a:rPr>
              <a:t>Multilingual Support: Make the system accessible to users from different language backgrounds.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2590800"/>
            <a:ext cx="8229600" cy="1569660"/>
          </a:xfrm>
          <a:prstGeom prst="rect">
            <a:avLst/>
          </a:prstGeom>
          <a:noFill/>
        </p:spPr>
        <p:txBody>
          <a:bodyPr wrap="square" lIns="91440" tIns="45720" rIns="91440" bIns="45720" anchor="t">
            <a:spAutoFit/>
            <a:scene3d>
              <a:camera prst="orthographicFront"/>
              <a:lightRig rig="soft" dir="t">
                <a:rot lat="0" lon="0" rev="10800000"/>
              </a:lightRig>
            </a:scene3d>
            <a:sp3d>
              <a:bevelT w="27940" h="12700"/>
              <a:contourClr>
                <a:srgbClr val="DDDDDD"/>
              </a:contourClr>
            </a:sp3d>
          </a:bodyPr>
          <a:lstStyle/>
          <a:p>
            <a:pPr algn="ctr"/>
            <a:r>
              <a:rPr lang="en-US" sz="9600" b="1" spc="150" dirty="0">
                <a:ln w="11430"/>
                <a:effectLst>
                  <a:outerShdw blurRad="25400" algn="tl" rotWithShape="0">
                    <a:srgbClr val="000000">
                      <a:alpha val="43000"/>
                    </a:srgbClr>
                  </a:outerShdw>
                </a:effectLst>
                <a:cs typeface="Calibri"/>
              </a:rPr>
              <a:t>THANK YOU!!</a:t>
            </a:r>
            <a:endParaRPr lang="en-US" sz="9600" b="1" cap="none" spc="150" dirty="0">
              <a:ln w="11430"/>
              <a:solidFill>
                <a:schemeClr val="accent6">
                  <a:lumMod val="50000"/>
                </a:schemeClr>
              </a:solidFill>
              <a:effectLst>
                <a:outerShdw blurRad="25400" algn="tl" rotWithShape="0">
                  <a:srgbClr val="000000">
                    <a:alpha val="43000"/>
                  </a:srgbClr>
                </a:outerShdw>
              </a:effectLst>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8774-2995-1C8B-E324-4C79C2C0A796}"/>
              </a:ext>
            </a:extLst>
          </p:cNvPr>
          <p:cNvSpPr>
            <a:spLocks noGrp="1"/>
          </p:cNvSpPr>
          <p:nvPr>
            <p:ph type="title"/>
          </p:nvPr>
        </p:nvSpPr>
        <p:spPr/>
        <p:txBody>
          <a:bodyPr/>
          <a:lstStyle/>
          <a:p>
            <a:pPr algn="ctr"/>
            <a:r>
              <a:rPr lang="en-US" i="1" dirty="0">
                <a:latin typeface="Calibri"/>
                <a:cs typeface="Calibri Light"/>
              </a:rPr>
              <a:t>CONTENTS</a:t>
            </a:r>
          </a:p>
        </p:txBody>
      </p:sp>
      <p:sp>
        <p:nvSpPr>
          <p:cNvPr id="3" name="Content Placeholder 2">
            <a:extLst>
              <a:ext uri="{FF2B5EF4-FFF2-40B4-BE49-F238E27FC236}">
                <a16:creationId xmlns:a16="http://schemas.microsoft.com/office/drawing/2014/main" id="{3872B260-0E00-D780-B95E-480744CAF406}"/>
              </a:ext>
            </a:extLst>
          </p:cNvPr>
          <p:cNvSpPr>
            <a:spLocks noGrp="1"/>
          </p:cNvSpPr>
          <p:nvPr>
            <p:ph idx="1"/>
          </p:nvPr>
        </p:nvSpPr>
        <p:spPr/>
        <p:txBody>
          <a:bodyPr vert="horz" lIns="91440" tIns="45720" rIns="91440" bIns="45720" rtlCol="0" anchor="t">
            <a:normAutofit/>
          </a:bodyPr>
          <a:lstStyle/>
          <a:p>
            <a:r>
              <a:rPr lang="en-US" sz="2000" dirty="0">
                <a:latin typeface="Times New Roman"/>
                <a:cs typeface="Times New Roman"/>
              </a:rPr>
              <a:t>Introduction</a:t>
            </a:r>
          </a:p>
          <a:p>
            <a:r>
              <a:rPr lang="en-US" sz="2000" dirty="0">
                <a:latin typeface="Times New Roman"/>
                <a:cs typeface="Times New Roman"/>
              </a:rPr>
              <a:t>About File structure</a:t>
            </a:r>
          </a:p>
          <a:p>
            <a:r>
              <a:rPr lang="en-US" sz="2000" dirty="0">
                <a:latin typeface="Times New Roman"/>
                <a:cs typeface="Times New Roman"/>
              </a:rPr>
              <a:t>History of File structure</a:t>
            </a:r>
          </a:p>
          <a:p>
            <a:r>
              <a:rPr lang="en-US" sz="2000" dirty="0">
                <a:latin typeface="Times New Roman"/>
                <a:cs typeface="Times New Roman"/>
              </a:rPr>
              <a:t>Project details</a:t>
            </a:r>
          </a:p>
          <a:p>
            <a:r>
              <a:rPr lang="en-US" sz="2000" dirty="0">
                <a:latin typeface="Times New Roman"/>
                <a:cs typeface="Times New Roman"/>
              </a:rPr>
              <a:t>Results</a:t>
            </a:r>
          </a:p>
          <a:p>
            <a:r>
              <a:rPr lang="en-US" sz="2000" dirty="0">
                <a:latin typeface="Times New Roman"/>
                <a:cs typeface="Times New Roman"/>
              </a:rPr>
              <a:t>Conclusions</a:t>
            </a:r>
          </a:p>
          <a:p>
            <a:r>
              <a:rPr lang="en-US" sz="2000" dirty="0">
                <a:latin typeface="Times New Roman"/>
                <a:cs typeface="Times New Roman"/>
              </a:rPr>
              <a:t>Future Enhancement </a:t>
            </a:r>
          </a:p>
          <a:p>
            <a:pPr marL="0" indent="0">
              <a:buNone/>
            </a:pPr>
            <a:endParaRPr lang="en-US" sz="2000" dirty="0">
              <a:latin typeface="Times New Roman"/>
              <a:cs typeface="Times New Roman"/>
            </a:endParaRPr>
          </a:p>
        </p:txBody>
      </p:sp>
    </p:spTree>
    <p:extLst>
      <p:ext uri="{BB962C8B-B14F-4D97-AF65-F5344CB8AC3E}">
        <p14:creationId xmlns:p14="http://schemas.microsoft.com/office/powerpoint/2010/main" val="87874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219200" y="1143000"/>
            <a:ext cx="76200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1" u="none" strike="noStrike" kern="1200" cap="none" spc="0" normalizeH="0" baseline="0" noProof="0" dirty="0">
              <a:ln>
                <a:solidFill>
                  <a:srgbClr val="00B050"/>
                </a:solidFill>
              </a:ln>
              <a:solidFill>
                <a:srgbClr val="00B050"/>
              </a:solidFill>
              <a:effectLst/>
              <a:uLnTx/>
              <a:uFillTx/>
              <a:latin typeface="+mn-lt"/>
              <a:ea typeface="+mn-ea"/>
              <a:cs typeface="+mn-cs"/>
            </a:endParaRPr>
          </a:p>
        </p:txBody>
      </p:sp>
      <p:sp>
        <p:nvSpPr>
          <p:cNvPr id="4" name="Content Placeholder 3">
            <a:extLst>
              <a:ext uri="{FF2B5EF4-FFF2-40B4-BE49-F238E27FC236}">
                <a16:creationId xmlns:a16="http://schemas.microsoft.com/office/drawing/2014/main" id="{B987BC34-E442-83A1-42A2-3EF87B196102}"/>
              </a:ext>
            </a:extLst>
          </p:cNvPr>
          <p:cNvSpPr>
            <a:spLocks noGrp="1"/>
          </p:cNvSpPr>
          <p:nvPr>
            <p:ph idx="1"/>
          </p:nvPr>
        </p:nvSpPr>
        <p:spPr>
          <a:xfrm>
            <a:off x="563336" y="589644"/>
            <a:ext cx="8017328" cy="4870902"/>
          </a:xfrm>
        </p:spPr>
        <p:txBody>
          <a:bodyPr vert="horz" lIns="91440" tIns="45720" rIns="91440" bIns="45720" rtlCol="0" anchor="t">
            <a:normAutofit/>
          </a:bodyPr>
          <a:lstStyle/>
          <a:p>
            <a:pPr algn="just"/>
            <a:endParaRPr lang="en-US" sz="2000" dirty="0">
              <a:ea typeface="+mn-lt"/>
              <a:cs typeface="+mn-lt"/>
            </a:endParaRPr>
          </a:p>
          <a:p>
            <a:pPr marL="0" indent="0" algn="ctr">
              <a:buNone/>
            </a:pPr>
            <a:r>
              <a:rPr lang="en-US" sz="3600" i="1" dirty="0">
                <a:latin typeface="Calibri"/>
                <a:ea typeface="+mn-lt"/>
                <a:cs typeface="+mn-lt"/>
              </a:rPr>
              <a:t>INTRODUCTION</a:t>
            </a:r>
          </a:p>
          <a:p>
            <a:pPr marL="0" indent="0" algn="just">
              <a:buNone/>
            </a:pPr>
            <a:endParaRPr lang="en-US" sz="2000" dirty="0">
              <a:latin typeface="Times New Roman"/>
              <a:ea typeface="+mn-lt"/>
              <a:cs typeface="+mn-lt"/>
            </a:endParaRPr>
          </a:p>
          <a:p>
            <a:r>
              <a:rPr lang="en-US" sz="2000" dirty="0">
                <a:latin typeface="Times New Roman" panose="02020603050405020304" pitchFamily="18" charset="0"/>
                <a:cs typeface="Times New Roman" panose="02020603050405020304" pitchFamily="18" charset="0"/>
              </a:rPr>
              <a:t>An airline ticket booking system is a software platform designed for online flight reservations.</a:t>
            </a:r>
          </a:p>
          <a:p>
            <a:r>
              <a:rPr lang="en-US" sz="2000" dirty="0">
                <a:latin typeface="Times New Roman" panose="02020603050405020304" pitchFamily="18" charset="0"/>
                <a:cs typeface="Times New Roman" panose="02020603050405020304" pitchFamily="18" charset="0"/>
              </a:rPr>
              <a:t>It allows travelers to search, select, and purchase airline tickets conveniently over the internet.</a:t>
            </a:r>
          </a:p>
          <a:p>
            <a:r>
              <a:rPr lang="en-US" sz="2000" dirty="0">
                <a:latin typeface="Times New Roman" panose="02020603050405020304" pitchFamily="18" charset="0"/>
                <a:cs typeface="Times New Roman" panose="02020603050405020304" pitchFamily="18" charset="0"/>
              </a:rPr>
              <a:t>Users can specify their desired departure and arrival dates, times, and destinations.</a:t>
            </a:r>
          </a:p>
          <a:p>
            <a:r>
              <a:rPr lang="en-US" sz="2000" dirty="0">
                <a:latin typeface="Times New Roman" panose="02020603050405020304" pitchFamily="18" charset="0"/>
                <a:cs typeface="Times New Roman" panose="02020603050405020304" pitchFamily="18" charset="0"/>
              </a:rPr>
              <a:t>The system generates electronic tickets that serve as proof of purchase for passengers.</a:t>
            </a:r>
          </a:p>
          <a:p>
            <a:r>
              <a:rPr lang="en-US" sz="2000" dirty="0">
                <a:latin typeface="Times New Roman" panose="02020603050405020304" pitchFamily="18" charset="0"/>
                <a:cs typeface="Times New Roman" panose="02020603050405020304" pitchFamily="18" charset="0"/>
              </a:rPr>
              <a:t>By streamlining the booking process, it saves time and effort for travelers.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066800" y="1524000"/>
            <a:ext cx="7848600" cy="51054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tabLst/>
              <a:defRPr/>
            </a:pPr>
            <a:endParaRPr lang="en-US" sz="3200" dirty="0">
              <a:solidFill>
                <a:schemeClr val="tx2"/>
              </a:solidFill>
              <a:latin typeface="Times New Roman" pitchFamily="18" charset="0"/>
              <a:cs typeface="Times New Roman" pitchFamily="18" charset="0"/>
            </a:endParaRPr>
          </a:p>
        </p:txBody>
      </p:sp>
      <p:sp>
        <p:nvSpPr>
          <p:cNvPr id="4" name="Content Placeholder 3">
            <a:extLst>
              <a:ext uri="{FF2B5EF4-FFF2-40B4-BE49-F238E27FC236}">
                <a16:creationId xmlns:a16="http://schemas.microsoft.com/office/drawing/2014/main" id="{1A29D05F-74A2-9D07-F717-DA001106471D}"/>
              </a:ext>
            </a:extLst>
          </p:cNvPr>
          <p:cNvSpPr>
            <a:spLocks noGrp="1"/>
          </p:cNvSpPr>
          <p:nvPr>
            <p:ph idx="1"/>
          </p:nvPr>
        </p:nvSpPr>
        <p:spPr>
          <a:xfrm>
            <a:off x="628650" y="562883"/>
            <a:ext cx="7886700" cy="5614080"/>
          </a:xfrm>
        </p:spPr>
        <p:txBody>
          <a:bodyPr vert="horz" lIns="91440" tIns="45720" rIns="91440" bIns="45720" rtlCol="0" anchor="t">
            <a:normAutofit/>
          </a:bodyPr>
          <a:lstStyle/>
          <a:p>
            <a:pPr marL="0" indent="0" algn="just">
              <a:buNone/>
            </a:pPr>
            <a:endParaRPr lang="en-US" sz="2000" dirty="0">
              <a:latin typeface="Times New Roman"/>
              <a:ea typeface="+mn-lt"/>
              <a:cs typeface="+mn-lt"/>
            </a:endParaRPr>
          </a:p>
          <a:p>
            <a:pPr marL="0" indent="0" algn="ctr">
              <a:buNone/>
            </a:pPr>
            <a:r>
              <a:rPr lang="en-US" sz="3600" i="1" dirty="0">
                <a:latin typeface="Calibri"/>
                <a:ea typeface="+mn-lt"/>
                <a:cs typeface="+mn-lt"/>
              </a:rPr>
              <a:t>ABOUT FILE STRUCTURES</a:t>
            </a:r>
          </a:p>
          <a:p>
            <a:pPr marL="0" indent="0" algn="just">
              <a:buNone/>
            </a:pPr>
            <a:endParaRPr lang="en-US" sz="2000" dirty="0">
              <a:latin typeface="Times New Roman"/>
              <a:ea typeface="+mn-lt"/>
              <a:cs typeface="+mn-lt"/>
            </a:endParaRPr>
          </a:p>
          <a:p>
            <a:pPr algn="just">
              <a:lnSpc>
                <a:spcPct val="100000"/>
              </a:lnSpc>
            </a:pPr>
            <a:r>
              <a:rPr lang="en-US" sz="2000" dirty="0">
                <a:latin typeface="Times New Roman"/>
                <a:ea typeface="+mn-lt"/>
                <a:cs typeface="+mn-lt"/>
              </a:rPr>
              <a:t>File Structure is a combination of representations of data in files and operations for accessing the data. It allows applications to read, write and modify data. </a:t>
            </a:r>
          </a:p>
          <a:p>
            <a:pPr algn="just">
              <a:lnSpc>
                <a:spcPct val="100000"/>
              </a:lnSpc>
            </a:pPr>
            <a:r>
              <a:rPr lang="en-US" sz="2000" dirty="0">
                <a:latin typeface="Times New Roman"/>
                <a:ea typeface="+mn-lt"/>
                <a:cs typeface="+mn-lt"/>
              </a:rPr>
              <a:t>It supports finding the data that matches some search criteria or reading through the data in some particular order.</a:t>
            </a:r>
            <a:endParaRPr lang="en-US" sz="2000" dirty="0">
              <a:latin typeface="Times New Roman"/>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6733997-E776-9EE5-06AB-8FB63AF8723A}"/>
              </a:ext>
            </a:extLst>
          </p:cNvPr>
          <p:cNvSpPr>
            <a:spLocks noGrp="1"/>
          </p:cNvSpPr>
          <p:nvPr>
            <p:ph idx="1"/>
          </p:nvPr>
        </p:nvSpPr>
        <p:spPr>
          <a:xfrm>
            <a:off x="628650" y="366940"/>
            <a:ext cx="7886700" cy="5810023"/>
          </a:xfrm>
        </p:spPr>
        <p:txBody>
          <a:bodyPr vert="horz" lIns="91440" tIns="45720" rIns="91440" bIns="45720" rtlCol="0" anchor="t">
            <a:noAutofit/>
          </a:bodyPr>
          <a:lstStyle/>
          <a:p>
            <a:pPr marL="0" indent="0" algn="just">
              <a:buNone/>
            </a:pPr>
            <a:endParaRPr lang="en-US" sz="2000" dirty="0">
              <a:latin typeface="Times New Roman"/>
              <a:ea typeface="+mn-lt"/>
              <a:cs typeface="+mn-lt"/>
            </a:endParaRPr>
          </a:p>
          <a:p>
            <a:pPr marL="0" indent="0" algn="ctr">
              <a:buNone/>
            </a:pPr>
            <a:r>
              <a:rPr lang="en-US" sz="3600" i="1" dirty="0">
                <a:latin typeface="Calibri"/>
                <a:ea typeface="+mn-lt"/>
                <a:cs typeface="+mn-lt"/>
              </a:rPr>
              <a:t>HISTORY OF FILE STRUCTURES</a:t>
            </a:r>
            <a:endParaRPr lang="en-US" sz="2000" dirty="0">
              <a:latin typeface="Times New Roman"/>
              <a:ea typeface="+mn-lt"/>
              <a:cs typeface="+mn-lt"/>
            </a:endParaRPr>
          </a:p>
          <a:p>
            <a:pPr algn="just"/>
            <a:r>
              <a:rPr lang="en-US" sz="2000" dirty="0">
                <a:latin typeface="Times New Roman"/>
                <a:ea typeface="+mn-lt"/>
                <a:cs typeface="+mn-lt"/>
              </a:rPr>
              <a:t>Early work with files presumed that files were on tape, since most files were. Access was sequential and the cost of access grew in direct proportion to the size of the file. </a:t>
            </a:r>
          </a:p>
          <a:p>
            <a:pPr algn="just"/>
            <a:r>
              <a:rPr lang="en-US" sz="2000" dirty="0">
                <a:latin typeface="Times New Roman"/>
                <a:ea typeface="+mn-lt"/>
                <a:cs typeface="+mn-lt"/>
              </a:rPr>
              <a:t>As files grew intolerably large for unaided sequential access and as storage devices such as hard disks became available, indexes were added to files.</a:t>
            </a:r>
          </a:p>
          <a:p>
            <a:pPr algn="just"/>
            <a:r>
              <a:rPr lang="en-US" sz="2000" dirty="0">
                <a:latin typeface="Times New Roman"/>
                <a:ea typeface="+mn-lt"/>
                <a:cs typeface="+mn-lt"/>
              </a:rPr>
              <a:t>The indexes made it possible to keep a list of keys and pointers in a smaller file that could be searched more quickly. With key and pointer, the user had direct access to the large, primary file. But simple indexes had some of the same sequential flaws as the data file, and as the indexes grew, they too became difficult to manage, especially for dynamic files in which the set of keys changes. </a:t>
            </a:r>
          </a:p>
          <a:p>
            <a:pPr algn="just"/>
            <a:r>
              <a:rPr lang="en-US" sz="2000" dirty="0">
                <a:latin typeface="Times New Roman"/>
                <a:ea typeface="+mn-lt"/>
                <a:cs typeface="+mn-lt"/>
              </a:rPr>
              <a:t>In the early 1960’s, the idea of applying tree structures emerged. But trees can grow very unevenly as records are added and deleted, resulting in long searches requiring many disk accesses to find a record. </a:t>
            </a:r>
          </a:p>
          <a:p>
            <a:pPr algn="just"/>
            <a:r>
              <a:rPr lang="en-US" sz="2000" dirty="0">
                <a:latin typeface="Times New Roman"/>
                <a:ea typeface="+mn-lt"/>
                <a:cs typeface="+mn-lt"/>
              </a:rPr>
              <a:t>In 1963, researchers developed an elegant, self-adjusting binary tree structure, called AVL tree, for data in memory. </a:t>
            </a:r>
            <a:endParaRPr lang="en-US" sz="2000" dirty="0">
              <a:latin typeface="Times New Roman"/>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6733997-E776-9EE5-06AB-8FB63AF8723A}"/>
              </a:ext>
            </a:extLst>
          </p:cNvPr>
          <p:cNvSpPr>
            <a:spLocks noGrp="1"/>
          </p:cNvSpPr>
          <p:nvPr>
            <p:ph idx="1"/>
          </p:nvPr>
        </p:nvSpPr>
        <p:spPr>
          <a:xfrm>
            <a:off x="628650" y="356054"/>
            <a:ext cx="7886700" cy="5820909"/>
          </a:xfrm>
        </p:spPr>
        <p:txBody>
          <a:bodyPr vert="horz" lIns="91440" tIns="45720" rIns="91440" bIns="45720" rtlCol="0" anchor="t">
            <a:noAutofit/>
          </a:bodyPr>
          <a:lstStyle/>
          <a:p>
            <a:pPr marL="0" indent="0" algn="just">
              <a:buNone/>
            </a:pPr>
            <a:endParaRPr lang="en-US" sz="2000" dirty="0">
              <a:latin typeface="Times New Roman"/>
              <a:ea typeface="+mn-lt"/>
              <a:cs typeface="+mn-lt"/>
            </a:endParaRPr>
          </a:p>
          <a:p>
            <a:pPr marL="0" indent="0" algn="ctr">
              <a:buNone/>
            </a:pPr>
            <a:r>
              <a:rPr lang="en-US" sz="3600" i="1" dirty="0">
                <a:latin typeface="Calibri"/>
                <a:ea typeface="+mn-lt"/>
                <a:cs typeface="+mn-lt"/>
              </a:rPr>
              <a:t>HISTORY OF FILE STRUCTURES</a:t>
            </a:r>
            <a:endParaRPr lang="en-US" dirty="0"/>
          </a:p>
          <a:p>
            <a:pPr algn="just"/>
            <a:r>
              <a:rPr lang="en-US" sz="2000" dirty="0">
                <a:latin typeface="Times New Roman"/>
                <a:ea typeface="+mn-lt"/>
                <a:cs typeface="+mn-lt"/>
              </a:rPr>
              <a:t>The problem was that, even with a balanced binary tree, dozens of accesses were required to find a record in even moderate sized files. </a:t>
            </a:r>
          </a:p>
          <a:p>
            <a:pPr algn="just"/>
            <a:r>
              <a:rPr lang="en-US" sz="2000" dirty="0">
                <a:latin typeface="Times New Roman"/>
                <a:ea typeface="+mn-lt"/>
                <a:cs typeface="+mn-lt"/>
              </a:rPr>
              <a:t>File indexing is a technique used to organize and manage large collections of files for efficient search and retrieval. It involves creating an index, which is a data structure that contains metadata about the files, such as their names, locations, attributes, and content information.</a:t>
            </a:r>
          </a:p>
          <a:p>
            <a:pPr algn="just"/>
            <a:r>
              <a:rPr lang="en-US" sz="2000" dirty="0">
                <a:latin typeface="Times New Roman"/>
                <a:ea typeface="+mn-lt"/>
                <a:cs typeface="+mn-lt"/>
              </a:rPr>
              <a:t>This index allows for quick and targeted access to files based on specific criteria or search queries. </a:t>
            </a:r>
            <a:endParaRPr lang="en-US" dirty="0">
              <a:cs typeface="+mn-lt"/>
            </a:endParaRPr>
          </a:p>
          <a:p>
            <a:pPr algn="just"/>
            <a:r>
              <a:rPr lang="en-US" sz="2000" dirty="0">
                <a:latin typeface="Times New Roman"/>
                <a:ea typeface="+mn-lt"/>
                <a:cs typeface="+mn-lt"/>
              </a:rPr>
              <a:t>With file indexing, the system builds and maintains a comprehensive index that catalogs the files present in a storage system. This index is typically stored separately from the actual files and is optimized for fast searching and retrieval operations.</a:t>
            </a:r>
          </a:p>
          <a:p>
            <a:pPr algn="just"/>
            <a:r>
              <a:rPr lang="en-US" sz="2000" dirty="0">
                <a:latin typeface="Times New Roman"/>
                <a:ea typeface="+mn-lt"/>
                <a:cs typeface="+mn-lt"/>
              </a:rPr>
              <a:t>It enables users to locate files by their names, types, dates, or even content keywords, without the need for manual scanning or browsing through directories. </a:t>
            </a:r>
            <a:endParaRPr lang="en-US" sz="2000" dirty="0">
              <a:latin typeface="Times New Roman"/>
              <a:cs typeface="Times New Roman"/>
            </a:endParaRPr>
          </a:p>
        </p:txBody>
      </p:sp>
    </p:spTree>
    <p:extLst>
      <p:ext uri="{BB962C8B-B14F-4D97-AF65-F5344CB8AC3E}">
        <p14:creationId xmlns:p14="http://schemas.microsoft.com/office/powerpoint/2010/main" val="3096846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381000"/>
            <a:ext cx="8229600" cy="6477000"/>
          </a:xfrm>
          <a:prstGeom prst="rect">
            <a:avLst/>
          </a:prstGeom>
        </p:spPr>
        <p:txBody>
          <a:bodyPr vert="horz" lIns="91440" tIns="45720" rIns="91440" bIns="45720" rtlCol="0" anchor="ct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en-US" u="none" strike="noStrike" kern="1200" cap="none" spc="0" normalizeH="0" noProof="0" dirty="0">
              <a:ln>
                <a:noFill/>
              </a:ln>
              <a:solidFill>
                <a:schemeClr val="bg1"/>
              </a:solidFill>
              <a:effectLst/>
              <a:uLnTx/>
              <a:uFillTx/>
              <a:latin typeface="Times New Roman" pitchFamily="18" charset="0"/>
              <a:ea typeface="+mj-ea"/>
              <a:cs typeface="Times New Roman" pitchFamily="18"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en-US" sz="2000" u="none" strike="noStrike" kern="1200" cap="none" spc="0" normalizeH="0" baseline="0" noProof="0" dirty="0">
              <a:ln>
                <a:noFill/>
              </a:ln>
              <a:solidFill>
                <a:schemeClr val="bg1"/>
              </a:solidFill>
              <a:effectLst/>
              <a:uLnTx/>
              <a:uFillTx/>
              <a:latin typeface="Comic Sans MS" pitchFamily="66" charset="0"/>
              <a:ea typeface="+mj-ea"/>
              <a:cs typeface="+mj-cs"/>
            </a:endParaRPr>
          </a:p>
        </p:txBody>
      </p:sp>
      <p:sp>
        <p:nvSpPr>
          <p:cNvPr id="7" name="Rectangle 6"/>
          <p:cNvSpPr/>
          <p:nvPr/>
        </p:nvSpPr>
        <p:spPr>
          <a:xfrm>
            <a:off x="446315" y="457200"/>
            <a:ext cx="8164285" cy="5509200"/>
          </a:xfrm>
          <a:prstGeom prst="rect">
            <a:avLst/>
          </a:prstGeom>
        </p:spPr>
        <p:txBody>
          <a:bodyPr wrap="square" lIns="91440" tIns="45720" rIns="91440" bIns="45720" anchor="t">
            <a:spAutoFit/>
          </a:bodyPr>
          <a:lstStyle/>
          <a:p>
            <a:pPr algn="ctr"/>
            <a:r>
              <a:rPr lang="en-US" sz="3600" i="1" dirty="0">
                <a:latin typeface="Calibri"/>
                <a:ea typeface="+mn-lt"/>
                <a:cs typeface="+mn-lt"/>
              </a:rPr>
              <a:t>FIELD AND RECORD STRUCTURE</a:t>
            </a:r>
          </a:p>
          <a:p>
            <a:pPr algn="ctr"/>
            <a:endParaRPr lang="en-US" sz="3600" i="1" dirty="0">
              <a:latin typeface="Calibri"/>
              <a:ea typeface="+mn-lt"/>
              <a:cs typeface="+mn-lt"/>
            </a:endParaRPr>
          </a:p>
          <a:p>
            <a:pPr algn="just"/>
            <a:r>
              <a:rPr lang="en-US" sz="2000" dirty="0">
                <a:latin typeface="Times New Roman" panose="02020603050405020304" pitchFamily="18" charset="0"/>
                <a:ea typeface="+mn-lt"/>
                <a:cs typeface="Times New Roman" panose="02020603050405020304" pitchFamily="18" charset="0"/>
              </a:rPr>
              <a:t>The field and record structure of an airplane ticketing system includes essential components:</a:t>
            </a:r>
          </a:p>
          <a:p>
            <a:pPr algn="just"/>
            <a:endParaRPr lang="en-US" sz="2000" dirty="0">
              <a:latin typeface="Times New Roman" panose="02020603050405020304" pitchFamily="18" charset="0"/>
              <a:ea typeface="+mn-lt"/>
              <a:cs typeface="Times New Roman" panose="02020603050405020304" pitchFamily="18" charset="0"/>
            </a:endParaRPr>
          </a:p>
          <a:p>
            <a:pPr algn="just"/>
            <a:r>
              <a:rPr lang="en-US" sz="2000" dirty="0">
                <a:latin typeface="Times New Roman" panose="02020603050405020304" pitchFamily="18" charset="0"/>
                <a:ea typeface="+mn-lt"/>
                <a:cs typeface="Times New Roman" panose="02020603050405020304" pitchFamily="18" charset="0"/>
              </a:rPr>
              <a:t>1. Passenger Name (Alphanumeric)</a:t>
            </a:r>
          </a:p>
          <a:p>
            <a:pPr algn="just"/>
            <a:r>
              <a:rPr lang="en-US" sz="2000" dirty="0">
                <a:latin typeface="Times New Roman" panose="02020603050405020304" pitchFamily="18" charset="0"/>
                <a:ea typeface="+mn-lt"/>
                <a:cs typeface="Times New Roman" panose="02020603050405020304" pitchFamily="18" charset="0"/>
              </a:rPr>
              <a:t>2. Flight Number (Alphanumeric or Numeric)</a:t>
            </a:r>
          </a:p>
          <a:p>
            <a:pPr algn="just"/>
            <a:r>
              <a:rPr lang="en-US" sz="2000" dirty="0">
                <a:latin typeface="Times New Roman" panose="02020603050405020304" pitchFamily="18" charset="0"/>
                <a:ea typeface="+mn-lt"/>
                <a:cs typeface="Times New Roman" panose="02020603050405020304" pitchFamily="18" charset="0"/>
              </a:rPr>
              <a:t>3. Departure Airport (Alphanumeric)</a:t>
            </a:r>
          </a:p>
          <a:p>
            <a:pPr algn="just"/>
            <a:r>
              <a:rPr lang="en-US" sz="2000" dirty="0">
                <a:latin typeface="Times New Roman" panose="02020603050405020304" pitchFamily="18" charset="0"/>
                <a:ea typeface="+mn-lt"/>
                <a:cs typeface="Times New Roman" panose="02020603050405020304" pitchFamily="18" charset="0"/>
              </a:rPr>
              <a:t>4. Destination Airport (Alphanumeric)</a:t>
            </a:r>
          </a:p>
          <a:p>
            <a:pPr algn="just"/>
            <a:r>
              <a:rPr lang="en-US" sz="2000" dirty="0">
                <a:latin typeface="Times New Roman" panose="02020603050405020304" pitchFamily="18" charset="0"/>
                <a:ea typeface="+mn-lt"/>
                <a:cs typeface="Times New Roman" panose="02020603050405020304" pitchFamily="18" charset="0"/>
              </a:rPr>
              <a:t>5. Departure Date and Time (Date and Time)</a:t>
            </a:r>
          </a:p>
          <a:p>
            <a:pPr algn="just"/>
            <a:r>
              <a:rPr lang="en-US" sz="2000" dirty="0">
                <a:latin typeface="Times New Roman" panose="02020603050405020304" pitchFamily="18" charset="0"/>
                <a:ea typeface="+mn-lt"/>
                <a:cs typeface="Times New Roman" panose="02020603050405020304" pitchFamily="18" charset="0"/>
              </a:rPr>
              <a:t>6. Arrival Date and Time (Date and Time)</a:t>
            </a:r>
          </a:p>
          <a:p>
            <a:pPr algn="just"/>
            <a:r>
              <a:rPr lang="en-US" sz="2000" dirty="0">
                <a:latin typeface="Times New Roman" panose="02020603050405020304" pitchFamily="18" charset="0"/>
                <a:ea typeface="+mn-lt"/>
                <a:cs typeface="Times New Roman" panose="02020603050405020304" pitchFamily="18" charset="0"/>
              </a:rPr>
              <a:t>7. Seat Number (Alphanumeric or Numeric)</a:t>
            </a:r>
          </a:p>
          <a:p>
            <a:pPr algn="just"/>
            <a:r>
              <a:rPr lang="en-US" sz="2000" dirty="0">
                <a:latin typeface="Times New Roman" panose="02020603050405020304" pitchFamily="18" charset="0"/>
                <a:ea typeface="+mn-lt"/>
                <a:cs typeface="Times New Roman" panose="02020603050405020304" pitchFamily="18" charset="0"/>
              </a:rPr>
              <a:t>8. Ticket Price (Numeric)</a:t>
            </a:r>
          </a:p>
          <a:p>
            <a:pPr algn="just"/>
            <a:endParaRPr lang="en-US" sz="2000" dirty="0">
              <a:latin typeface="Times New Roman" panose="02020603050405020304" pitchFamily="18" charset="0"/>
              <a:ea typeface="+mn-lt"/>
              <a:cs typeface="Times New Roman" panose="02020603050405020304" pitchFamily="18" charset="0"/>
            </a:endParaRPr>
          </a:p>
          <a:p>
            <a:pPr algn="just"/>
            <a:r>
              <a:rPr lang="en-US" sz="2000" dirty="0">
                <a:latin typeface="Times New Roman" panose="02020603050405020304" pitchFamily="18" charset="0"/>
                <a:ea typeface="+mn-lt"/>
                <a:cs typeface="Times New Roman" panose="02020603050405020304" pitchFamily="18" charset="0"/>
              </a:rPr>
              <a:t>Each record represents a ticket and holds the above fields. These records are stored in a database for efficient management of ticketing information.</a:t>
            </a:r>
          </a:p>
        </p:txBody>
      </p:sp>
      <p:cxnSp>
        <p:nvCxnSpPr>
          <p:cNvPr id="10" name="Straight Connector 9"/>
          <p:cNvCxnSpPr/>
          <p:nvPr/>
        </p:nvCxnSpPr>
        <p:spPr>
          <a:xfrm>
            <a:off x="2362200" y="3810000"/>
            <a:ext cx="0" cy="3734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810000" y="3810000"/>
            <a:ext cx="0" cy="3782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38600" y="3810000"/>
            <a:ext cx="0" cy="3782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0" y="3810000"/>
            <a:ext cx="0" cy="3782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2600" y="3810000"/>
            <a:ext cx="0" cy="3782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81800" y="3810000"/>
            <a:ext cx="0" cy="3782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0400" y="3810000"/>
            <a:ext cx="0" cy="3782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05800" y="3810000"/>
            <a:ext cx="0" cy="3782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81000"/>
            <a:ext cx="7391400" cy="646331"/>
          </a:xfrm>
          <a:prstGeom prst="rect">
            <a:avLst/>
          </a:prstGeom>
        </p:spPr>
        <p:txBody>
          <a:bodyPr wrap="square" lIns="91440" tIns="45720" rIns="91440" bIns="45720" anchor="t">
            <a:spAutoFit/>
          </a:bodyPr>
          <a:lstStyle/>
          <a:p>
            <a:pPr lvl="0" algn="ctr">
              <a:spcBef>
                <a:spcPct val="0"/>
              </a:spcBef>
              <a:defRPr/>
            </a:pPr>
            <a:r>
              <a:rPr lang="en-US" sz="3600" i="1" dirty="0">
                <a:solidFill>
                  <a:srgbClr val="000000"/>
                </a:solidFill>
                <a:cs typeface="Calibri"/>
              </a:rPr>
              <a:t>SNAPSHOTS</a:t>
            </a:r>
            <a:endParaRPr lang="en-US" sz="3200" i="1" dirty="0">
              <a:solidFill>
                <a:srgbClr val="000000"/>
              </a:solidFill>
              <a:cs typeface="Calibri"/>
            </a:endParaRPr>
          </a:p>
        </p:txBody>
      </p:sp>
      <p:sp>
        <p:nvSpPr>
          <p:cNvPr id="6" name="Content Placeholder 5"/>
          <p:cNvSpPr>
            <a:spLocks noGrp="1"/>
          </p:cNvSpPr>
          <p:nvPr>
            <p:ph idx="1"/>
          </p:nvPr>
        </p:nvSpPr>
        <p:spPr>
          <a:xfrm>
            <a:off x="457200" y="1143000"/>
            <a:ext cx="8229600" cy="5486400"/>
          </a:xfrm>
        </p:spPr>
        <p:txBody>
          <a:bodyPr vert="horz" lIns="91440" tIns="45720" rIns="91440" bIns="45720" rtlCol="0" anchor="t">
            <a:normAutofit/>
          </a:bodyPr>
          <a:lstStyle/>
          <a:p>
            <a:r>
              <a:rPr lang="en-US" dirty="0"/>
              <a:t>MENU OPTION</a:t>
            </a:r>
          </a:p>
          <a:p>
            <a:endParaRPr lang="en-US" dirty="0">
              <a:solidFill>
                <a:srgbClr val="FF0000"/>
              </a:solidFill>
            </a:endParaRPr>
          </a:p>
        </p:txBody>
      </p:sp>
      <p:pic>
        <p:nvPicPr>
          <p:cNvPr id="9" name="Picture 8" descr="A black screen with white text&#10;&#10;Description automatically generated">
            <a:extLst>
              <a:ext uri="{FF2B5EF4-FFF2-40B4-BE49-F238E27FC236}">
                <a16:creationId xmlns:a16="http://schemas.microsoft.com/office/drawing/2014/main" id="{2A33D0D6-45D4-403E-8589-E70054780106}"/>
              </a:ext>
            </a:extLst>
          </p:cNvPr>
          <p:cNvPicPr/>
          <p:nvPr/>
        </p:nvPicPr>
        <p:blipFill rotWithShape="1">
          <a:blip r:embed="rId2">
            <a:extLst>
              <a:ext uri="{28A0092B-C50C-407E-A947-70E740481C1C}">
                <a14:useLocalDpi xmlns:a14="http://schemas.microsoft.com/office/drawing/2010/main" val="0"/>
              </a:ext>
            </a:extLst>
          </a:blip>
          <a:srcRect b="20600"/>
          <a:stretch/>
        </p:blipFill>
        <p:spPr bwMode="auto">
          <a:xfrm>
            <a:off x="1275873" y="1659890"/>
            <a:ext cx="6516053" cy="3538220"/>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28600"/>
            <a:ext cx="8229600" cy="6477000"/>
          </a:xfrm>
        </p:spPr>
        <p:txBody>
          <a:bodyPr vert="horz" lIns="91440" tIns="45720" rIns="91440" bIns="45720" rtlCol="0" anchor="t">
            <a:normAutofit/>
          </a:bodyPr>
          <a:lstStyle/>
          <a:p>
            <a:endParaRPr lang="en-US" dirty="0">
              <a:cs typeface="Calibri"/>
            </a:endParaRPr>
          </a:p>
          <a:p>
            <a:r>
              <a:rPr lang="en-US" dirty="0"/>
              <a:t>CREATE NEW TICKET</a:t>
            </a:r>
          </a:p>
        </p:txBody>
      </p:sp>
      <p:pic>
        <p:nvPicPr>
          <p:cNvPr id="6" name="Picture 5" descr="A black screen with white text&#10;&#10;Description automatically generated">
            <a:extLst>
              <a:ext uri="{FF2B5EF4-FFF2-40B4-BE49-F238E27FC236}">
                <a16:creationId xmlns:a16="http://schemas.microsoft.com/office/drawing/2014/main" id="{910487CE-A3E3-4127-B4EB-AB7383C07F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6642" y="1470342"/>
            <a:ext cx="6990715" cy="391731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1090</TotalTime>
  <Words>1095</Words>
  <Application>Microsoft Office PowerPoint</Application>
  <PresentationFormat>On-screen Show (4:3)</PresentationFormat>
  <Paragraphs>100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Comic Sans MS</vt:lpstr>
      <vt:lpstr>Times New Roman</vt: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DELETE TICKET</vt:lpstr>
      <vt:lpstr>APPLICATIONS </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Sidharth S Pai</cp:lastModifiedBy>
  <cp:revision>465</cp:revision>
  <dcterms:created xsi:type="dcterms:W3CDTF">2018-05-13T06:35:56Z</dcterms:created>
  <dcterms:modified xsi:type="dcterms:W3CDTF">2023-07-10T16:16:44Z</dcterms:modified>
</cp:coreProperties>
</file>