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16" r:id="rId5"/>
    <p:sldMasterId id="2147483693" r:id="rId6"/>
    <p:sldMasterId id="2147483695" r:id="rId7"/>
    <p:sldMasterId id="2147483697" r:id="rId8"/>
    <p:sldMasterId id="2147483699" r:id="rId9"/>
    <p:sldMasterId id="2147483701" r:id="rId10"/>
    <p:sldMasterId id="2147483703" r:id="rId11"/>
    <p:sldMasterId id="2147483705" r:id="rId12"/>
    <p:sldMasterId id="2147483731" r:id="rId13"/>
  </p:sldMasterIdLst>
  <p:notesMasterIdLst>
    <p:notesMasterId r:id="rId23"/>
  </p:notesMasterIdLst>
  <p:sldIdLst>
    <p:sldId id="256" r:id="rId14"/>
    <p:sldId id="267" r:id="rId15"/>
    <p:sldId id="268" r:id="rId16"/>
    <p:sldId id="270" r:id="rId17"/>
    <p:sldId id="274" r:id="rId18"/>
    <p:sldId id="271" r:id="rId19"/>
    <p:sldId id="273" r:id="rId20"/>
    <p:sldId id="266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96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56"/>
      </p:cViewPr>
      <p:guideLst>
        <p:guide orient="horz" pos="3312"/>
        <p:guide pos="3840"/>
        <p:guide orient="horz" pos="9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AC5C2-7BD3-44E2-9613-DFA947BE9A9C}" type="doc">
      <dgm:prSet loTypeId="urn:microsoft.com/office/officeart/2005/8/layout/matrix1" loCatId="matri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7392DFC-401B-461A-823D-0973F202BB8A}">
      <dgm:prSet phldrT="[Text]" custT="1"/>
      <dgm:spPr/>
      <dgm:t>
        <a:bodyPr/>
        <a:lstStyle/>
        <a:p>
          <a:r>
            <a:rPr lang="en-US" sz="2000" b="1" dirty="0" smtClean="0"/>
            <a:t>DI</a:t>
          </a:r>
          <a:endParaRPr lang="en-US" sz="2000" b="1" dirty="0"/>
        </a:p>
      </dgm:t>
    </dgm:pt>
    <dgm:pt modelId="{DC862AAB-27FE-4EBD-9296-FE2A9B4084FA}" type="parTrans" cxnId="{4EDB7E67-DA8E-4C02-A886-882ED02F3662}">
      <dgm:prSet/>
      <dgm:spPr/>
      <dgm:t>
        <a:bodyPr/>
        <a:lstStyle/>
        <a:p>
          <a:endParaRPr lang="en-US"/>
        </a:p>
      </dgm:t>
    </dgm:pt>
    <dgm:pt modelId="{E43A2451-AC11-4FEA-9602-646C11F286BC}" type="sibTrans" cxnId="{4EDB7E67-DA8E-4C02-A886-882ED02F3662}">
      <dgm:prSet/>
      <dgm:spPr/>
      <dgm:t>
        <a:bodyPr/>
        <a:lstStyle/>
        <a:p>
          <a:endParaRPr lang="en-US"/>
        </a:p>
      </dgm:t>
    </dgm:pt>
    <dgm:pt modelId="{3A6F05B2-8350-4DA6-94C0-295777DEE211}">
      <dgm:prSet phldrT="[Text]" custT="1"/>
      <dgm:spPr/>
      <dgm:t>
        <a:bodyPr/>
        <a:lstStyle/>
        <a:p>
          <a:r>
            <a:rPr lang="en-US" sz="1800" b="1" dirty="0" smtClean="0"/>
            <a:t/>
          </a:r>
          <a:br>
            <a:rPr lang="en-US" sz="1800" b="1" dirty="0" smtClean="0"/>
          </a:br>
          <a:r>
            <a:rPr lang="en-US" sz="1800" b="1" dirty="0" smtClean="0"/>
            <a:t>Secure</a:t>
          </a:r>
          <a:endParaRPr lang="en-US" sz="1800" b="1" dirty="0"/>
        </a:p>
      </dgm:t>
    </dgm:pt>
    <dgm:pt modelId="{5A32BA25-4ED3-4234-BC25-B3BE7C52CE8B}" type="parTrans" cxnId="{8B0174B6-FC2C-4DB1-8D5C-BC24F1B9875D}">
      <dgm:prSet/>
      <dgm:spPr/>
      <dgm:t>
        <a:bodyPr/>
        <a:lstStyle/>
        <a:p>
          <a:endParaRPr lang="en-US"/>
        </a:p>
      </dgm:t>
    </dgm:pt>
    <dgm:pt modelId="{4AC2B1DE-F198-4E75-A206-E81606E0B59E}" type="sibTrans" cxnId="{8B0174B6-FC2C-4DB1-8D5C-BC24F1B9875D}">
      <dgm:prSet/>
      <dgm:spPr/>
      <dgm:t>
        <a:bodyPr/>
        <a:lstStyle/>
        <a:p>
          <a:endParaRPr lang="en-US"/>
        </a:p>
      </dgm:t>
    </dgm:pt>
    <dgm:pt modelId="{4FEC6EE1-FEB5-4073-B10D-E6EAFDF925C7}">
      <dgm:prSet phldrT="[Text]" custT="1"/>
      <dgm:spPr/>
      <dgm:t>
        <a:bodyPr/>
        <a:lstStyle/>
        <a:p>
          <a:r>
            <a:rPr lang="en-US" sz="1800" b="1" dirty="0" smtClean="0"/>
            <a:t/>
          </a:r>
          <a:br>
            <a:rPr lang="en-US" sz="1800" b="1" dirty="0" smtClean="0"/>
          </a:br>
          <a:r>
            <a:rPr lang="en-US" sz="1800" b="1" dirty="0" smtClean="0"/>
            <a:t>Private</a:t>
          </a:r>
          <a:endParaRPr lang="en-US" sz="1800" b="1" dirty="0"/>
        </a:p>
      </dgm:t>
    </dgm:pt>
    <dgm:pt modelId="{E12BB1DE-E6E2-4FF8-AAA2-7AABFC040345}" type="parTrans" cxnId="{2D1504C1-C610-4E25-85AB-11BCC7B5E895}">
      <dgm:prSet/>
      <dgm:spPr/>
      <dgm:t>
        <a:bodyPr/>
        <a:lstStyle/>
        <a:p>
          <a:endParaRPr lang="en-US"/>
        </a:p>
      </dgm:t>
    </dgm:pt>
    <dgm:pt modelId="{4E5425D3-0E99-4490-8123-9470C2CFBDA2}" type="sibTrans" cxnId="{2D1504C1-C610-4E25-85AB-11BCC7B5E895}">
      <dgm:prSet/>
      <dgm:spPr/>
      <dgm:t>
        <a:bodyPr/>
        <a:lstStyle/>
        <a:p>
          <a:endParaRPr lang="en-US"/>
        </a:p>
      </dgm:t>
    </dgm:pt>
    <dgm:pt modelId="{102A0E2E-243C-46A1-850C-743DA005ADCD}">
      <dgm:prSet phldrT="[Text]" custT="1"/>
      <dgm:spPr/>
      <dgm:t>
        <a:bodyPr/>
        <a:lstStyle/>
        <a:p>
          <a:r>
            <a:rPr lang="en-US" sz="1800" b="1" dirty="0" smtClean="0"/>
            <a:t>Self </a:t>
          </a:r>
          <a:r>
            <a:rPr lang="en-US" sz="1800" b="1" dirty="0" smtClean="0"/>
            <a:t>controlled</a:t>
          </a:r>
          <a:br>
            <a:rPr lang="en-US" sz="1800" b="1" dirty="0" smtClean="0"/>
          </a:br>
          <a:endParaRPr lang="en-US" sz="1800" b="1" dirty="0"/>
        </a:p>
      </dgm:t>
    </dgm:pt>
    <dgm:pt modelId="{5102194E-1BDF-4DE0-AC9F-ED047FFD5959}" type="parTrans" cxnId="{F17304DA-41E1-43C9-9956-B706DCCD78F3}">
      <dgm:prSet/>
      <dgm:spPr/>
      <dgm:t>
        <a:bodyPr/>
        <a:lstStyle/>
        <a:p>
          <a:endParaRPr lang="en-US"/>
        </a:p>
      </dgm:t>
    </dgm:pt>
    <dgm:pt modelId="{E8E879F3-A6EB-46DA-A873-DA4C13432697}" type="sibTrans" cxnId="{F17304DA-41E1-43C9-9956-B706DCCD78F3}">
      <dgm:prSet/>
      <dgm:spPr/>
      <dgm:t>
        <a:bodyPr/>
        <a:lstStyle/>
        <a:p>
          <a:endParaRPr lang="en-US"/>
        </a:p>
      </dgm:t>
    </dgm:pt>
    <dgm:pt modelId="{D0DC80B9-4C15-400C-AFC8-89756F4A2AD1}">
      <dgm:prSet phldrT="[Text]" custT="1"/>
      <dgm:spPr/>
      <dgm:t>
        <a:bodyPr/>
        <a:lstStyle/>
        <a:p>
          <a:r>
            <a:rPr lang="en-US" sz="1800" b="1" dirty="0" smtClean="0"/>
            <a:t>Ubiquitous</a:t>
          </a:r>
          <a:br>
            <a:rPr lang="en-US" sz="1800" b="1" dirty="0" smtClean="0"/>
          </a:br>
          <a:endParaRPr lang="en-US" sz="1800" b="1" dirty="0"/>
        </a:p>
      </dgm:t>
    </dgm:pt>
    <dgm:pt modelId="{7E139B6E-909A-4302-B5C9-E9D76541CF73}" type="parTrans" cxnId="{28C7DDF5-8B97-46EC-B461-4A6F02D67C93}">
      <dgm:prSet/>
      <dgm:spPr/>
      <dgm:t>
        <a:bodyPr/>
        <a:lstStyle/>
        <a:p>
          <a:endParaRPr lang="en-US"/>
        </a:p>
      </dgm:t>
    </dgm:pt>
    <dgm:pt modelId="{45900B07-59F1-4EA7-AA62-6FA3A8FBBD46}" type="sibTrans" cxnId="{28C7DDF5-8B97-46EC-B461-4A6F02D67C93}">
      <dgm:prSet/>
      <dgm:spPr/>
      <dgm:t>
        <a:bodyPr/>
        <a:lstStyle/>
        <a:p>
          <a:endParaRPr lang="en-US"/>
        </a:p>
      </dgm:t>
    </dgm:pt>
    <dgm:pt modelId="{94BE85F3-7A00-45FD-8AD8-19F95A558604}" type="pres">
      <dgm:prSet presAssocID="{2B1AC5C2-7BD3-44E2-9613-DFA947BE9A9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B0503-2E2C-4A0C-85BA-FCE78A19F32B}" type="pres">
      <dgm:prSet presAssocID="{2B1AC5C2-7BD3-44E2-9613-DFA947BE9A9C}" presName="matrix" presStyleCnt="0"/>
      <dgm:spPr/>
      <dgm:t>
        <a:bodyPr/>
        <a:lstStyle/>
        <a:p>
          <a:endParaRPr lang="en-US"/>
        </a:p>
      </dgm:t>
    </dgm:pt>
    <dgm:pt modelId="{BBCAB1CD-5A0F-4FAE-AE65-7F99A28FA841}" type="pres">
      <dgm:prSet presAssocID="{2B1AC5C2-7BD3-44E2-9613-DFA947BE9A9C}" presName="tile1" presStyleLbl="node1" presStyleIdx="0" presStyleCnt="4"/>
      <dgm:spPr/>
      <dgm:t>
        <a:bodyPr/>
        <a:lstStyle/>
        <a:p>
          <a:endParaRPr lang="en-US"/>
        </a:p>
      </dgm:t>
    </dgm:pt>
    <dgm:pt modelId="{ABF96375-43F2-4874-A183-15DEF45E8D51}" type="pres">
      <dgm:prSet presAssocID="{2B1AC5C2-7BD3-44E2-9613-DFA947BE9A9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CEFBA-27A5-4AA0-9F46-31E6429AF46B}" type="pres">
      <dgm:prSet presAssocID="{2B1AC5C2-7BD3-44E2-9613-DFA947BE9A9C}" presName="tile2" presStyleLbl="node1" presStyleIdx="1" presStyleCnt="4" custLinFactNeighborX="94035" custLinFactNeighborY="-33045"/>
      <dgm:spPr/>
      <dgm:t>
        <a:bodyPr/>
        <a:lstStyle/>
        <a:p>
          <a:endParaRPr lang="en-US"/>
        </a:p>
      </dgm:t>
    </dgm:pt>
    <dgm:pt modelId="{4B929A2B-DED6-44EA-9107-4BF620AB3B82}" type="pres">
      <dgm:prSet presAssocID="{2B1AC5C2-7BD3-44E2-9613-DFA947BE9A9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7E94D-51ED-4A17-BAD0-B494DA30C1B9}" type="pres">
      <dgm:prSet presAssocID="{2B1AC5C2-7BD3-44E2-9613-DFA947BE9A9C}" presName="tile3" presStyleLbl="node1" presStyleIdx="2" presStyleCnt="4"/>
      <dgm:spPr/>
      <dgm:t>
        <a:bodyPr/>
        <a:lstStyle/>
        <a:p>
          <a:endParaRPr lang="en-US"/>
        </a:p>
      </dgm:t>
    </dgm:pt>
    <dgm:pt modelId="{7E69AD68-1E76-4E73-9151-A52FBC70F1C5}" type="pres">
      <dgm:prSet presAssocID="{2B1AC5C2-7BD3-44E2-9613-DFA947BE9A9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D480B-AA49-49AE-BFC1-28EC25DFBE83}" type="pres">
      <dgm:prSet presAssocID="{2B1AC5C2-7BD3-44E2-9613-DFA947BE9A9C}" presName="tile4" presStyleLbl="node1" presStyleIdx="3" presStyleCnt="4"/>
      <dgm:spPr/>
      <dgm:t>
        <a:bodyPr/>
        <a:lstStyle/>
        <a:p>
          <a:endParaRPr lang="en-US"/>
        </a:p>
      </dgm:t>
    </dgm:pt>
    <dgm:pt modelId="{A48399EC-EEAE-427C-8341-FC168CEB38DC}" type="pres">
      <dgm:prSet presAssocID="{2B1AC5C2-7BD3-44E2-9613-DFA947BE9A9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9BA98-E362-4B92-A386-31EDA190CD15}" type="pres">
      <dgm:prSet presAssocID="{2B1AC5C2-7BD3-44E2-9613-DFA947BE9A9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B0174B6-FC2C-4DB1-8D5C-BC24F1B9875D}" srcId="{E7392DFC-401B-461A-823D-0973F202BB8A}" destId="{3A6F05B2-8350-4DA6-94C0-295777DEE211}" srcOrd="0" destOrd="0" parTransId="{5A32BA25-4ED3-4234-BC25-B3BE7C52CE8B}" sibTransId="{4AC2B1DE-F198-4E75-A206-E81606E0B59E}"/>
    <dgm:cxn modelId="{28D96AE2-39B0-4848-8E01-B3548C205574}" type="presOf" srcId="{D0DC80B9-4C15-400C-AFC8-89756F4A2AD1}" destId="{06BD480B-AA49-49AE-BFC1-28EC25DFBE83}" srcOrd="0" destOrd="0" presId="urn:microsoft.com/office/officeart/2005/8/layout/matrix1"/>
    <dgm:cxn modelId="{987F737E-094C-42CB-86F0-D51203ECBC89}" type="presOf" srcId="{2B1AC5C2-7BD3-44E2-9613-DFA947BE9A9C}" destId="{94BE85F3-7A00-45FD-8AD8-19F95A558604}" srcOrd="0" destOrd="0" presId="urn:microsoft.com/office/officeart/2005/8/layout/matrix1"/>
    <dgm:cxn modelId="{60891109-974F-44D3-83F5-7A821D0FB172}" type="presOf" srcId="{3A6F05B2-8350-4DA6-94C0-295777DEE211}" destId="{ABF96375-43F2-4874-A183-15DEF45E8D51}" srcOrd="1" destOrd="0" presId="urn:microsoft.com/office/officeart/2005/8/layout/matrix1"/>
    <dgm:cxn modelId="{296AD730-1FAA-4CF2-B2AC-76241B0B1395}" type="presOf" srcId="{3A6F05B2-8350-4DA6-94C0-295777DEE211}" destId="{BBCAB1CD-5A0F-4FAE-AE65-7F99A28FA841}" srcOrd="0" destOrd="0" presId="urn:microsoft.com/office/officeart/2005/8/layout/matrix1"/>
    <dgm:cxn modelId="{21AB3151-C2A9-42BA-AB2A-CCE1DF727231}" type="presOf" srcId="{102A0E2E-243C-46A1-850C-743DA005ADCD}" destId="{7E69AD68-1E76-4E73-9151-A52FBC70F1C5}" srcOrd="1" destOrd="0" presId="urn:microsoft.com/office/officeart/2005/8/layout/matrix1"/>
    <dgm:cxn modelId="{144EC602-C75F-4866-A0D7-7B2E5FA724DF}" type="presOf" srcId="{D0DC80B9-4C15-400C-AFC8-89756F4A2AD1}" destId="{A48399EC-EEAE-427C-8341-FC168CEB38DC}" srcOrd="1" destOrd="0" presId="urn:microsoft.com/office/officeart/2005/8/layout/matrix1"/>
    <dgm:cxn modelId="{4EDB7E67-DA8E-4C02-A886-882ED02F3662}" srcId="{2B1AC5C2-7BD3-44E2-9613-DFA947BE9A9C}" destId="{E7392DFC-401B-461A-823D-0973F202BB8A}" srcOrd="0" destOrd="0" parTransId="{DC862AAB-27FE-4EBD-9296-FE2A9B4084FA}" sibTransId="{E43A2451-AC11-4FEA-9602-646C11F286BC}"/>
    <dgm:cxn modelId="{56DF85D2-055F-4C45-91A4-F75D645F4A87}" type="presOf" srcId="{E7392DFC-401B-461A-823D-0973F202BB8A}" destId="{4D99BA98-E362-4B92-A386-31EDA190CD15}" srcOrd="0" destOrd="0" presId="urn:microsoft.com/office/officeart/2005/8/layout/matrix1"/>
    <dgm:cxn modelId="{BD0B029F-6955-4874-9D97-F910A9F38607}" type="presOf" srcId="{4FEC6EE1-FEB5-4073-B10D-E6EAFDF925C7}" destId="{B25CEFBA-27A5-4AA0-9F46-31E6429AF46B}" srcOrd="0" destOrd="0" presId="urn:microsoft.com/office/officeart/2005/8/layout/matrix1"/>
    <dgm:cxn modelId="{28C7DDF5-8B97-46EC-B461-4A6F02D67C93}" srcId="{E7392DFC-401B-461A-823D-0973F202BB8A}" destId="{D0DC80B9-4C15-400C-AFC8-89756F4A2AD1}" srcOrd="3" destOrd="0" parTransId="{7E139B6E-909A-4302-B5C9-E9D76541CF73}" sibTransId="{45900B07-59F1-4EA7-AA62-6FA3A8FBBD46}"/>
    <dgm:cxn modelId="{AED5DD67-A326-4BA2-80E7-3247874D9C78}" type="presOf" srcId="{102A0E2E-243C-46A1-850C-743DA005ADCD}" destId="{B277E94D-51ED-4A17-BAD0-B494DA30C1B9}" srcOrd="0" destOrd="0" presId="urn:microsoft.com/office/officeart/2005/8/layout/matrix1"/>
    <dgm:cxn modelId="{790D0E98-9698-4DB6-A81E-30D57486CD1C}" type="presOf" srcId="{4FEC6EE1-FEB5-4073-B10D-E6EAFDF925C7}" destId="{4B929A2B-DED6-44EA-9107-4BF620AB3B82}" srcOrd="1" destOrd="0" presId="urn:microsoft.com/office/officeart/2005/8/layout/matrix1"/>
    <dgm:cxn modelId="{F17304DA-41E1-43C9-9956-B706DCCD78F3}" srcId="{E7392DFC-401B-461A-823D-0973F202BB8A}" destId="{102A0E2E-243C-46A1-850C-743DA005ADCD}" srcOrd="2" destOrd="0" parTransId="{5102194E-1BDF-4DE0-AC9F-ED047FFD5959}" sibTransId="{E8E879F3-A6EB-46DA-A873-DA4C13432697}"/>
    <dgm:cxn modelId="{2D1504C1-C610-4E25-85AB-11BCC7B5E895}" srcId="{E7392DFC-401B-461A-823D-0973F202BB8A}" destId="{4FEC6EE1-FEB5-4073-B10D-E6EAFDF925C7}" srcOrd="1" destOrd="0" parTransId="{E12BB1DE-E6E2-4FF8-AAA2-7AABFC040345}" sibTransId="{4E5425D3-0E99-4490-8123-9470C2CFBDA2}"/>
    <dgm:cxn modelId="{5481853E-9D6A-4435-915B-35483A11EEDE}" type="presParOf" srcId="{94BE85F3-7A00-45FD-8AD8-19F95A558604}" destId="{455B0503-2E2C-4A0C-85BA-FCE78A19F32B}" srcOrd="0" destOrd="0" presId="urn:microsoft.com/office/officeart/2005/8/layout/matrix1"/>
    <dgm:cxn modelId="{178E4A06-AA28-4329-9288-B4385ED2FAB7}" type="presParOf" srcId="{455B0503-2E2C-4A0C-85BA-FCE78A19F32B}" destId="{BBCAB1CD-5A0F-4FAE-AE65-7F99A28FA841}" srcOrd="0" destOrd="0" presId="urn:microsoft.com/office/officeart/2005/8/layout/matrix1"/>
    <dgm:cxn modelId="{6811723B-FCB4-459D-8443-E41B18E9CE16}" type="presParOf" srcId="{455B0503-2E2C-4A0C-85BA-FCE78A19F32B}" destId="{ABF96375-43F2-4874-A183-15DEF45E8D51}" srcOrd="1" destOrd="0" presId="urn:microsoft.com/office/officeart/2005/8/layout/matrix1"/>
    <dgm:cxn modelId="{B78AD296-C861-4389-ACC7-E235084E3FE5}" type="presParOf" srcId="{455B0503-2E2C-4A0C-85BA-FCE78A19F32B}" destId="{B25CEFBA-27A5-4AA0-9F46-31E6429AF46B}" srcOrd="2" destOrd="0" presId="urn:microsoft.com/office/officeart/2005/8/layout/matrix1"/>
    <dgm:cxn modelId="{7E99F607-F24B-447A-865B-A1F5333678FF}" type="presParOf" srcId="{455B0503-2E2C-4A0C-85BA-FCE78A19F32B}" destId="{4B929A2B-DED6-44EA-9107-4BF620AB3B82}" srcOrd="3" destOrd="0" presId="urn:microsoft.com/office/officeart/2005/8/layout/matrix1"/>
    <dgm:cxn modelId="{14ECEEB3-ECC6-4C1F-9953-B2EEB6364421}" type="presParOf" srcId="{455B0503-2E2C-4A0C-85BA-FCE78A19F32B}" destId="{B277E94D-51ED-4A17-BAD0-B494DA30C1B9}" srcOrd="4" destOrd="0" presId="urn:microsoft.com/office/officeart/2005/8/layout/matrix1"/>
    <dgm:cxn modelId="{1987F9FA-3D2E-4B13-B6C9-09A695565916}" type="presParOf" srcId="{455B0503-2E2C-4A0C-85BA-FCE78A19F32B}" destId="{7E69AD68-1E76-4E73-9151-A52FBC70F1C5}" srcOrd="5" destOrd="0" presId="urn:microsoft.com/office/officeart/2005/8/layout/matrix1"/>
    <dgm:cxn modelId="{278F55AF-280A-47D6-8C17-2A93B98283F2}" type="presParOf" srcId="{455B0503-2E2C-4A0C-85BA-FCE78A19F32B}" destId="{06BD480B-AA49-49AE-BFC1-28EC25DFBE83}" srcOrd="6" destOrd="0" presId="urn:microsoft.com/office/officeart/2005/8/layout/matrix1"/>
    <dgm:cxn modelId="{515266F5-287A-44B8-87F8-E65C29D6AA6D}" type="presParOf" srcId="{455B0503-2E2C-4A0C-85BA-FCE78A19F32B}" destId="{A48399EC-EEAE-427C-8341-FC168CEB38DC}" srcOrd="7" destOrd="0" presId="urn:microsoft.com/office/officeart/2005/8/layout/matrix1"/>
    <dgm:cxn modelId="{1EFD0FD2-C8D7-4BFD-B54C-D55FA672F16D}" type="presParOf" srcId="{94BE85F3-7A00-45FD-8AD8-19F95A558604}" destId="{4D99BA98-E362-4B92-A386-31EDA190CD1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AE650-6BEE-4E16-BCE7-71CCD605D9D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75EB5EAF-1DB8-437C-A167-95FA9BDED6FB}">
      <dgm:prSet phldrT="[Text]" custT="1"/>
      <dgm:spPr/>
      <dgm:t>
        <a:bodyPr/>
        <a:lstStyle/>
        <a:p>
          <a:r>
            <a:rPr lang="en-US" sz="1600" b="1" dirty="0" smtClean="0"/>
            <a:t>Technology Approach</a:t>
          </a:r>
          <a:endParaRPr lang="en-US" sz="1600" b="1" dirty="0"/>
        </a:p>
      </dgm:t>
    </dgm:pt>
    <dgm:pt modelId="{0539A01A-83A9-432B-B596-BB33DF7A3DA0}" type="parTrans" cxnId="{2C16D2ED-04DF-4C65-BCA2-49DC5BACF0C4}">
      <dgm:prSet/>
      <dgm:spPr/>
      <dgm:t>
        <a:bodyPr/>
        <a:lstStyle/>
        <a:p>
          <a:endParaRPr lang="en-US"/>
        </a:p>
      </dgm:t>
    </dgm:pt>
    <dgm:pt modelId="{BE8461FB-767F-41B2-BD87-AB1B0251388B}" type="sibTrans" cxnId="{2C16D2ED-04DF-4C65-BCA2-49DC5BACF0C4}">
      <dgm:prSet/>
      <dgm:spPr/>
      <dgm:t>
        <a:bodyPr/>
        <a:lstStyle/>
        <a:p>
          <a:endParaRPr lang="en-US"/>
        </a:p>
      </dgm:t>
    </dgm:pt>
    <dgm:pt modelId="{0D522161-D63F-47CC-A0BB-6391535CCC63}">
      <dgm:prSet phldrT="[Text]" custT="1"/>
      <dgm:spPr/>
      <dgm:t>
        <a:bodyPr/>
        <a:lstStyle/>
        <a:p>
          <a:r>
            <a:rPr lang="en-US" sz="1600" b="1" dirty="0" smtClean="0"/>
            <a:t>Digital Identity Protocol</a:t>
          </a:r>
          <a:endParaRPr lang="en-US" sz="1600" b="1" dirty="0"/>
        </a:p>
      </dgm:t>
    </dgm:pt>
    <dgm:pt modelId="{D97C0EB2-A716-494D-8F3D-375E6FCC4113}" type="parTrans" cxnId="{E7B74664-279B-4355-9522-C137228E911D}">
      <dgm:prSet/>
      <dgm:spPr/>
      <dgm:t>
        <a:bodyPr/>
        <a:lstStyle/>
        <a:p>
          <a:endParaRPr lang="en-US"/>
        </a:p>
      </dgm:t>
    </dgm:pt>
    <dgm:pt modelId="{B828E12A-09C3-4895-BB75-BF6E3092D815}" type="sibTrans" cxnId="{E7B74664-279B-4355-9522-C137228E911D}">
      <dgm:prSet/>
      <dgm:spPr/>
      <dgm:t>
        <a:bodyPr/>
        <a:lstStyle/>
        <a:p>
          <a:endParaRPr lang="en-US"/>
        </a:p>
      </dgm:t>
    </dgm:pt>
    <dgm:pt modelId="{ADC7F026-4535-4967-89D9-52FFA07CFEB2}">
      <dgm:prSet phldrT="[Text]" custT="1"/>
      <dgm:spPr/>
      <dgm:t>
        <a:bodyPr/>
        <a:lstStyle/>
        <a:p>
          <a:r>
            <a:rPr lang="en-US" sz="1600" b="1" dirty="0" smtClean="0"/>
            <a:t>Differentiation</a:t>
          </a:r>
          <a:endParaRPr lang="en-US" sz="1600" b="1" dirty="0"/>
        </a:p>
      </dgm:t>
    </dgm:pt>
    <dgm:pt modelId="{D4C7BD93-C8A2-461C-86A3-B6E772089970}" type="parTrans" cxnId="{4031D7F0-891F-47C4-8D87-CC1ACD7B0B1E}">
      <dgm:prSet/>
      <dgm:spPr/>
      <dgm:t>
        <a:bodyPr/>
        <a:lstStyle/>
        <a:p>
          <a:endParaRPr lang="en-US"/>
        </a:p>
      </dgm:t>
    </dgm:pt>
    <dgm:pt modelId="{611EC756-CDE2-4B3F-B82E-D95E0354A49A}" type="sibTrans" cxnId="{4031D7F0-891F-47C4-8D87-CC1ACD7B0B1E}">
      <dgm:prSet/>
      <dgm:spPr/>
      <dgm:t>
        <a:bodyPr/>
        <a:lstStyle/>
        <a:p>
          <a:endParaRPr lang="en-US"/>
        </a:p>
      </dgm:t>
    </dgm:pt>
    <dgm:pt modelId="{EF41B2EF-CC9A-411C-99BA-0628D83223E7}" type="pres">
      <dgm:prSet presAssocID="{62DAE650-6BEE-4E16-BCE7-71CCD605D9DB}" presName="linearFlow" presStyleCnt="0">
        <dgm:presLayoutVars>
          <dgm:dir/>
          <dgm:resizeHandles val="exact"/>
        </dgm:presLayoutVars>
      </dgm:prSet>
      <dgm:spPr/>
    </dgm:pt>
    <dgm:pt modelId="{7E7FD013-43E4-499E-9480-AF569522EFA8}" type="pres">
      <dgm:prSet presAssocID="{75EB5EAF-1DB8-437C-A167-95FA9BDED6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3A1A1-8392-42FA-88A7-2D8A5D7E7EE1}" type="pres">
      <dgm:prSet presAssocID="{BE8461FB-767F-41B2-BD87-AB1B0251388B}" presName="spacerL" presStyleCnt="0"/>
      <dgm:spPr/>
    </dgm:pt>
    <dgm:pt modelId="{01E25AA3-AEB9-40BD-83C3-A99AB9A39420}" type="pres">
      <dgm:prSet presAssocID="{BE8461FB-767F-41B2-BD87-AB1B025138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F9BF2E-B7D1-4EB4-B4F3-B22CED611CAA}" type="pres">
      <dgm:prSet presAssocID="{BE8461FB-767F-41B2-BD87-AB1B0251388B}" presName="spacerR" presStyleCnt="0"/>
      <dgm:spPr/>
    </dgm:pt>
    <dgm:pt modelId="{D75BF263-7532-4703-9492-68519DA3155F}" type="pres">
      <dgm:prSet presAssocID="{0D522161-D63F-47CC-A0BB-6391535CCC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7D286-A09F-4B7B-B451-CF3065EADD02}" type="pres">
      <dgm:prSet presAssocID="{B828E12A-09C3-4895-BB75-BF6E3092D815}" presName="spacerL" presStyleCnt="0"/>
      <dgm:spPr/>
    </dgm:pt>
    <dgm:pt modelId="{7D96BE22-0C89-409E-88F8-1920F15D496D}" type="pres">
      <dgm:prSet presAssocID="{B828E12A-09C3-4895-BB75-BF6E3092D81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588EEC-FD48-40D1-873C-F6F0D0576895}" type="pres">
      <dgm:prSet presAssocID="{B828E12A-09C3-4895-BB75-BF6E3092D815}" presName="spacerR" presStyleCnt="0"/>
      <dgm:spPr/>
    </dgm:pt>
    <dgm:pt modelId="{29C190BC-E735-4B99-9B0F-396AB5416B1D}" type="pres">
      <dgm:prSet presAssocID="{ADC7F026-4535-4967-89D9-52FFA07CFE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435F4-B429-484B-9411-4E4AB3A43FED}" type="presOf" srcId="{75EB5EAF-1DB8-437C-A167-95FA9BDED6FB}" destId="{7E7FD013-43E4-499E-9480-AF569522EFA8}" srcOrd="0" destOrd="0" presId="urn:microsoft.com/office/officeart/2005/8/layout/equation1"/>
    <dgm:cxn modelId="{2C16D2ED-04DF-4C65-BCA2-49DC5BACF0C4}" srcId="{62DAE650-6BEE-4E16-BCE7-71CCD605D9DB}" destId="{75EB5EAF-1DB8-437C-A167-95FA9BDED6FB}" srcOrd="0" destOrd="0" parTransId="{0539A01A-83A9-432B-B596-BB33DF7A3DA0}" sibTransId="{BE8461FB-767F-41B2-BD87-AB1B0251388B}"/>
    <dgm:cxn modelId="{E7B74664-279B-4355-9522-C137228E911D}" srcId="{62DAE650-6BEE-4E16-BCE7-71CCD605D9DB}" destId="{0D522161-D63F-47CC-A0BB-6391535CCC63}" srcOrd="1" destOrd="0" parTransId="{D97C0EB2-A716-494D-8F3D-375E6FCC4113}" sibTransId="{B828E12A-09C3-4895-BB75-BF6E3092D815}"/>
    <dgm:cxn modelId="{4031D7F0-891F-47C4-8D87-CC1ACD7B0B1E}" srcId="{62DAE650-6BEE-4E16-BCE7-71CCD605D9DB}" destId="{ADC7F026-4535-4967-89D9-52FFA07CFEB2}" srcOrd="2" destOrd="0" parTransId="{D4C7BD93-C8A2-461C-86A3-B6E772089970}" sibTransId="{611EC756-CDE2-4B3F-B82E-D95E0354A49A}"/>
    <dgm:cxn modelId="{194A8EEB-BCB3-4D65-87AC-150421C05F4B}" type="presOf" srcId="{0D522161-D63F-47CC-A0BB-6391535CCC63}" destId="{D75BF263-7532-4703-9492-68519DA3155F}" srcOrd="0" destOrd="0" presId="urn:microsoft.com/office/officeart/2005/8/layout/equation1"/>
    <dgm:cxn modelId="{2DC64536-A240-44F4-9BB1-071982BCEB3B}" type="presOf" srcId="{B828E12A-09C3-4895-BB75-BF6E3092D815}" destId="{7D96BE22-0C89-409E-88F8-1920F15D496D}" srcOrd="0" destOrd="0" presId="urn:microsoft.com/office/officeart/2005/8/layout/equation1"/>
    <dgm:cxn modelId="{40262E70-ABB3-4D6C-9B7F-A8A7B6EAD5A4}" type="presOf" srcId="{ADC7F026-4535-4967-89D9-52FFA07CFEB2}" destId="{29C190BC-E735-4B99-9B0F-396AB5416B1D}" srcOrd="0" destOrd="0" presId="urn:microsoft.com/office/officeart/2005/8/layout/equation1"/>
    <dgm:cxn modelId="{01D21C55-782A-4A5C-BDF8-474F3A150F41}" type="presOf" srcId="{62DAE650-6BEE-4E16-BCE7-71CCD605D9DB}" destId="{EF41B2EF-CC9A-411C-99BA-0628D83223E7}" srcOrd="0" destOrd="0" presId="urn:microsoft.com/office/officeart/2005/8/layout/equation1"/>
    <dgm:cxn modelId="{32103195-C8B7-4BEE-B6EA-774D8EA2E768}" type="presOf" srcId="{BE8461FB-767F-41B2-BD87-AB1B0251388B}" destId="{01E25AA3-AEB9-40BD-83C3-A99AB9A39420}" srcOrd="0" destOrd="0" presId="urn:microsoft.com/office/officeart/2005/8/layout/equation1"/>
    <dgm:cxn modelId="{63E2EC6E-FC91-4B79-B6B0-4E321419D209}" type="presParOf" srcId="{EF41B2EF-CC9A-411C-99BA-0628D83223E7}" destId="{7E7FD013-43E4-499E-9480-AF569522EFA8}" srcOrd="0" destOrd="0" presId="urn:microsoft.com/office/officeart/2005/8/layout/equation1"/>
    <dgm:cxn modelId="{A9CA429A-8A33-4FB7-86FB-1DF9A3536BA6}" type="presParOf" srcId="{EF41B2EF-CC9A-411C-99BA-0628D83223E7}" destId="{E963A1A1-8392-42FA-88A7-2D8A5D7E7EE1}" srcOrd="1" destOrd="0" presId="urn:microsoft.com/office/officeart/2005/8/layout/equation1"/>
    <dgm:cxn modelId="{D0606223-5E29-4081-BE9C-6ABB0E953461}" type="presParOf" srcId="{EF41B2EF-CC9A-411C-99BA-0628D83223E7}" destId="{01E25AA3-AEB9-40BD-83C3-A99AB9A39420}" srcOrd="2" destOrd="0" presId="urn:microsoft.com/office/officeart/2005/8/layout/equation1"/>
    <dgm:cxn modelId="{301D7254-C657-4818-9CA0-4EBA7F9258B8}" type="presParOf" srcId="{EF41B2EF-CC9A-411C-99BA-0628D83223E7}" destId="{59F9BF2E-B7D1-4EB4-B4F3-B22CED611CAA}" srcOrd="3" destOrd="0" presId="urn:microsoft.com/office/officeart/2005/8/layout/equation1"/>
    <dgm:cxn modelId="{EB77E421-EA22-400E-8F76-F1F6DCE72C15}" type="presParOf" srcId="{EF41B2EF-CC9A-411C-99BA-0628D83223E7}" destId="{D75BF263-7532-4703-9492-68519DA3155F}" srcOrd="4" destOrd="0" presId="urn:microsoft.com/office/officeart/2005/8/layout/equation1"/>
    <dgm:cxn modelId="{C7B15AAE-665C-412C-8113-A34F1B579169}" type="presParOf" srcId="{EF41B2EF-CC9A-411C-99BA-0628D83223E7}" destId="{3BB7D286-A09F-4B7B-B451-CF3065EADD02}" srcOrd="5" destOrd="0" presId="urn:microsoft.com/office/officeart/2005/8/layout/equation1"/>
    <dgm:cxn modelId="{922BCCAA-BA28-4AFD-A2BD-18A020069917}" type="presParOf" srcId="{EF41B2EF-CC9A-411C-99BA-0628D83223E7}" destId="{7D96BE22-0C89-409E-88F8-1920F15D496D}" srcOrd="6" destOrd="0" presId="urn:microsoft.com/office/officeart/2005/8/layout/equation1"/>
    <dgm:cxn modelId="{A01D35C9-E963-470E-A487-7B7219F28540}" type="presParOf" srcId="{EF41B2EF-CC9A-411C-99BA-0628D83223E7}" destId="{E9588EEC-FD48-40D1-873C-F6F0D0576895}" srcOrd="7" destOrd="0" presId="urn:microsoft.com/office/officeart/2005/8/layout/equation1"/>
    <dgm:cxn modelId="{BF604FFD-4368-4776-95A0-BF2CA68A38A4}" type="presParOf" srcId="{EF41B2EF-CC9A-411C-99BA-0628D83223E7}" destId="{29C190BC-E735-4B99-9B0F-396AB5416B1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AE650-6BEE-4E16-BCE7-71CCD605D9D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75EB5EAF-1DB8-437C-A167-95FA9BDED6FB}">
      <dgm:prSet phldrT="[Text]" custT="1"/>
      <dgm:spPr/>
      <dgm:t>
        <a:bodyPr/>
        <a:lstStyle/>
        <a:p>
          <a:r>
            <a:rPr lang="en-US" sz="1200" b="1" dirty="0" smtClean="0"/>
            <a:t>Technology Approach</a:t>
          </a:r>
          <a:endParaRPr lang="en-US" sz="1200" b="1" dirty="0"/>
        </a:p>
      </dgm:t>
    </dgm:pt>
    <dgm:pt modelId="{0539A01A-83A9-432B-B596-BB33DF7A3DA0}" type="parTrans" cxnId="{2C16D2ED-04DF-4C65-BCA2-49DC5BACF0C4}">
      <dgm:prSet/>
      <dgm:spPr/>
      <dgm:t>
        <a:bodyPr/>
        <a:lstStyle/>
        <a:p>
          <a:endParaRPr lang="en-US"/>
        </a:p>
      </dgm:t>
    </dgm:pt>
    <dgm:pt modelId="{BE8461FB-767F-41B2-BD87-AB1B0251388B}" type="sibTrans" cxnId="{2C16D2ED-04DF-4C65-BCA2-49DC5BACF0C4}">
      <dgm:prSet/>
      <dgm:spPr/>
      <dgm:t>
        <a:bodyPr/>
        <a:lstStyle/>
        <a:p>
          <a:endParaRPr lang="en-US"/>
        </a:p>
      </dgm:t>
    </dgm:pt>
    <dgm:pt modelId="{0D522161-D63F-47CC-A0BB-6391535CCC63}">
      <dgm:prSet phldrT="[Text]" custT="1"/>
      <dgm:spPr/>
      <dgm:t>
        <a:bodyPr/>
        <a:lstStyle/>
        <a:p>
          <a:r>
            <a:rPr lang="en-US" sz="1200" b="1" dirty="0" smtClean="0"/>
            <a:t>Digital Identity Protocol</a:t>
          </a:r>
          <a:endParaRPr lang="en-US" sz="1200" b="1" dirty="0"/>
        </a:p>
      </dgm:t>
    </dgm:pt>
    <dgm:pt modelId="{D97C0EB2-A716-494D-8F3D-375E6FCC4113}" type="parTrans" cxnId="{E7B74664-279B-4355-9522-C137228E911D}">
      <dgm:prSet/>
      <dgm:spPr/>
      <dgm:t>
        <a:bodyPr/>
        <a:lstStyle/>
        <a:p>
          <a:endParaRPr lang="en-US"/>
        </a:p>
      </dgm:t>
    </dgm:pt>
    <dgm:pt modelId="{B828E12A-09C3-4895-BB75-BF6E3092D815}" type="sibTrans" cxnId="{E7B74664-279B-4355-9522-C137228E911D}">
      <dgm:prSet/>
      <dgm:spPr/>
      <dgm:t>
        <a:bodyPr/>
        <a:lstStyle/>
        <a:p>
          <a:endParaRPr lang="en-US"/>
        </a:p>
      </dgm:t>
    </dgm:pt>
    <dgm:pt modelId="{ADC7F026-4535-4967-89D9-52FFA07CFEB2}">
      <dgm:prSet phldrT="[Text]" custT="1"/>
      <dgm:spPr/>
      <dgm:t>
        <a:bodyPr/>
        <a:lstStyle/>
        <a:p>
          <a:r>
            <a:rPr lang="en-US" sz="1200" b="1" dirty="0" smtClean="0"/>
            <a:t>Differentiation</a:t>
          </a:r>
          <a:endParaRPr lang="en-US" sz="1200" b="1" dirty="0"/>
        </a:p>
      </dgm:t>
    </dgm:pt>
    <dgm:pt modelId="{D4C7BD93-C8A2-461C-86A3-B6E772089970}" type="parTrans" cxnId="{4031D7F0-891F-47C4-8D87-CC1ACD7B0B1E}">
      <dgm:prSet/>
      <dgm:spPr/>
      <dgm:t>
        <a:bodyPr/>
        <a:lstStyle/>
        <a:p>
          <a:endParaRPr lang="en-US"/>
        </a:p>
      </dgm:t>
    </dgm:pt>
    <dgm:pt modelId="{611EC756-CDE2-4B3F-B82E-D95E0354A49A}" type="sibTrans" cxnId="{4031D7F0-891F-47C4-8D87-CC1ACD7B0B1E}">
      <dgm:prSet/>
      <dgm:spPr/>
      <dgm:t>
        <a:bodyPr/>
        <a:lstStyle/>
        <a:p>
          <a:endParaRPr lang="en-US"/>
        </a:p>
      </dgm:t>
    </dgm:pt>
    <dgm:pt modelId="{EF41B2EF-CC9A-411C-99BA-0628D83223E7}" type="pres">
      <dgm:prSet presAssocID="{62DAE650-6BEE-4E16-BCE7-71CCD605D9DB}" presName="linearFlow" presStyleCnt="0">
        <dgm:presLayoutVars>
          <dgm:dir/>
          <dgm:resizeHandles val="exact"/>
        </dgm:presLayoutVars>
      </dgm:prSet>
      <dgm:spPr/>
    </dgm:pt>
    <dgm:pt modelId="{7E7FD013-43E4-499E-9480-AF569522EFA8}" type="pres">
      <dgm:prSet presAssocID="{75EB5EAF-1DB8-437C-A167-95FA9BDED6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3A1A1-8392-42FA-88A7-2D8A5D7E7EE1}" type="pres">
      <dgm:prSet presAssocID="{BE8461FB-767F-41B2-BD87-AB1B0251388B}" presName="spacerL" presStyleCnt="0"/>
      <dgm:spPr/>
    </dgm:pt>
    <dgm:pt modelId="{01E25AA3-AEB9-40BD-83C3-A99AB9A39420}" type="pres">
      <dgm:prSet presAssocID="{BE8461FB-767F-41B2-BD87-AB1B025138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F9BF2E-B7D1-4EB4-B4F3-B22CED611CAA}" type="pres">
      <dgm:prSet presAssocID="{BE8461FB-767F-41B2-BD87-AB1B0251388B}" presName="spacerR" presStyleCnt="0"/>
      <dgm:spPr/>
    </dgm:pt>
    <dgm:pt modelId="{D75BF263-7532-4703-9492-68519DA3155F}" type="pres">
      <dgm:prSet presAssocID="{0D522161-D63F-47CC-A0BB-6391535CCC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7D286-A09F-4B7B-B451-CF3065EADD02}" type="pres">
      <dgm:prSet presAssocID="{B828E12A-09C3-4895-BB75-BF6E3092D815}" presName="spacerL" presStyleCnt="0"/>
      <dgm:spPr/>
    </dgm:pt>
    <dgm:pt modelId="{7D96BE22-0C89-409E-88F8-1920F15D496D}" type="pres">
      <dgm:prSet presAssocID="{B828E12A-09C3-4895-BB75-BF6E3092D81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588EEC-FD48-40D1-873C-F6F0D0576895}" type="pres">
      <dgm:prSet presAssocID="{B828E12A-09C3-4895-BB75-BF6E3092D815}" presName="spacerR" presStyleCnt="0"/>
      <dgm:spPr/>
    </dgm:pt>
    <dgm:pt modelId="{29C190BC-E735-4B99-9B0F-396AB5416B1D}" type="pres">
      <dgm:prSet presAssocID="{ADC7F026-4535-4967-89D9-52FFA07CFE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B74664-279B-4355-9522-C137228E911D}" srcId="{62DAE650-6BEE-4E16-BCE7-71CCD605D9DB}" destId="{0D522161-D63F-47CC-A0BB-6391535CCC63}" srcOrd="1" destOrd="0" parTransId="{D97C0EB2-A716-494D-8F3D-375E6FCC4113}" sibTransId="{B828E12A-09C3-4895-BB75-BF6E3092D815}"/>
    <dgm:cxn modelId="{4031D7F0-891F-47C4-8D87-CC1ACD7B0B1E}" srcId="{62DAE650-6BEE-4E16-BCE7-71CCD605D9DB}" destId="{ADC7F026-4535-4967-89D9-52FFA07CFEB2}" srcOrd="2" destOrd="0" parTransId="{D4C7BD93-C8A2-461C-86A3-B6E772089970}" sibTransId="{611EC756-CDE2-4B3F-B82E-D95E0354A49A}"/>
    <dgm:cxn modelId="{CE16A38A-ABA1-4E06-B6AB-AAA7CB61CA03}" type="presOf" srcId="{ADC7F026-4535-4967-89D9-52FFA07CFEB2}" destId="{29C190BC-E735-4B99-9B0F-396AB5416B1D}" srcOrd="0" destOrd="0" presId="urn:microsoft.com/office/officeart/2005/8/layout/equation1"/>
    <dgm:cxn modelId="{0CCB57D4-8BBB-4612-B9CF-DC6ADE8324FD}" type="presOf" srcId="{62DAE650-6BEE-4E16-BCE7-71CCD605D9DB}" destId="{EF41B2EF-CC9A-411C-99BA-0628D83223E7}" srcOrd="0" destOrd="0" presId="urn:microsoft.com/office/officeart/2005/8/layout/equation1"/>
    <dgm:cxn modelId="{A9207AF5-FDCA-445E-AA20-B4A0A520A8D0}" type="presOf" srcId="{B828E12A-09C3-4895-BB75-BF6E3092D815}" destId="{7D96BE22-0C89-409E-88F8-1920F15D496D}" srcOrd="0" destOrd="0" presId="urn:microsoft.com/office/officeart/2005/8/layout/equation1"/>
    <dgm:cxn modelId="{D01C7CBF-B209-4533-BD76-F6733C18F2B6}" type="presOf" srcId="{75EB5EAF-1DB8-437C-A167-95FA9BDED6FB}" destId="{7E7FD013-43E4-499E-9480-AF569522EFA8}" srcOrd="0" destOrd="0" presId="urn:microsoft.com/office/officeart/2005/8/layout/equation1"/>
    <dgm:cxn modelId="{2C16D2ED-04DF-4C65-BCA2-49DC5BACF0C4}" srcId="{62DAE650-6BEE-4E16-BCE7-71CCD605D9DB}" destId="{75EB5EAF-1DB8-437C-A167-95FA9BDED6FB}" srcOrd="0" destOrd="0" parTransId="{0539A01A-83A9-432B-B596-BB33DF7A3DA0}" sibTransId="{BE8461FB-767F-41B2-BD87-AB1B0251388B}"/>
    <dgm:cxn modelId="{25C528B2-832F-49AA-BF6A-4495E6710E0E}" type="presOf" srcId="{BE8461FB-767F-41B2-BD87-AB1B0251388B}" destId="{01E25AA3-AEB9-40BD-83C3-A99AB9A39420}" srcOrd="0" destOrd="0" presId="urn:microsoft.com/office/officeart/2005/8/layout/equation1"/>
    <dgm:cxn modelId="{E759FA58-5AEE-4245-9F91-12628725F720}" type="presOf" srcId="{0D522161-D63F-47CC-A0BB-6391535CCC63}" destId="{D75BF263-7532-4703-9492-68519DA3155F}" srcOrd="0" destOrd="0" presId="urn:microsoft.com/office/officeart/2005/8/layout/equation1"/>
    <dgm:cxn modelId="{F6993300-88FE-45A4-BAEB-0E1927B429EF}" type="presParOf" srcId="{EF41B2EF-CC9A-411C-99BA-0628D83223E7}" destId="{7E7FD013-43E4-499E-9480-AF569522EFA8}" srcOrd="0" destOrd="0" presId="urn:microsoft.com/office/officeart/2005/8/layout/equation1"/>
    <dgm:cxn modelId="{E768357D-FC1A-426B-B02B-950805905EE3}" type="presParOf" srcId="{EF41B2EF-CC9A-411C-99BA-0628D83223E7}" destId="{E963A1A1-8392-42FA-88A7-2D8A5D7E7EE1}" srcOrd="1" destOrd="0" presId="urn:microsoft.com/office/officeart/2005/8/layout/equation1"/>
    <dgm:cxn modelId="{DBFB8190-642B-4220-B347-9C7262549F7F}" type="presParOf" srcId="{EF41B2EF-CC9A-411C-99BA-0628D83223E7}" destId="{01E25AA3-AEB9-40BD-83C3-A99AB9A39420}" srcOrd="2" destOrd="0" presId="urn:microsoft.com/office/officeart/2005/8/layout/equation1"/>
    <dgm:cxn modelId="{D70BE778-6934-460B-A36D-D3B6B1ABDD3A}" type="presParOf" srcId="{EF41B2EF-CC9A-411C-99BA-0628D83223E7}" destId="{59F9BF2E-B7D1-4EB4-B4F3-B22CED611CAA}" srcOrd="3" destOrd="0" presId="urn:microsoft.com/office/officeart/2005/8/layout/equation1"/>
    <dgm:cxn modelId="{8EE304D9-7ADA-42F4-A9C5-C6B37FE928B5}" type="presParOf" srcId="{EF41B2EF-CC9A-411C-99BA-0628D83223E7}" destId="{D75BF263-7532-4703-9492-68519DA3155F}" srcOrd="4" destOrd="0" presId="urn:microsoft.com/office/officeart/2005/8/layout/equation1"/>
    <dgm:cxn modelId="{21447A37-7ADC-424C-B19C-5B6B7BDB7B2C}" type="presParOf" srcId="{EF41B2EF-CC9A-411C-99BA-0628D83223E7}" destId="{3BB7D286-A09F-4B7B-B451-CF3065EADD02}" srcOrd="5" destOrd="0" presId="urn:microsoft.com/office/officeart/2005/8/layout/equation1"/>
    <dgm:cxn modelId="{19507561-266F-4FB5-909A-C891B273FE0E}" type="presParOf" srcId="{EF41B2EF-CC9A-411C-99BA-0628D83223E7}" destId="{7D96BE22-0C89-409E-88F8-1920F15D496D}" srcOrd="6" destOrd="0" presId="urn:microsoft.com/office/officeart/2005/8/layout/equation1"/>
    <dgm:cxn modelId="{D7523D5B-E861-459F-AAD8-3B2579DCC56A}" type="presParOf" srcId="{EF41B2EF-CC9A-411C-99BA-0628D83223E7}" destId="{E9588EEC-FD48-40D1-873C-F6F0D0576895}" srcOrd="7" destOrd="0" presId="urn:microsoft.com/office/officeart/2005/8/layout/equation1"/>
    <dgm:cxn modelId="{94FBC126-D6B8-4856-93F6-91E0DC2A35B0}" type="presParOf" srcId="{EF41B2EF-CC9A-411C-99BA-0628D83223E7}" destId="{29C190BC-E735-4B99-9B0F-396AB5416B1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AB1CD-5A0F-4FAE-AE65-7F99A28FA841}">
      <dsp:nvSpPr>
        <dsp:cNvPr id="0" name=""/>
        <dsp:cNvSpPr/>
      </dsp:nvSpPr>
      <dsp:spPr>
        <a:xfrm rot="16200000">
          <a:off x="289636" y="-289636"/>
          <a:ext cx="727915" cy="1307188"/>
        </a:xfrm>
        <a:prstGeom prst="round1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/>
          </a:r>
          <a:br>
            <a:rPr lang="en-US" sz="1800" b="1" kern="1200" dirty="0" smtClean="0"/>
          </a:br>
          <a:r>
            <a:rPr lang="en-US" sz="1800" b="1" kern="1200" dirty="0" smtClean="0"/>
            <a:t>Secure</a:t>
          </a:r>
          <a:endParaRPr lang="en-US" sz="1800" b="1" kern="1200" dirty="0"/>
        </a:p>
      </dsp:txBody>
      <dsp:txXfrm rot="5400000">
        <a:off x="-1" y="1"/>
        <a:ext cx="1307188" cy="545936"/>
      </dsp:txXfrm>
    </dsp:sp>
    <dsp:sp modelId="{B25CEFBA-27A5-4AA0-9F46-31E6429AF46B}">
      <dsp:nvSpPr>
        <dsp:cNvPr id="0" name=""/>
        <dsp:cNvSpPr/>
      </dsp:nvSpPr>
      <dsp:spPr>
        <a:xfrm>
          <a:off x="1307188" y="0"/>
          <a:ext cx="1307188" cy="727915"/>
        </a:xfrm>
        <a:prstGeom prst="round1Rect">
          <a:avLst/>
        </a:prstGeom>
        <a:solidFill>
          <a:schemeClr val="accent1">
            <a:shade val="80000"/>
            <a:hueOff val="274819"/>
            <a:satOff val="-19129"/>
            <a:lumOff val="12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/>
          </a:r>
          <a:br>
            <a:rPr lang="en-US" sz="1800" b="1" kern="1200" dirty="0" smtClean="0"/>
          </a:br>
          <a:r>
            <a:rPr lang="en-US" sz="1800" b="1" kern="1200" dirty="0" smtClean="0"/>
            <a:t>Private</a:t>
          </a:r>
          <a:endParaRPr lang="en-US" sz="1800" b="1" kern="1200" dirty="0"/>
        </a:p>
      </dsp:txBody>
      <dsp:txXfrm>
        <a:off x="1307188" y="0"/>
        <a:ext cx="1307188" cy="545936"/>
      </dsp:txXfrm>
    </dsp:sp>
    <dsp:sp modelId="{B277E94D-51ED-4A17-BAD0-B494DA30C1B9}">
      <dsp:nvSpPr>
        <dsp:cNvPr id="0" name=""/>
        <dsp:cNvSpPr/>
      </dsp:nvSpPr>
      <dsp:spPr>
        <a:xfrm rot="10800000">
          <a:off x="0" y="727915"/>
          <a:ext cx="1307188" cy="727915"/>
        </a:xfrm>
        <a:prstGeom prst="round1Rect">
          <a:avLst/>
        </a:prstGeom>
        <a:solidFill>
          <a:schemeClr val="accent1">
            <a:shade val="80000"/>
            <a:hueOff val="549639"/>
            <a:satOff val="-38259"/>
            <a:lumOff val="247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Self </a:t>
          </a:r>
          <a:r>
            <a:rPr lang="en-US" sz="1800" b="1" kern="1200" dirty="0" smtClean="0"/>
            <a:t>controlled</a:t>
          </a:r>
          <a:br>
            <a:rPr lang="en-US" sz="1800" b="1" kern="1200" dirty="0" smtClean="0"/>
          </a:br>
          <a:endParaRPr lang="en-US" sz="1800" b="1" kern="1200" dirty="0"/>
        </a:p>
      </dsp:txBody>
      <dsp:txXfrm rot="10800000">
        <a:off x="0" y="909894"/>
        <a:ext cx="1307188" cy="545936"/>
      </dsp:txXfrm>
    </dsp:sp>
    <dsp:sp modelId="{06BD480B-AA49-49AE-BFC1-28EC25DFBE83}">
      <dsp:nvSpPr>
        <dsp:cNvPr id="0" name=""/>
        <dsp:cNvSpPr/>
      </dsp:nvSpPr>
      <dsp:spPr>
        <a:xfrm rot="5400000">
          <a:off x="1596824" y="438279"/>
          <a:ext cx="727915" cy="1307188"/>
        </a:xfrm>
        <a:prstGeom prst="round1Rect">
          <a:avLst/>
        </a:prstGeom>
        <a:solidFill>
          <a:schemeClr val="accent1">
            <a:shade val="80000"/>
            <a:hueOff val="824458"/>
            <a:satOff val="-57388"/>
            <a:lumOff val="37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Ubiquitous</a:t>
          </a:r>
          <a:br>
            <a:rPr lang="en-US" sz="1800" b="1" kern="1200" dirty="0" smtClean="0"/>
          </a:br>
          <a:endParaRPr lang="en-US" sz="1800" b="1" kern="1200" dirty="0"/>
        </a:p>
      </dsp:txBody>
      <dsp:txXfrm rot="-5400000">
        <a:off x="1307187" y="909894"/>
        <a:ext cx="1307188" cy="545936"/>
      </dsp:txXfrm>
    </dsp:sp>
    <dsp:sp modelId="{4D99BA98-E362-4B92-A386-31EDA190CD15}">
      <dsp:nvSpPr>
        <dsp:cNvPr id="0" name=""/>
        <dsp:cNvSpPr/>
      </dsp:nvSpPr>
      <dsp:spPr>
        <a:xfrm>
          <a:off x="915031" y="545936"/>
          <a:ext cx="784312" cy="363957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</a:t>
          </a:r>
          <a:endParaRPr lang="en-US" sz="2000" b="1" kern="1200" dirty="0"/>
        </a:p>
      </dsp:txBody>
      <dsp:txXfrm>
        <a:off x="932798" y="563703"/>
        <a:ext cx="748778" cy="32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FD013-43E4-499E-9480-AF569522EFA8}">
      <dsp:nvSpPr>
        <dsp:cNvPr id="0" name=""/>
        <dsp:cNvSpPr/>
      </dsp:nvSpPr>
      <dsp:spPr>
        <a:xfrm>
          <a:off x="1431" y="88798"/>
          <a:ext cx="1897247" cy="1897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Technology Approach</a:t>
          </a:r>
          <a:endParaRPr lang="en-US" sz="1600" b="1" kern="1200" dirty="0"/>
        </a:p>
      </dsp:txBody>
      <dsp:txXfrm>
        <a:off x="279276" y="366643"/>
        <a:ext cx="1341557" cy="1341557"/>
      </dsp:txXfrm>
    </dsp:sp>
    <dsp:sp modelId="{01E25AA3-AEB9-40BD-83C3-A99AB9A39420}">
      <dsp:nvSpPr>
        <dsp:cNvPr id="0" name=""/>
        <dsp:cNvSpPr/>
      </dsp:nvSpPr>
      <dsp:spPr>
        <a:xfrm>
          <a:off x="2052735" y="487220"/>
          <a:ext cx="1100403" cy="110040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98593" y="908014"/>
        <a:ext cx="808687" cy="258815"/>
      </dsp:txXfrm>
    </dsp:sp>
    <dsp:sp modelId="{D75BF263-7532-4703-9492-68519DA3155F}">
      <dsp:nvSpPr>
        <dsp:cNvPr id="0" name=""/>
        <dsp:cNvSpPr/>
      </dsp:nvSpPr>
      <dsp:spPr>
        <a:xfrm>
          <a:off x="3307195" y="88798"/>
          <a:ext cx="1897247" cy="1897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Digital Identity Protocol</a:t>
          </a:r>
          <a:endParaRPr lang="en-US" sz="1600" b="1" kern="1200" dirty="0"/>
        </a:p>
      </dsp:txBody>
      <dsp:txXfrm>
        <a:off x="3585040" y="366643"/>
        <a:ext cx="1341557" cy="1341557"/>
      </dsp:txXfrm>
    </dsp:sp>
    <dsp:sp modelId="{7D96BE22-0C89-409E-88F8-1920F15D496D}">
      <dsp:nvSpPr>
        <dsp:cNvPr id="0" name=""/>
        <dsp:cNvSpPr/>
      </dsp:nvSpPr>
      <dsp:spPr>
        <a:xfrm>
          <a:off x="5358499" y="487220"/>
          <a:ext cx="1100403" cy="110040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/>
        </a:p>
      </dsp:txBody>
      <dsp:txXfrm>
        <a:off x="5504357" y="713903"/>
        <a:ext cx="808687" cy="647037"/>
      </dsp:txXfrm>
    </dsp:sp>
    <dsp:sp modelId="{29C190BC-E735-4B99-9B0F-396AB5416B1D}">
      <dsp:nvSpPr>
        <dsp:cNvPr id="0" name=""/>
        <dsp:cNvSpPr/>
      </dsp:nvSpPr>
      <dsp:spPr>
        <a:xfrm>
          <a:off x="6612959" y="88798"/>
          <a:ext cx="1897247" cy="1897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Differentiation</a:t>
          </a:r>
          <a:endParaRPr lang="en-US" sz="1600" b="1" kern="1200" dirty="0"/>
        </a:p>
      </dsp:txBody>
      <dsp:txXfrm>
        <a:off x="6890804" y="366643"/>
        <a:ext cx="1341557" cy="1341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FD013-43E4-499E-9480-AF569522EFA8}">
      <dsp:nvSpPr>
        <dsp:cNvPr id="0" name=""/>
        <dsp:cNvSpPr/>
      </dsp:nvSpPr>
      <dsp:spPr>
        <a:xfrm>
          <a:off x="1049" y="345239"/>
          <a:ext cx="1391274" cy="1391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Technology Approach</a:t>
          </a:r>
          <a:endParaRPr lang="en-US" sz="1200" b="1" kern="1200" dirty="0"/>
        </a:p>
      </dsp:txBody>
      <dsp:txXfrm>
        <a:off x="204796" y="548986"/>
        <a:ext cx="983780" cy="983780"/>
      </dsp:txXfrm>
    </dsp:sp>
    <dsp:sp modelId="{01E25AA3-AEB9-40BD-83C3-A99AB9A39420}">
      <dsp:nvSpPr>
        <dsp:cNvPr id="0" name=""/>
        <dsp:cNvSpPr/>
      </dsp:nvSpPr>
      <dsp:spPr>
        <a:xfrm>
          <a:off x="1505295" y="637406"/>
          <a:ext cx="806939" cy="8069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12255" y="945979"/>
        <a:ext cx="593019" cy="189793"/>
      </dsp:txXfrm>
    </dsp:sp>
    <dsp:sp modelId="{D75BF263-7532-4703-9492-68519DA3155F}">
      <dsp:nvSpPr>
        <dsp:cNvPr id="0" name=""/>
        <dsp:cNvSpPr/>
      </dsp:nvSpPr>
      <dsp:spPr>
        <a:xfrm>
          <a:off x="2425205" y="345239"/>
          <a:ext cx="1391274" cy="1391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Digital Identity Protocol</a:t>
          </a:r>
          <a:endParaRPr lang="en-US" sz="1200" b="1" kern="1200" dirty="0"/>
        </a:p>
      </dsp:txBody>
      <dsp:txXfrm>
        <a:off x="2628952" y="548986"/>
        <a:ext cx="983780" cy="983780"/>
      </dsp:txXfrm>
    </dsp:sp>
    <dsp:sp modelId="{7D96BE22-0C89-409E-88F8-1920F15D496D}">
      <dsp:nvSpPr>
        <dsp:cNvPr id="0" name=""/>
        <dsp:cNvSpPr/>
      </dsp:nvSpPr>
      <dsp:spPr>
        <a:xfrm>
          <a:off x="3929451" y="637406"/>
          <a:ext cx="806939" cy="8069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036411" y="803635"/>
        <a:ext cx="593019" cy="474481"/>
      </dsp:txXfrm>
    </dsp:sp>
    <dsp:sp modelId="{29C190BC-E735-4B99-9B0F-396AB5416B1D}">
      <dsp:nvSpPr>
        <dsp:cNvPr id="0" name=""/>
        <dsp:cNvSpPr/>
      </dsp:nvSpPr>
      <dsp:spPr>
        <a:xfrm>
          <a:off x="4849362" y="345239"/>
          <a:ext cx="1391274" cy="1391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Differentiation</a:t>
          </a:r>
          <a:endParaRPr lang="en-US" sz="1200" b="1" kern="1200" dirty="0"/>
        </a:p>
      </dsp:txBody>
      <dsp:txXfrm>
        <a:off x="5053109" y="548986"/>
        <a:ext cx="983780" cy="983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CF7B0-D3DE-49E7-A5B8-1E2C9069BDC5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64BC-2536-4D07-9CBA-5A108EC4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C64BC-2536-4D07-9CBA-5A108EC4FF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1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8228" r="4105" b="37701"/>
          <a:stretch/>
        </p:blipFill>
        <p:spPr>
          <a:xfrm>
            <a:off x="1298074" y="145677"/>
            <a:ext cx="1311827" cy="4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6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84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60F6-6899-46BD-BE2E-1D8879F8C4B7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C42A-CFD5-4311-94C7-DCC10B2F0F91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-39037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8228" r="4105" b="37701"/>
          <a:stretch/>
        </p:blipFill>
        <p:spPr>
          <a:xfrm>
            <a:off x="1298074" y="56336"/>
            <a:ext cx="1311827" cy="4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74B7-DA18-4988-AF4D-5EAD5A46632C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3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AB8D-7100-4900-9C82-83D5B0338ABA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6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E39-1586-45A5-8551-F547B1AC7BA7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9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B34E-DAB7-40AF-B2CE-4000DDD79182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4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A32-6994-4DD7-955A-45FFFF4EFD91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58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F98-CCB6-46F1-B3E9-459272DFD352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1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FB4-EB30-44C5-986E-9B00695BFDB6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8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5F27-1E79-4175-B009-205DAE7B44C9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8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BD-D70A-4123-9C71-448DF1F62015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94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13684" y="4951418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5809"/>
            <a:chOff x="2541755" y="168276"/>
            <a:chExt cx="821071" cy="434412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83190" y="4869814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286000" y="1679198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Establish Uniqueness </a:t>
            </a:r>
            <a:endParaRPr lang="en-U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Very specifically say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is the innovation and why is it unique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; Mention IPs filed/granted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Establish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competitive differentiation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 Jury will have knowledge on other similar products/services. So, you may expect questions in this area </a:t>
            </a:r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83190" y="4869814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286000" y="114058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Future Impact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- Try to cover the market potential and opportunity size for TCS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Give the estimated Market size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Opportunity size for TCS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Applicability of the innovation across industries / domains / geographies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Establish the global nature of the innovation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Mention the potential of the innovation affecting what % of population in line with Tata Group vision of impacting 25% population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Substantiate with business plans, if any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44779" y="35738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Make sure that the slides are not busy.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They must be easy to read - leverage more on visuals than text. Text on slides can be in Arial font and minimum size 22. </a:t>
            </a:r>
          </a:p>
        </p:txBody>
      </p:sp>
    </p:spTree>
    <p:extLst>
      <p:ext uri="{BB962C8B-B14F-4D97-AF65-F5344CB8AC3E}">
        <p14:creationId xmlns:p14="http://schemas.microsoft.com/office/powerpoint/2010/main" val="204474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83190" y="4869814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286000" y="1248311"/>
            <a:ext cx="4572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sz="20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Current and Past Impact </a:t>
            </a:r>
            <a:endParaRPr lang="en-U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Mention on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case studies across industries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that demonstrate impact crisply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Cover the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global impact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as well, as "global across industries" will fetch max scores </a:t>
            </a: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Articulate - current and past impact clearly while presenting (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Economic, Environment, Social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 TCS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main Beneficiary/Customer/end user </a:t>
            </a:r>
            <a:endParaRPr lang="en-U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Mention </a:t>
            </a:r>
            <a:r>
              <a:rPr lang="en-US" sz="14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Impact across industries </a:t>
            </a:r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its adoption in Tata Group companies, if any </a:t>
            </a:r>
          </a:p>
        </p:txBody>
      </p:sp>
    </p:spTree>
    <p:extLst>
      <p:ext uri="{BB962C8B-B14F-4D97-AF65-F5344CB8AC3E}">
        <p14:creationId xmlns:p14="http://schemas.microsoft.com/office/powerpoint/2010/main" val="30396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54315" y="4860189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73641" y="4879440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42358" y="4857750"/>
            <a:ext cx="664369" cy="248358"/>
            <a:chOff x="7032639" y="6477000"/>
            <a:chExt cx="885825" cy="331144"/>
          </a:xfrm>
          <a:solidFill>
            <a:schemeClr val="bg1">
              <a:lumMod val="50000"/>
            </a:schemeClr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7032639" y="6482843"/>
              <a:ext cx="762000" cy="321784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18464" y="6477000"/>
              <a:ext cx="0" cy="331144"/>
            </a:xfrm>
            <a:prstGeom prst="lin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8228" r="4105" b="37701"/>
          <a:stretch/>
        </p:blipFill>
        <p:spPr>
          <a:xfrm>
            <a:off x="8299597" y="4783893"/>
            <a:ext cx="815162" cy="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686" r:id="rId3"/>
    <p:sldLayoutId id="2147483687" r:id="rId4"/>
    <p:sldLayoutId id="2147483728" r:id="rId5"/>
    <p:sldLayoutId id="2147483729" r:id="rId6"/>
    <p:sldLayoutId id="2147483684" r:id="rId7"/>
    <p:sldLayoutId id="2147483683" r:id="rId8"/>
    <p:sldLayoutId id="2147483685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30" r:id="rId15"/>
    <p:sldLayoutId id="2147483733" r:id="rId16"/>
    <p:sldLayoutId id="2147483734" r:id="rId1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sz="2300" dirty="0" smtClean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293C-BCB1-4287-A7CC-29E0BBC6D1AA}" type="datetime4">
              <a:rPr lang="en-US" smtClean="0"/>
              <a:t>December 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F831-EA74-4E55-B303-871603C0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17" name="Rectangle 16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326404" y="251596"/>
            <a:ext cx="615803" cy="325809"/>
            <a:chOff x="2541755" y="168276"/>
            <a:chExt cx="821071" cy="434412"/>
          </a:xfrm>
        </p:grpSpPr>
        <p:sp>
          <p:nvSpPr>
            <p:cNvPr id="18" name="Rectangle 17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1755" y="307393"/>
              <a:ext cx="817896" cy="2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 dirty="0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sldNum="0" hdr="0" ftr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641" y="1560458"/>
            <a:ext cx="7157083" cy="397764"/>
          </a:xfrm>
        </p:spPr>
        <p:txBody>
          <a:bodyPr/>
          <a:lstStyle/>
          <a:p>
            <a:r>
              <a:rPr lang="en-US" sz="2800" dirty="0" smtClean="0"/>
              <a:t>TCS Innovista 2017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Private and Secure Digital Identity on a Blockchain based General Purpose Technology </a:t>
            </a:r>
            <a:r>
              <a:rPr lang="en-US" sz="2400" dirty="0" smtClean="0"/>
              <a:t>Platform</a:t>
            </a:r>
          </a:p>
          <a:p>
            <a:r>
              <a:rPr lang="en-US" sz="2000" dirty="0" smtClean="0"/>
              <a:t>C&amp;ES, Hi-Tech, CMI &amp; ATU</a:t>
            </a:r>
          </a:p>
          <a:p>
            <a:r>
              <a:rPr lang="en-US" dirty="0" smtClean="0"/>
              <a:t>Team: </a:t>
            </a:r>
            <a:r>
              <a:rPr lang="en-US" dirty="0" smtClean="0"/>
              <a:t>Nikhil </a:t>
            </a:r>
            <a:r>
              <a:rPr lang="en-US" dirty="0" err="1" smtClean="0"/>
              <a:t>Chaudari</a:t>
            </a:r>
            <a:r>
              <a:rPr lang="en-US" dirty="0" smtClean="0"/>
              <a:t>, </a:t>
            </a:r>
            <a:r>
              <a:rPr lang="en-US" dirty="0" err="1" smtClean="0"/>
              <a:t>JingJing</a:t>
            </a:r>
            <a:r>
              <a:rPr lang="en-US" dirty="0" smtClean="0"/>
              <a:t> Chen, </a:t>
            </a:r>
            <a:r>
              <a:rPr lang="en-US" dirty="0" err="1" smtClean="0"/>
              <a:t>Shalini</a:t>
            </a:r>
            <a:r>
              <a:rPr lang="en-US" dirty="0" smtClean="0"/>
              <a:t> Gupta, </a:t>
            </a:r>
            <a:r>
              <a:rPr lang="en-US" dirty="0" err="1" smtClean="0"/>
              <a:t>Shamal</a:t>
            </a:r>
            <a:r>
              <a:rPr lang="en-US" dirty="0" smtClean="0"/>
              <a:t> </a:t>
            </a:r>
            <a:r>
              <a:rPr lang="en-US" dirty="0" err="1" smtClean="0"/>
              <a:t>Lalvani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Satish </a:t>
            </a:r>
            <a:r>
              <a:rPr lang="en-US" dirty="0" err="1" smtClean="0"/>
              <a:t>Manoharan</a:t>
            </a:r>
            <a:r>
              <a:rPr lang="en-US" dirty="0" smtClean="0"/>
              <a:t>,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 smtClean="0"/>
              <a:t>Sekar</a:t>
            </a:r>
            <a:r>
              <a:rPr lang="en-US" dirty="0" smtClean="0"/>
              <a:t>, </a:t>
            </a:r>
            <a:r>
              <a:rPr lang="en-US" dirty="0" err="1"/>
              <a:t>Prafull</a:t>
            </a:r>
            <a:r>
              <a:rPr lang="en-US" dirty="0"/>
              <a:t> </a:t>
            </a:r>
            <a:r>
              <a:rPr lang="en-US" dirty="0" err="1" smtClean="0"/>
              <a:t>Tilwankar</a:t>
            </a:r>
            <a:r>
              <a:rPr lang="en-US" dirty="0" smtClean="0"/>
              <a:t>, Spencer </a:t>
            </a:r>
            <a:r>
              <a:rPr lang="en-US" dirty="0" err="1" smtClean="0"/>
              <a:t>Tingley</a:t>
            </a:r>
            <a:endParaRPr lang="en-US" dirty="0" smtClean="0"/>
          </a:p>
          <a:p>
            <a:r>
              <a:rPr lang="en-US" dirty="0" smtClean="0"/>
              <a:t>Mentor &amp; Chief Architect: </a:t>
            </a:r>
            <a:r>
              <a:rPr lang="en-US" dirty="0"/>
              <a:t>Dr. Andreas </a:t>
            </a:r>
            <a:r>
              <a:rPr lang="en-US" dirty="0" smtClean="0"/>
              <a:t>Freund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627605" y="4797467"/>
            <a:ext cx="2286000" cy="152400"/>
          </a:xfrm>
        </p:spPr>
        <p:txBody>
          <a:bodyPr/>
          <a:lstStyle/>
          <a:p>
            <a:pPr algn="ctr"/>
            <a:r>
              <a:rPr lang="en-US" dirty="0" smtClean="0"/>
              <a:t>TCS Confidential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95" y="581891"/>
            <a:ext cx="4485661" cy="4561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Why </a:t>
            </a:r>
            <a:r>
              <a:rPr lang="en-US" sz="2400" dirty="0" smtClean="0"/>
              <a:t>Digital </a:t>
            </a:r>
            <a:r>
              <a:rPr lang="en-US" sz="2400" dirty="0"/>
              <a:t>I</a:t>
            </a:r>
            <a:r>
              <a:rPr lang="en-US" sz="2400" dirty="0" smtClean="0"/>
              <a:t>dentity </a:t>
            </a:r>
            <a:r>
              <a:rPr lang="en-US" sz="2400" dirty="0"/>
              <a:t>will become </a:t>
            </a:r>
            <a:r>
              <a:rPr lang="en-US" sz="2400" dirty="0" smtClean="0"/>
              <a:t>fundamental at a global scale</a:t>
            </a:r>
            <a:endParaRPr lang="en-US" sz="2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493549" y="2642050"/>
            <a:ext cx="1728396" cy="797357"/>
            <a:chOff x="6524811" y="3522733"/>
            <a:chExt cx="2304528" cy="1063143"/>
          </a:xfrm>
          <a:solidFill>
            <a:schemeClr val="bg2">
              <a:lumMod val="75000"/>
            </a:schemeClr>
          </a:solidFill>
        </p:grpSpPr>
        <p:sp>
          <p:nvSpPr>
            <p:cNvPr id="7" name="Oval 6"/>
            <p:cNvSpPr/>
            <p:nvPr/>
          </p:nvSpPr>
          <p:spPr>
            <a:xfrm>
              <a:off x="8622846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244394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865942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488209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109757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524811" y="3846228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286124" y="3522733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286124" y="4379425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470314" y="370859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482545" y="4195190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Freeform 16"/>
          <p:cNvSpPr/>
          <p:nvPr/>
        </p:nvSpPr>
        <p:spPr>
          <a:xfrm>
            <a:off x="3852300" y="2242559"/>
            <a:ext cx="1568129" cy="1568297"/>
          </a:xfrm>
          <a:custGeom>
            <a:avLst/>
            <a:gdLst>
              <a:gd name="connsiteX0" fmla="*/ 0 w 2090839"/>
              <a:gd name="connsiteY0" fmla="*/ 1045532 h 2091063"/>
              <a:gd name="connsiteX1" fmla="*/ 1045420 w 2090839"/>
              <a:gd name="connsiteY1" fmla="*/ 0 h 2091063"/>
              <a:gd name="connsiteX2" fmla="*/ 2090840 w 2090839"/>
              <a:gd name="connsiteY2" fmla="*/ 1045532 h 2091063"/>
              <a:gd name="connsiteX3" fmla="*/ 1045420 w 2090839"/>
              <a:gd name="connsiteY3" fmla="*/ 2091064 h 2091063"/>
              <a:gd name="connsiteX4" fmla="*/ 0 w 2090839"/>
              <a:gd name="connsiteY4" fmla="*/ 1045532 h 209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839" h="2091063">
                <a:moveTo>
                  <a:pt x="0" y="1045532"/>
                </a:moveTo>
                <a:cubicBezTo>
                  <a:pt x="0" y="468101"/>
                  <a:pt x="468050" y="0"/>
                  <a:pt x="1045420" y="0"/>
                </a:cubicBezTo>
                <a:cubicBezTo>
                  <a:pt x="1622790" y="0"/>
                  <a:pt x="2090840" y="468101"/>
                  <a:pt x="2090840" y="1045532"/>
                </a:cubicBezTo>
                <a:cubicBezTo>
                  <a:pt x="2090840" y="1622963"/>
                  <a:pt x="1622790" y="2091064"/>
                  <a:pt x="1045420" y="2091064"/>
                </a:cubicBezTo>
                <a:cubicBezTo>
                  <a:pt x="468050" y="2091064"/>
                  <a:pt x="0" y="1622963"/>
                  <a:pt x="0" y="10455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792" tIns="246817" rIns="246792" bIns="246817" numCol="1" spcCol="1270" anchor="ctr" anchorCtr="0">
            <a:noAutofit/>
          </a:bodyPr>
          <a:lstStyle/>
          <a:p>
            <a:pPr algn="ct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dirty="0">
                <a:solidFill>
                  <a:schemeClr val="bg1"/>
                </a:solidFill>
              </a:rPr>
              <a:t>Exponential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Identity Risks &amp; Opportunities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181289" y="1222088"/>
            <a:ext cx="2593404" cy="914400"/>
            <a:chOff x="2056774" y="1629451"/>
            <a:chExt cx="3457872" cy="1219200"/>
          </a:xfrm>
          <a:solidFill>
            <a:schemeClr val="bg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101659" y="2435207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4841923" y="218974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4551248" y="1886838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4262733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3821685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3379918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2938870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2497822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2056774" y="1629451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7" name="Freeform 26"/>
          <p:cNvSpPr/>
          <p:nvPr/>
        </p:nvSpPr>
        <p:spPr>
          <a:xfrm>
            <a:off x="290398" y="761689"/>
            <a:ext cx="4368014" cy="398678"/>
          </a:xfrm>
          <a:custGeom>
            <a:avLst/>
            <a:gdLst>
              <a:gd name="connsiteX0" fmla="*/ 0 w 2420366"/>
              <a:gd name="connsiteY0" fmla="*/ 0 h 531571"/>
              <a:gd name="connsiteX1" fmla="*/ 2420366 w 2420366"/>
              <a:gd name="connsiteY1" fmla="*/ 0 h 531571"/>
              <a:gd name="connsiteX2" fmla="*/ 2420366 w 2420366"/>
              <a:gd name="connsiteY2" fmla="*/ 531571 h 531571"/>
              <a:gd name="connsiteX3" fmla="*/ 0 w 2420366"/>
              <a:gd name="connsiteY3" fmla="*/ 531571 h 531571"/>
              <a:gd name="connsiteX4" fmla="*/ 0 w 2420366"/>
              <a:gd name="connsiteY4" fmla="*/ 0 h 5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366" h="531571">
                <a:moveTo>
                  <a:pt x="0" y="0"/>
                </a:moveTo>
                <a:lnTo>
                  <a:pt x="2420366" y="0"/>
                </a:lnTo>
                <a:lnTo>
                  <a:pt x="2420366" y="531571"/>
                </a:lnTo>
                <a:lnTo>
                  <a:pt x="0" y="5315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1.5bn </a:t>
            </a:r>
            <a:r>
              <a:rPr lang="en-US" sz="2800" b="1" dirty="0" smtClean="0"/>
              <a:t>without</a:t>
            </a:r>
            <a:r>
              <a:rPr lang="en-US" sz="2800" b="1" dirty="0" smtClean="0"/>
              <a:t> </a:t>
            </a:r>
            <a:r>
              <a:rPr lang="en-US" sz="2800" b="1" dirty="0"/>
              <a:t>legal </a:t>
            </a:r>
            <a:r>
              <a:rPr lang="en-US" sz="2800" b="1" dirty="0" smtClean="0"/>
              <a:t>identity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0744" y="1958079"/>
            <a:ext cx="2162789" cy="473862"/>
            <a:chOff x="1635872" y="2610772"/>
            <a:chExt cx="2883718" cy="631816"/>
          </a:xfrm>
          <a:solidFill>
            <a:schemeClr val="bg2">
              <a:lumMod val="75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4106603" y="2829144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28"/>
            <p:cNvSpPr/>
            <p:nvPr/>
          </p:nvSpPr>
          <p:spPr>
            <a:xfrm>
              <a:off x="3841831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29"/>
            <p:cNvSpPr/>
            <p:nvPr/>
          </p:nvSpPr>
          <p:spPr>
            <a:xfrm>
              <a:off x="3400783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30"/>
            <p:cNvSpPr/>
            <p:nvPr/>
          </p:nvSpPr>
          <p:spPr>
            <a:xfrm>
              <a:off x="2959735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31"/>
            <p:cNvSpPr/>
            <p:nvPr/>
          </p:nvSpPr>
          <p:spPr>
            <a:xfrm>
              <a:off x="2518687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2076920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33"/>
            <p:cNvSpPr/>
            <p:nvPr/>
          </p:nvSpPr>
          <p:spPr>
            <a:xfrm>
              <a:off x="1635872" y="2610772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Freeform 34"/>
          <p:cNvSpPr/>
          <p:nvPr/>
        </p:nvSpPr>
        <p:spPr>
          <a:xfrm>
            <a:off x="290397" y="1477208"/>
            <a:ext cx="3767480" cy="398678"/>
          </a:xfrm>
          <a:custGeom>
            <a:avLst/>
            <a:gdLst>
              <a:gd name="connsiteX0" fmla="*/ 0 w 2420366"/>
              <a:gd name="connsiteY0" fmla="*/ 0 h 531571"/>
              <a:gd name="connsiteX1" fmla="*/ 2420366 w 2420366"/>
              <a:gd name="connsiteY1" fmla="*/ 0 h 531571"/>
              <a:gd name="connsiteX2" fmla="*/ 2420366 w 2420366"/>
              <a:gd name="connsiteY2" fmla="*/ 531571 h 531571"/>
              <a:gd name="connsiteX3" fmla="*/ 0 w 2420366"/>
              <a:gd name="connsiteY3" fmla="*/ 531571 h 531571"/>
              <a:gd name="connsiteX4" fmla="*/ 0 w 2420366"/>
              <a:gd name="connsiteY4" fmla="*/ 0 h 5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366" h="531571">
                <a:moveTo>
                  <a:pt x="0" y="0"/>
                </a:moveTo>
                <a:lnTo>
                  <a:pt x="2420366" y="0"/>
                </a:lnTo>
                <a:lnTo>
                  <a:pt x="2420366" y="531571"/>
                </a:lnTo>
                <a:lnTo>
                  <a:pt x="0" y="5315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/>
              <a:t>$10Bn+ of PII </a:t>
            </a:r>
            <a:r>
              <a:rPr lang="en-US" sz="2800" b="1" dirty="0" err="1"/>
              <a:t>C</a:t>
            </a:r>
            <a:r>
              <a:rPr lang="en-US" sz="2800" b="1" dirty="0" err="1" smtClean="0"/>
              <a:t>yberhacks</a:t>
            </a:r>
            <a:endParaRPr lang="en-US" sz="28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864447" y="2884671"/>
            <a:ext cx="1841177" cy="310083"/>
            <a:chOff x="1635872" y="3846228"/>
            <a:chExt cx="2454902" cy="413444"/>
          </a:xfrm>
          <a:solidFill>
            <a:schemeClr val="bg2">
              <a:lumMod val="75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3677787" y="3846228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36"/>
            <p:cNvSpPr/>
            <p:nvPr/>
          </p:nvSpPr>
          <p:spPr>
            <a:xfrm>
              <a:off x="3269116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2861165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2452494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39"/>
            <p:cNvSpPr/>
            <p:nvPr/>
          </p:nvSpPr>
          <p:spPr>
            <a:xfrm>
              <a:off x="2044543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1635872" y="394972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42" name="Freeform 41"/>
          <p:cNvSpPr/>
          <p:nvPr/>
        </p:nvSpPr>
        <p:spPr>
          <a:xfrm>
            <a:off x="381001" y="2456536"/>
            <a:ext cx="3355692" cy="398678"/>
          </a:xfrm>
          <a:custGeom>
            <a:avLst/>
            <a:gdLst>
              <a:gd name="connsiteX0" fmla="*/ 0 w 1830384"/>
              <a:gd name="connsiteY0" fmla="*/ 0 h 531571"/>
              <a:gd name="connsiteX1" fmla="*/ 1830384 w 1830384"/>
              <a:gd name="connsiteY1" fmla="*/ 0 h 531571"/>
              <a:gd name="connsiteX2" fmla="*/ 1830384 w 1830384"/>
              <a:gd name="connsiteY2" fmla="*/ 531571 h 531571"/>
              <a:gd name="connsiteX3" fmla="*/ 0 w 1830384"/>
              <a:gd name="connsiteY3" fmla="*/ 531571 h 531571"/>
              <a:gd name="connsiteX4" fmla="*/ 0 w 1830384"/>
              <a:gd name="connsiteY4" fmla="*/ 0 h 5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0384" h="531571">
                <a:moveTo>
                  <a:pt x="0" y="0"/>
                </a:moveTo>
                <a:lnTo>
                  <a:pt x="1830384" y="0"/>
                </a:lnTo>
                <a:lnTo>
                  <a:pt x="1830384" y="531571"/>
                </a:lnTo>
                <a:lnTo>
                  <a:pt x="0" y="5315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P</a:t>
            </a:r>
            <a:r>
              <a:rPr lang="en-US" sz="2800" b="1" dirty="0" smtClean="0"/>
              <a:t>hysical Danger</a:t>
            </a:r>
            <a:endParaRPr lang="en-US" sz="2800" b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1864447" y="3635293"/>
            <a:ext cx="2162789" cy="470204"/>
            <a:chOff x="1635872" y="4847056"/>
            <a:chExt cx="2883718" cy="626939"/>
          </a:xfrm>
          <a:solidFill>
            <a:schemeClr val="bg2">
              <a:lumMod val="75000"/>
            </a:schemeClr>
          </a:solidFill>
        </p:grpSpPr>
        <p:sp>
          <p:nvSpPr>
            <p:cNvPr id="43" name="Oval 42"/>
            <p:cNvSpPr/>
            <p:nvPr/>
          </p:nvSpPr>
          <p:spPr>
            <a:xfrm>
              <a:off x="4106603" y="4847056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3"/>
            <p:cNvSpPr/>
            <p:nvPr/>
          </p:nvSpPr>
          <p:spPr>
            <a:xfrm>
              <a:off x="3841831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4"/>
            <p:cNvSpPr/>
            <p:nvPr/>
          </p:nvSpPr>
          <p:spPr>
            <a:xfrm>
              <a:off x="3400783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val 45"/>
            <p:cNvSpPr/>
            <p:nvPr/>
          </p:nvSpPr>
          <p:spPr>
            <a:xfrm>
              <a:off x="2959735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6"/>
            <p:cNvSpPr/>
            <p:nvPr/>
          </p:nvSpPr>
          <p:spPr>
            <a:xfrm>
              <a:off x="2518687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7"/>
            <p:cNvSpPr/>
            <p:nvPr/>
          </p:nvSpPr>
          <p:spPr>
            <a:xfrm>
              <a:off x="2076920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1635872" y="526754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0" name="Freeform 49"/>
          <p:cNvSpPr/>
          <p:nvPr/>
        </p:nvSpPr>
        <p:spPr>
          <a:xfrm>
            <a:off x="597083" y="3493471"/>
            <a:ext cx="3108542" cy="398678"/>
          </a:xfrm>
          <a:custGeom>
            <a:avLst/>
            <a:gdLst>
              <a:gd name="connsiteX0" fmla="*/ 0 w 2420366"/>
              <a:gd name="connsiteY0" fmla="*/ 0 h 531571"/>
              <a:gd name="connsiteX1" fmla="*/ 2420366 w 2420366"/>
              <a:gd name="connsiteY1" fmla="*/ 0 h 531571"/>
              <a:gd name="connsiteX2" fmla="*/ 2420366 w 2420366"/>
              <a:gd name="connsiteY2" fmla="*/ 531571 h 531571"/>
              <a:gd name="connsiteX3" fmla="*/ 0 w 2420366"/>
              <a:gd name="connsiteY3" fmla="*/ 531571 h 531571"/>
              <a:gd name="connsiteX4" fmla="*/ 0 w 2420366"/>
              <a:gd name="connsiteY4" fmla="*/ 0 h 5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366" h="531571">
                <a:moveTo>
                  <a:pt x="0" y="0"/>
                </a:moveTo>
                <a:lnTo>
                  <a:pt x="2420366" y="0"/>
                </a:lnTo>
                <a:lnTo>
                  <a:pt x="2420366" y="531571"/>
                </a:lnTo>
                <a:lnTo>
                  <a:pt x="0" y="5315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/>
              <a:t>Global Regulations</a:t>
            </a:r>
            <a:endParaRPr lang="en-US" sz="28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2152485" y="3916927"/>
            <a:ext cx="2593404" cy="974954"/>
            <a:chOff x="2056774" y="5222569"/>
            <a:chExt cx="3457872" cy="1299938"/>
          </a:xfrm>
          <a:solidFill>
            <a:schemeClr val="bg2">
              <a:lumMod val="75000"/>
            </a:schemeClr>
          </a:solidFill>
        </p:grpSpPr>
        <p:sp>
          <p:nvSpPr>
            <p:cNvPr id="51" name="Oval 50"/>
            <p:cNvSpPr/>
            <p:nvPr/>
          </p:nvSpPr>
          <p:spPr>
            <a:xfrm>
              <a:off x="5101659" y="5222569"/>
              <a:ext cx="412987" cy="413444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Oval 51"/>
            <p:cNvSpPr/>
            <p:nvPr/>
          </p:nvSpPr>
          <p:spPr>
            <a:xfrm>
              <a:off x="4893726" y="564197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52"/>
            <p:cNvSpPr/>
            <p:nvPr/>
          </p:nvSpPr>
          <p:spPr>
            <a:xfrm>
              <a:off x="4597296" y="5975764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53"/>
            <p:cNvSpPr/>
            <p:nvPr/>
          </p:nvSpPr>
          <p:spPr>
            <a:xfrm>
              <a:off x="4262733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54"/>
            <p:cNvSpPr/>
            <p:nvPr/>
          </p:nvSpPr>
          <p:spPr>
            <a:xfrm>
              <a:off x="3821685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55"/>
            <p:cNvSpPr/>
            <p:nvPr/>
          </p:nvSpPr>
          <p:spPr>
            <a:xfrm>
              <a:off x="3379918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56"/>
            <p:cNvSpPr/>
            <p:nvPr/>
          </p:nvSpPr>
          <p:spPr>
            <a:xfrm>
              <a:off x="2938870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57"/>
            <p:cNvSpPr/>
            <p:nvPr/>
          </p:nvSpPr>
          <p:spPr>
            <a:xfrm>
              <a:off x="2497822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58"/>
            <p:cNvSpPr/>
            <p:nvPr/>
          </p:nvSpPr>
          <p:spPr>
            <a:xfrm>
              <a:off x="2056774" y="6316056"/>
              <a:ext cx="206493" cy="206451"/>
            </a:xfrm>
            <a:prstGeom prst="ellipse">
              <a:avLst/>
            </a:prstGeom>
            <a:grpFill/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0" name="Freeform 59"/>
          <p:cNvSpPr/>
          <p:nvPr/>
        </p:nvSpPr>
        <p:spPr>
          <a:xfrm>
            <a:off x="403761" y="4242368"/>
            <a:ext cx="3623476" cy="398678"/>
          </a:xfrm>
          <a:custGeom>
            <a:avLst/>
            <a:gdLst>
              <a:gd name="connsiteX0" fmla="*/ 0 w 2420366"/>
              <a:gd name="connsiteY0" fmla="*/ 0 h 531571"/>
              <a:gd name="connsiteX1" fmla="*/ 2420366 w 2420366"/>
              <a:gd name="connsiteY1" fmla="*/ 0 h 531571"/>
              <a:gd name="connsiteX2" fmla="*/ 2420366 w 2420366"/>
              <a:gd name="connsiteY2" fmla="*/ 531571 h 531571"/>
              <a:gd name="connsiteX3" fmla="*/ 0 w 2420366"/>
              <a:gd name="connsiteY3" fmla="*/ 531571 h 531571"/>
              <a:gd name="connsiteX4" fmla="*/ 0 w 2420366"/>
              <a:gd name="connsiteY4" fmla="*/ 0 h 5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0366" h="531571">
                <a:moveTo>
                  <a:pt x="0" y="0"/>
                </a:moveTo>
                <a:lnTo>
                  <a:pt x="2420366" y="0"/>
                </a:lnTo>
                <a:lnTo>
                  <a:pt x="2420366" y="531571"/>
                </a:lnTo>
                <a:lnTo>
                  <a:pt x="0" y="5315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Seamless </a:t>
            </a:r>
            <a:r>
              <a:rPr lang="en-US" sz="2800" b="1" dirty="0" smtClean="0"/>
              <a:t>CX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332721" y="2341648"/>
            <a:ext cx="1585711" cy="135405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</a:t>
            </a:r>
            <a:r>
              <a:rPr lang="en-US" sz="2000" b="1" i="1" dirty="0" smtClean="0">
                <a:solidFill>
                  <a:schemeClr val="bg1"/>
                </a:solidFill>
              </a:rPr>
              <a:t>oherent Strategies </a:t>
            </a:r>
            <a:r>
              <a:rPr lang="en-US" sz="2000" b="1" i="1" dirty="0">
                <a:solidFill>
                  <a:schemeClr val="bg1"/>
                </a:solidFill>
              </a:rPr>
              <a:t>and </a:t>
            </a:r>
            <a:r>
              <a:rPr lang="en-US" sz="2000" b="1" i="1" dirty="0" smtClean="0">
                <a:solidFill>
                  <a:schemeClr val="bg1"/>
                </a:solidFill>
              </a:rPr>
              <a:t>Solutions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/>
      <p:bldP spid="35" grpId="0"/>
      <p:bldP spid="42" grpId="0"/>
      <p:bldP spid="50" grpId="0"/>
      <p:bldP spid="60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 rot="16200000" flipH="1">
            <a:off x="-694798" y="2243713"/>
            <a:ext cx="3628739" cy="11457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Asset Lifecycle</a:t>
            </a:r>
          </a:p>
        </p:txBody>
      </p:sp>
      <p:sp>
        <p:nvSpPr>
          <p:cNvPr id="47" name="Oval 46"/>
          <p:cNvSpPr/>
          <p:nvPr/>
        </p:nvSpPr>
        <p:spPr>
          <a:xfrm rot="5400000">
            <a:off x="3855509" y="2200242"/>
            <a:ext cx="3628739" cy="11457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Industry</a:t>
            </a:r>
          </a:p>
        </p:txBody>
      </p:sp>
      <p:sp>
        <p:nvSpPr>
          <p:cNvPr id="46" name="Oval 45"/>
          <p:cNvSpPr/>
          <p:nvPr/>
        </p:nvSpPr>
        <p:spPr>
          <a:xfrm>
            <a:off x="1232279" y="3781508"/>
            <a:ext cx="4356359" cy="11457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  <p:sp>
        <p:nvSpPr>
          <p:cNvPr id="44" name="Oval 43"/>
          <p:cNvSpPr/>
          <p:nvPr/>
        </p:nvSpPr>
        <p:spPr>
          <a:xfrm>
            <a:off x="1232279" y="705920"/>
            <a:ext cx="4356359" cy="11457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Life Experience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Secure &amp; Private </a:t>
            </a:r>
            <a:r>
              <a:rPr lang="en-US" sz="2400" dirty="0" smtClean="0"/>
              <a:t>Digital </a:t>
            </a:r>
            <a:r>
              <a:rPr lang="en-US" sz="2400" dirty="0" smtClean="0"/>
              <a:t>Identity (DI): An Ubiquitous </a:t>
            </a:r>
            <a:r>
              <a:rPr lang="en-US" sz="2400" dirty="0"/>
              <a:t>“Killer App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1232279" y="1343004"/>
            <a:ext cx="4329609" cy="29905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043688"/>
              </p:ext>
            </p:extLst>
          </p:nvPr>
        </p:nvGraphicFramePr>
        <p:xfrm>
          <a:off x="2117749" y="2141141"/>
          <a:ext cx="2614376" cy="145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3251701" y="2005490"/>
            <a:ext cx="346472" cy="172823"/>
          </a:xfrm>
          <a:prstGeom prst="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598724" y="2782646"/>
            <a:ext cx="346472" cy="172823"/>
          </a:xfrm>
          <a:prstGeom prst="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3251701" y="3559802"/>
            <a:ext cx="346472" cy="172823"/>
          </a:xfrm>
          <a:prstGeom prst="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Isosceles Triangle 21"/>
          <p:cNvSpPr/>
          <p:nvPr/>
        </p:nvSpPr>
        <p:spPr>
          <a:xfrm rot="16200000" flipH="1">
            <a:off x="1904676" y="2782646"/>
            <a:ext cx="346472" cy="172823"/>
          </a:xfrm>
          <a:prstGeom prst="triangl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2772353" y="1591685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Individuals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65480" y="2672993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364" y="3792400"/>
            <a:ext cx="1607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7156" y="2669001"/>
            <a:ext cx="850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Assets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5675451" y="2607193"/>
            <a:ext cx="1952624" cy="441551"/>
          </a:xfrm>
          <a:prstGeom prst="triangle">
            <a:avLst/>
          </a:prstGeom>
          <a:solidFill>
            <a:srgbClr val="4E84C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6965055" y="1253215"/>
            <a:ext cx="1950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Clients </a:t>
            </a:r>
            <a:r>
              <a:rPr lang="en-US" sz="2000" b="1" dirty="0" smtClean="0"/>
              <a:t>like </a:t>
            </a:r>
            <a:r>
              <a:rPr lang="en-US" sz="2000" b="1" dirty="0" smtClean="0"/>
              <a:t>it …</a:t>
            </a:r>
            <a:endParaRPr lang="en-US" sz="200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b="1" dirty="0" smtClean="0"/>
              <a:t>Any Ecosystem Participant &amp; </a:t>
            </a:r>
            <a:br>
              <a:rPr lang="en-US" sz="2000" b="1" dirty="0" smtClean="0"/>
            </a:br>
            <a:r>
              <a:rPr lang="en-US" sz="2000" b="1" dirty="0" smtClean="0"/>
              <a:t>Value-Exchange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b="1" dirty="0" smtClean="0"/>
              <a:t>Cross-industry Impact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b="1" dirty="0"/>
              <a:t>O</a:t>
            </a:r>
            <a:r>
              <a:rPr lang="en-US" sz="2000" b="1" dirty="0" smtClean="0"/>
              <a:t>n top of legacy systems</a:t>
            </a:r>
          </a:p>
        </p:txBody>
      </p:sp>
    </p:spTree>
    <p:extLst>
      <p:ext uri="{BB962C8B-B14F-4D97-AF65-F5344CB8AC3E}">
        <p14:creationId xmlns:p14="http://schemas.microsoft.com/office/powerpoint/2010/main" val="15112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6" grpId="0" animBg="1"/>
      <p:bldP spid="44" grpId="0" animBg="1"/>
      <p:bldP spid="43" grpId="0" animBg="1"/>
      <p:bldGraphic spid="2" grpId="0">
        <p:bldAsOne/>
      </p:bldGraphic>
      <p:bldP spid="3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9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677822" y="732352"/>
            <a:ext cx="3316497" cy="34187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Digital </a:t>
            </a:r>
            <a:r>
              <a:rPr lang="en-US" sz="2400" dirty="0" smtClean="0"/>
              <a:t>Identity solution Is built on TCS’ Industrial Internet </a:t>
            </a:r>
            <a:r>
              <a:rPr lang="en-US" sz="2400" dirty="0"/>
              <a:t>Platform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1212" y="4244344"/>
            <a:ext cx="8521576" cy="472799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Open Source, Modular, Loosely Coupled, Platform Ecosystem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756253" y="998010"/>
            <a:ext cx="3159634" cy="2887418"/>
            <a:chOff x="6456003" y="1006441"/>
            <a:chExt cx="3348397" cy="3059918"/>
          </a:xfrm>
        </p:grpSpPr>
        <p:sp>
          <p:nvSpPr>
            <p:cNvPr id="22" name="Shape 104"/>
            <p:cNvSpPr/>
            <p:nvPr/>
          </p:nvSpPr>
          <p:spPr>
            <a:xfrm>
              <a:off x="7101105" y="1836978"/>
              <a:ext cx="2058195" cy="2073268"/>
            </a:xfrm>
            <a:prstGeom prst="ellipse">
              <a:avLst/>
            </a:prstGeom>
            <a:solidFill>
              <a:srgbClr val="6D97D8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 b="1" dirty="0"/>
            </a:p>
          </p:txBody>
        </p:sp>
        <p:sp>
          <p:nvSpPr>
            <p:cNvPr id="23" name="Shape 105"/>
            <p:cNvSpPr txBox="1"/>
            <p:nvPr/>
          </p:nvSpPr>
          <p:spPr>
            <a:xfrm>
              <a:off x="7402521" y="2140601"/>
              <a:ext cx="1455363" cy="1466021"/>
            </a:xfrm>
            <a:prstGeom prst="rect">
              <a:avLst/>
            </a:prstGeom>
            <a:noFill/>
            <a:ln>
              <a:noFill/>
            </a:ln>
          </p:spPr>
          <p:txBody>
            <a:bodyPr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IIP </a:t>
              </a: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Module</a:t>
              </a:r>
            </a:p>
          </p:txBody>
        </p:sp>
        <p:sp>
          <p:nvSpPr>
            <p:cNvPr id="24" name="Shape 106"/>
            <p:cNvSpPr/>
            <p:nvPr/>
          </p:nvSpPr>
          <p:spPr>
            <a:xfrm>
              <a:off x="7615653" y="1006441"/>
              <a:ext cx="1029097" cy="1036634"/>
            </a:xfrm>
            <a:prstGeom prst="ellipse">
              <a:avLst/>
            </a:prstGeom>
            <a:solidFill>
              <a:srgbClr val="F1896C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600"/>
            </a:p>
          </p:txBody>
        </p:sp>
        <p:sp>
          <p:nvSpPr>
            <p:cNvPr id="25" name="Shape 107"/>
            <p:cNvSpPr txBox="1"/>
            <p:nvPr/>
          </p:nvSpPr>
          <p:spPr>
            <a:xfrm>
              <a:off x="7766360" y="1158252"/>
              <a:ext cx="727681" cy="733011"/>
            </a:xfrm>
            <a:prstGeom prst="rect">
              <a:avLst/>
            </a:prstGeom>
            <a:noFill/>
            <a:ln>
              <a:noFill/>
            </a:ln>
          </p:spPr>
          <p:txBody>
            <a:bodyPr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Strategic Partners</a:t>
              </a:r>
            </a:p>
          </p:txBody>
        </p:sp>
        <p:sp>
          <p:nvSpPr>
            <p:cNvPr id="26" name="Shape 108"/>
            <p:cNvSpPr/>
            <p:nvPr/>
          </p:nvSpPr>
          <p:spPr>
            <a:xfrm>
              <a:off x="8775303" y="3029725"/>
              <a:ext cx="1029097" cy="1036634"/>
            </a:xfrm>
            <a:prstGeom prst="ellipse">
              <a:avLst/>
            </a:prstGeom>
            <a:solidFill>
              <a:srgbClr val="FBB141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09"/>
            <p:cNvSpPr txBox="1"/>
            <p:nvPr/>
          </p:nvSpPr>
          <p:spPr>
            <a:xfrm>
              <a:off x="8838803" y="3181537"/>
              <a:ext cx="902098" cy="733011"/>
            </a:xfrm>
            <a:prstGeom prst="rect">
              <a:avLst/>
            </a:prstGeom>
            <a:noFill/>
            <a:ln>
              <a:noFill/>
            </a:ln>
          </p:spPr>
          <p:txBody>
            <a:bodyPr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Ecosystem</a:t>
              </a:r>
              <a:endPara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0"/>
            <p:cNvSpPr/>
            <p:nvPr/>
          </p:nvSpPr>
          <p:spPr>
            <a:xfrm>
              <a:off x="6456003" y="3029725"/>
              <a:ext cx="1029097" cy="1036634"/>
            </a:xfrm>
            <a:prstGeom prst="ellipse">
              <a:avLst/>
            </a:prstGeom>
            <a:solidFill>
              <a:srgbClr val="A4A4A4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111"/>
            <p:cNvSpPr txBox="1"/>
            <p:nvPr/>
          </p:nvSpPr>
          <p:spPr>
            <a:xfrm>
              <a:off x="6606711" y="3181537"/>
              <a:ext cx="727681" cy="733011"/>
            </a:xfrm>
            <a:prstGeom prst="rect">
              <a:avLst/>
            </a:prstGeom>
            <a:noFill/>
            <a:ln>
              <a:noFill/>
            </a:ln>
          </p:spPr>
          <p:txBody>
            <a:bodyPr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Clients</a:t>
              </a:r>
              <a:endPara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Freeform 32"/>
          <p:cNvSpPr/>
          <p:nvPr/>
        </p:nvSpPr>
        <p:spPr>
          <a:xfrm>
            <a:off x="219708" y="911781"/>
            <a:ext cx="5374104" cy="727945"/>
          </a:xfrm>
          <a:custGeom>
            <a:avLst/>
            <a:gdLst>
              <a:gd name="connsiteX0" fmla="*/ 0 w 5374104"/>
              <a:gd name="connsiteY0" fmla="*/ 72795 h 727945"/>
              <a:gd name="connsiteX1" fmla="*/ 72795 w 5374104"/>
              <a:gd name="connsiteY1" fmla="*/ 0 h 727945"/>
              <a:gd name="connsiteX2" fmla="*/ 5301310 w 5374104"/>
              <a:gd name="connsiteY2" fmla="*/ 0 h 727945"/>
              <a:gd name="connsiteX3" fmla="*/ 5374105 w 5374104"/>
              <a:gd name="connsiteY3" fmla="*/ 72795 h 727945"/>
              <a:gd name="connsiteX4" fmla="*/ 5374104 w 5374104"/>
              <a:gd name="connsiteY4" fmla="*/ 655151 h 727945"/>
              <a:gd name="connsiteX5" fmla="*/ 5301309 w 5374104"/>
              <a:gd name="connsiteY5" fmla="*/ 727946 h 727945"/>
              <a:gd name="connsiteX6" fmla="*/ 72795 w 5374104"/>
              <a:gd name="connsiteY6" fmla="*/ 727945 h 727945"/>
              <a:gd name="connsiteX7" fmla="*/ 0 w 5374104"/>
              <a:gd name="connsiteY7" fmla="*/ 655150 h 727945"/>
              <a:gd name="connsiteX8" fmla="*/ 0 w 5374104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104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5301310" y="0"/>
                </a:lnTo>
                <a:cubicBezTo>
                  <a:pt x="5341514" y="0"/>
                  <a:pt x="5374105" y="32591"/>
                  <a:pt x="5374105" y="72795"/>
                </a:cubicBezTo>
                <a:cubicBezTo>
                  <a:pt x="5374105" y="266914"/>
                  <a:pt x="5374104" y="461032"/>
                  <a:pt x="5374104" y="655151"/>
                </a:cubicBezTo>
                <a:cubicBezTo>
                  <a:pt x="5374104" y="695355"/>
                  <a:pt x="5341513" y="727946"/>
                  <a:pt x="5301309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F1896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711" tIns="93711" rIns="93711" bIns="93711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i="0" u="none" strike="noStrike" kern="1200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App </a:t>
            </a:r>
            <a:r>
              <a:rPr lang="en-US" sz="1900" b="1" i="0" u="none" strike="noStrike" kern="1200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lang="en-US" sz="1900" b="1" kern="1200" dirty="0"/>
          </a:p>
        </p:txBody>
      </p:sp>
      <p:sp>
        <p:nvSpPr>
          <p:cNvPr id="41" name="Freeform 40"/>
          <p:cNvSpPr/>
          <p:nvPr/>
        </p:nvSpPr>
        <p:spPr>
          <a:xfrm>
            <a:off x="219708" y="1732890"/>
            <a:ext cx="5374104" cy="727945"/>
          </a:xfrm>
          <a:custGeom>
            <a:avLst/>
            <a:gdLst>
              <a:gd name="connsiteX0" fmla="*/ 0 w 5374104"/>
              <a:gd name="connsiteY0" fmla="*/ 72795 h 727945"/>
              <a:gd name="connsiteX1" fmla="*/ 72795 w 5374104"/>
              <a:gd name="connsiteY1" fmla="*/ 0 h 727945"/>
              <a:gd name="connsiteX2" fmla="*/ 5301310 w 5374104"/>
              <a:gd name="connsiteY2" fmla="*/ 0 h 727945"/>
              <a:gd name="connsiteX3" fmla="*/ 5374105 w 5374104"/>
              <a:gd name="connsiteY3" fmla="*/ 72795 h 727945"/>
              <a:gd name="connsiteX4" fmla="*/ 5374104 w 5374104"/>
              <a:gd name="connsiteY4" fmla="*/ 655151 h 727945"/>
              <a:gd name="connsiteX5" fmla="*/ 5301309 w 5374104"/>
              <a:gd name="connsiteY5" fmla="*/ 727946 h 727945"/>
              <a:gd name="connsiteX6" fmla="*/ 72795 w 5374104"/>
              <a:gd name="connsiteY6" fmla="*/ 727945 h 727945"/>
              <a:gd name="connsiteX7" fmla="*/ 0 w 5374104"/>
              <a:gd name="connsiteY7" fmla="*/ 655150 h 727945"/>
              <a:gd name="connsiteX8" fmla="*/ 0 w 5374104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4104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5301310" y="0"/>
                </a:lnTo>
                <a:cubicBezTo>
                  <a:pt x="5341514" y="0"/>
                  <a:pt x="5374105" y="32591"/>
                  <a:pt x="5374105" y="72795"/>
                </a:cubicBezTo>
                <a:cubicBezTo>
                  <a:pt x="5374105" y="266914"/>
                  <a:pt x="5374104" y="461032"/>
                  <a:pt x="5374104" y="655151"/>
                </a:cubicBezTo>
                <a:cubicBezTo>
                  <a:pt x="5374104" y="695355"/>
                  <a:pt x="5341513" y="727946"/>
                  <a:pt x="5301309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6D97D8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711" tIns="93711" rIns="93711" bIns="93711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ea typeface="Calibri"/>
                <a:cs typeface="Calibri"/>
                <a:sym typeface="Calibri"/>
              </a:rPr>
              <a:t>API &amp; Integration </a:t>
            </a:r>
            <a:r>
              <a:rPr lang="en-US" sz="2000" b="1" dirty="0" smtClean="0">
                <a:ea typeface="Calibri"/>
                <a:cs typeface="Calibri"/>
                <a:sym typeface="Calibri"/>
              </a:rPr>
              <a:t>Layer</a:t>
            </a:r>
            <a:endParaRPr lang="en-US" sz="2000" b="1" dirty="0"/>
          </a:p>
        </p:txBody>
      </p:sp>
      <p:sp>
        <p:nvSpPr>
          <p:cNvPr id="42" name="Freeform 41"/>
          <p:cNvSpPr/>
          <p:nvPr/>
        </p:nvSpPr>
        <p:spPr>
          <a:xfrm>
            <a:off x="219708" y="2553332"/>
            <a:ext cx="1039880" cy="727945"/>
          </a:xfrm>
          <a:custGeom>
            <a:avLst/>
            <a:gdLst>
              <a:gd name="connsiteX0" fmla="*/ 0 w 1039880"/>
              <a:gd name="connsiteY0" fmla="*/ 72795 h 727945"/>
              <a:gd name="connsiteX1" fmla="*/ 72795 w 1039880"/>
              <a:gd name="connsiteY1" fmla="*/ 0 h 727945"/>
              <a:gd name="connsiteX2" fmla="*/ 967086 w 1039880"/>
              <a:gd name="connsiteY2" fmla="*/ 0 h 727945"/>
              <a:gd name="connsiteX3" fmla="*/ 1039881 w 1039880"/>
              <a:gd name="connsiteY3" fmla="*/ 72795 h 727945"/>
              <a:gd name="connsiteX4" fmla="*/ 1039880 w 1039880"/>
              <a:gd name="connsiteY4" fmla="*/ 655151 h 727945"/>
              <a:gd name="connsiteX5" fmla="*/ 967085 w 1039880"/>
              <a:gd name="connsiteY5" fmla="*/ 727946 h 727945"/>
              <a:gd name="connsiteX6" fmla="*/ 72795 w 1039880"/>
              <a:gd name="connsiteY6" fmla="*/ 727945 h 727945"/>
              <a:gd name="connsiteX7" fmla="*/ 0 w 1039880"/>
              <a:gd name="connsiteY7" fmla="*/ 655150 h 727945"/>
              <a:gd name="connsiteX8" fmla="*/ 0 w 1039880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880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967086" y="0"/>
                </a:lnTo>
                <a:cubicBezTo>
                  <a:pt x="1007290" y="0"/>
                  <a:pt x="1039881" y="32591"/>
                  <a:pt x="1039881" y="72795"/>
                </a:cubicBezTo>
                <a:cubicBezTo>
                  <a:pt x="1039881" y="266914"/>
                  <a:pt x="1039880" y="461032"/>
                  <a:pt x="1039880" y="655151"/>
                </a:cubicBezTo>
                <a:cubicBezTo>
                  <a:pt x="1039880" y="695355"/>
                  <a:pt x="1007289" y="727946"/>
                  <a:pt x="967085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55A51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71" tIns="78471" rIns="78471" bIns="7847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/>
              <a:t>Blockchain</a:t>
            </a:r>
            <a:endParaRPr lang="en-US" sz="1500" b="1" kern="1200" dirty="0"/>
          </a:p>
        </p:txBody>
      </p:sp>
      <p:sp>
        <p:nvSpPr>
          <p:cNvPr id="43" name="Freeform 42"/>
          <p:cNvSpPr/>
          <p:nvPr/>
        </p:nvSpPr>
        <p:spPr>
          <a:xfrm>
            <a:off x="1303264" y="2553332"/>
            <a:ext cx="1039880" cy="727945"/>
          </a:xfrm>
          <a:custGeom>
            <a:avLst/>
            <a:gdLst>
              <a:gd name="connsiteX0" fmla="*/ 0 w 1039880"/>
              <a:gd name="connsiteY0" fmla="*/ 72795 h 727945"/>
              <a:gd name="connsiteX1" fmla="*/ 72795 w 1039880"/>
              <a:gd name="connsiteY1" fmla="*/ 0 h 727945"/>
              <a:gd name="connsiteX2" fmla="*/ 967086 w 1039880"/>
              <a:gd name="connsiteY2" fmla="*/ 0 h 727945"/>
              <a:gd name="connsiteX3" fmla="*/ 1039881 w 1039880"/>
              <a:gd name="connsiteY3" fmla="*/ 72795 h 727945"/>
              <a:gd name="connsiteX4" fmla="*/ 1039880 w 1039880"/>
              <a:gd name="connsiteY4" fmla="*/ 655151 h 727945"/>
              <a:gd name="connsiteX5" fmla="*/ 967085 w 1039880"/>
              <a:gd name="connsiteY5" fmla="*/ 727946 h 727945"/>
              <a:gd name="connsiteX6" fmla="*/ 72795 w 1039880"/>
              <a:gd name="connsiteY6" fmla="*/ 727945 h 727945"/>
              <a:gd name="connsiteX7" fmla="*/ 0 w 1039880"/>
              <a:gd name="connsiteY7" fmla="*/ 655150 h 727945"/>
              <a:gd name="connsiteX8" fmla="*/ 0 w 1039880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880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967086" y="0"/>
                </a:lnTo>
                <a:cubicBezTo>
                  <a:pt x="1007290" y="0"/>
                  <a:pt x="1039881" y="32591"/>
                  <a:pt x="1039881" y="72795"/>
                </a:cubicBezTo>
                <a:cubicBezTo>
                  <a:pt x="1039881" y="266914"/>
                  <a:pt x="1039880" y="461032"/>
                  <a:pt x="1039880" y="655151"/>
                </a:cubicBezTo>
                <a:cubicBezTo>
                  <a:pt x="1039880" y="695355"/>
                  <a:pt x="1007289" y="727946"/>
                  <a:pt x="967085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55A51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71" tIns="78471" rIns="78471" bIns="7847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/>
              <a:t>Big Data</a:t>
            </a:r>
            <a:endParaRPr lang="en-US" sz="1500" b="1" kern="1200" dirty="0"/>
          </a:p>
        </p:txBody>
      </p:sp>
      <p:sp>
        <p:nvSpPr>
          <p:cNvPr id="44" name="Freeform 43"/>
          <p:cNvSpPr/>
          <p:nvPr/>
        </p:nvSpPr>
        <p:spPr>
          <a:xfrm>
            <a:off x="2386820" y="2553332"/>
            <a:ext cx="1039880" cy="727945"/>
          </a:xfrm>
          <a:custGeom>
            <a:avLst/>
            <a:gdLst>
              <a:gd name="connsiteX0" fmla="*/ 0 w 1039880"/>
              <a:gd name="connsiteY0" fmla="*/ 72795 h 727945"/>
              <a:gd name="connsiteX1" fmla="*/ 72795 w 1039880"/>
              <a:gd name="connsiteY1" fmla="*/ 0 h 727945"/>
              <a:gd name="connsiteX2" fmla="*/ 967086 w 1039880"/>
              <a:gd name="connsiteY2" fmla="*/ 0 h 727945"/>
              <a:gd name="connsiteX3" fmla="*/ 1039881 w 1039880"/>
              <a:gd name="connsiteY3" fmla="*/ 72795 h 727945"/>
              <a:gd name="connsiteX4" fmla="*/ 1039880 w 1039880"/>
              <a:gd name="connsiteY4" fmla="*/ 655151 h 727945"/>
              <a:gd name="connsiteX5" fmla="*/ 967085 w 1039880"/>
              <a:gd name="connsiteY5" fmla="*/ 727946 h 727945"/>
              <a:gd name="connsiteX6" fmla="*/ 72795 w 1039880"/>
              <a:gd name="connsiteY6" fmla="*/ 727945 h 727945"/>
              <a:gd name="connsiteX7" fmla="*/ 0 w 1039880"/>
              <a:gd name="connsiteY7" fmla="*/ 655150 h 727945"/>
              <a:gd name="connsiteX8" fmla="*/ 0 w 1039880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880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967086" y="0"/>
                </a:lnTo>
                <a:cubicBezTo>
                  <a:pt x="1007290" y="0"/>
                  <a:pt x="1039881" y="32591"/>
                  <a:pt x="1039881" y="72795"/>
                </a:cubicBezTo>
                <a:cubicBezTo>
                  <a:pt x="1039881" y="266914"/>
                  <a:pt x="1039880" y="461032"/>
                  <a:pt x="1039880" y="655151"/>
                </a:cubicBezTo>
                <a:cubicBezTo>
                  <a:pt x="1039880" y="695355"/>
                  <a:pt x="1007289" y="727946"/>
                  <a:pt x="967085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55A51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71" tIns="78471" rIns="78471" bIns="7847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/>
              <a:t>AI</a:t>
            </a:r>
            <a:endParaRPr lang="en-US" sz="1500" b="1" kern="1200" dirty="0"/>
          </a:p>
        </p:txBody>
      </p:sp>
      <p:sp>
        <p:nvSpPr>
          <p:cNvPr id="45" name="Freeform 44"/>
          <p:cNvSpPr/>
          <p:nvPr/>
        </p:nvSpPr>
        <p:spPr>
          <a:xfrm>
            <a:off x="3470376" y="2553332"/>
            <a:ext cx="1039880" cy="727945"/>
          </a:xfrm>
          <a:custGeom>
            <a:avLst/>
            <a:gdLst>
              <a:gd name="connsiteX0" fmla="*/ 0 w 1039880"/>
              <a:gd name="connsiteY0" fmla="*/ 72795 h 727945"/>
              <a:gd name="connsiteX1" fmla="*/ 72795 w 1039880"/>
              <a:gd name="connsiteY1" fmla="*/ 0 h 727945"/>
              <a:gd name="connsiteX2" fmla="*/ 967086 w 1039880"/>
              <a:gd name="connsiteY2" fmla="*/ 0 h 727945"/>
              <a:gd name="connsiteX3" fmla="*/ 1039881 w 1039880"/>
              <a:gd name="connsiteY3" fmla="*/ 72795 h 727945"/>
              <a:gd name="connsiteX4" fmla="*/ 1039880 w 1039880"/>
              <a:gd name="connsiteY4" fmla="*/ 655151 h 727945"/>
              <a:gd name="connsiteX5" fmla="*/ 967085 w 1039880"/>
              <a:gd name="connsiteY5" fmla="*/ 727946 h 727945"/>
              <a:gd name="connsiteX6" fmla="*/ 72795 w 1039880"/>
              <a:gd name="connsiteY6" fmla="*/ 727945 h 727945"/>
              <a:gd name="connsiteX7" fmla="*/ 0 w 1039880"/>
              <a:gd name="connsiteY7" fmla="*/ 655150 h 727945"/>
              <a:gd name="connsiteX8" fmla="*/ 0 w 1039880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880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967086" y="0"/>
                </a:lnTo>
                <a:cubicBezTo>
                  <a:pt x="1007290" y="0"/>
                  <a:pt x="1039881" y="32591"/>
                  <a:pt x="1039881" y="72795"/>
                </a:cubicBezTo>
                <a:cubicBezTo>
                  <a:pt x="1039881" y="266914"/>
                  <a:pt x="1039880" y="461032"/>
                  <a:pt x="1039880" y="655151"/>
                </a:cubicBezTo>
                <a:cubicBezTo>
                  <a:pt x="1039880" y="695355"/>
                  <a:pt x="1007289" y="727946"/>
                  <a:pt x="967085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55A51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71" tIns="78471" rIns="78471" bIns="7847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err="1" smtClean="0"/>
              <a:t>IoT</a:t>
            </a:r>
            <a:endParaRPr lang="en-US" sz="1500" b="1" kern="1200" dirty="0"/>
          </a:p>
        </p:txBody>
      </p:sp>
      <p:sp>
        <p:nvSpPr>
          <p:cNvPr id="46" name="Freeform 45"/>
          <p:cNvSpPr/>
          <p:nvPr/>
        </p:nvSpPr>
        <p:spPr>
          <a:xfrm>
            <a:off x="4553932" y="2553332"/>
            <a:ext cx="1039880" cy="727945"/>
          </a:xfrm>
          <a:custGeom>
            <a:avLst/>
            <a:gdLst>
              <a:gd name="connsiteX0" fmla="*/ 0 w 1039880"/>
              <a:gd name="connsiteY0" fmla="*/ 72795 h 727945"/>
              <a:gd name="connsiteX1" fmla="*/ 72795 w 1039880"/>
              <a:gd name="connsiteY1" fmla="*/ 0 h 727945"/>
              <a:gd name="connsiteX2" fmla="*/ 967086 w 1039880"/>
              <a:gd name="connsiteY2" fmla="*/ 0 h 727945"/>
              <a:gd name="connsiteX3" fmla="*/ 1039881 w 1039880"/>
              <a:gd name="connsiteY3" fmla="*/ 72795 h 727945"/>
              <a:gd name="connsiteX4" fmla="*/ 1039880 w 1039880"/>
              <a:gd name="connsiteY4" fmla="*/ 655151 h 727945"/>
              <a:gd name="connsiteX5" fmla="*/ 967085 w 1039880"/>
              <a:gd name="connsiteY5" fmla="*/ 727946 h 727945"/>
              <a:gd name="connsiteX6" fmla="*/ 72795 w 1039880"/>
              <a:gd name="connsiteY6" fmla="*/ 727945 h 727945"/>
              <a:gd name="connsiteX7" fmla="*/ 0 w 1039880"/>
              <a:gd name="connsiteY7" fmla="*/ 655150 h 727945"/>
              <a:gd name="connsiteX8" fmla="*/ 0 w 1039880"/>
              <a:gd name="connsiteY8" fmla="*/ 72795 h 7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880" h="727945">
                <a:moveTo>
                  <a:pt x="0" y="72795"/>
                </a:moveTo>
                <a:cubicBezTo>
                  <a:pt x="0" y="32591"/>
                  <a:pt x="32591" y="0"/>
                  <a:pt x="72795" y="0"/>
                </a:cubicBezTo>
                <a:lnTo>
                  <a:pt x="967086" y="0"/>
                </a:lnTo>
                <a:cubicBezTo>
                  <a:pt x="1007290" y="0"/>
                  <a:pt x="1039881" y="32591"/>
                  <a:pt x="1039881" y="72795"/>
                </a:cubicBezTo>
                <a:cubicBezTo>
                  <a:pt x="1039881" y="266914"/>
                  <a:pt x="1039880" y="461032"/>
                  <a:pt x="1039880" y="655151"/>
                </a:cubicBezTo>
                <a:cubicBezTo>
                  <a:pt x="1039880" y="695355"/>
                  <a:pt x="1007289" y="727946"/>
                  <a:pt x="967085" y="727946"/>
                </a:cubicBezTo>
                <a:lnTo>
                  <a:pt x="72795" y="727945"/>
                </a:lnTo>
                <a:cubicBezTo>
                  <a:pt x="32591" y="727945"/>
                  <a:pt x="0" y="695354"/>
                  <a:pt x="0" y="655150"/>
                </a:cubicBezTo>
                <a:lnTo>
                  <a:pt x="0" y="72795"/>
                </a:lnTo>
                <a:close/>
              </a:path>
            </a:pathLst>
          </a:custGeom>
          <a:solidFill>
            <a:srgbClr val="55A51C"/>
          </a:solidFill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71" tIns="78471" rIns="78471" bIns="7847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 smtClean="0"/>
              <a:t>3</a:t>
            </a:r>
            <a:r>
              <a:rPr lang="en-US" sz="1500" b="1" kern="1200" baseline="30000" dirty="0" smtClean="0"/>
              <a:t>rd</a:t>
            </a:r>
            <a:r>
              <a:rPr lang="en-US" sz="1500" b="1" kern="1200" dirty="0" smtClean="0"/>
              <a:t> party Platforms</a:t>
            </a:r>
            <a:endParaRPr lang="en-US" sz="1500" b="1" kern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90" y="2647956"/>
            <a:ext cx="832829" cy="1966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90" y="2853521"/>
            <a:ext cx="832829" cy="3331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890" y="2710267"/>
            <a:ext cx="725920" cy="4140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807" y="1808504"/>
            <a:ext cx="576717" cy="57671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58" y="1825362"/>
            <a:ext cx="2412175" cy="5430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1367" y="1827221"/>
            <a:ext cx="1150883" cy="539282"/>
          </a:xfrm>
          <a:prstGeom prst="rect">
            <a:avLst/>
          </a:prstGeom>
        </p:spPr>
      </p:pic>
      <p:sp>
        <p:nvSpPr>
          <p:cNvPr id="53" name="Shape 99"/>
          <p:cNvSpPr txBox="1"/>
          <p:nvPr/>
        </p:nvSpPr>
        <p:spPr>
          <a:xfrm>
            <a:off x="219708" y="3369124"/>
            <a:ext cx="2603992" cy="6410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57150" tIns="57150" rIns="57150" bIns="57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5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lang="en-US" sz="1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01"/>
          <p:cNvSpPr txBox="1"/>
          <p:nvPr/>
        </p:nvSpPr>
        <p:spPr>
          <a:xfrm>
            <a:off x="2989642" y="3369124"/>
            <a:ext cx="2604170" cy="6410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57150" tIns="57150" rIns="57150" bIns="57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5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en-US" sz="1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Ecosystem of Devices 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5" y="2600274"/>
            <a:ext cx="857182" cy="33827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63606" y="2998185"/>
            <a:ext cx="942900" cy="2361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FS </a:t>
            </a:r>
            <a:r>
              <a:rPr lang="en-US" sz="1100" b="1" dirty="0" err="1" smtClean="0">
                <a:solidFill>
                  <a:schemeClr val="bg1"/>
                </a:solidFill>
              </a:rPr>
              <a:t>Blokchain</a:t>
            </a:r>
            <a:r>
              <a:rPr lang="en-US" sz="1100" b="1" dirty="0" smtClean="0">
                <a:solidFill>
                  <a:schemeClr val="bg1"/>
                </a:solidFill>
              </a:rPr>
              <a:t> Platform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3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  <p:bldP spid="54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Our technology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dirty="0" smtClean="0"/>
              <a:t>identity approach differentiates us from the rest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3723153"/>
              </p:ext>
            </p:extLst>
          </p:nvPr>
        </p:nvGraphicFramePr>
        <p:xfrm>
          <a:off x="316181" y="688489"/>
          <a:ext cx="8511639" cy="207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13000"/>
              </p:ext>
            </p:extLst>
          </p:nvPr>
        </p:nvGraphicFramePr>
        <p:xfrm>
          <a:off x="2607695" y="2944001"/>
          <a:ext cx="392861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305"/>
                <a:gridCol w="1964305"/>
              </a:tblGrid>
              <a:tr h="313258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Key Competitors (Partners)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71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Established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Start-Ups</a:t>
                      </a:r>
                      <a:endParaRPr lang="en-US" sz="1600" b="1" dirty="0"/>
                    </a:p>
                  </a:txBody>
                  <a:tcPr/>
                </a:tc>
              </a:tr>
              <a:tr h="991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/>
                        <a:t>Microsoft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/>
                        <a:t>IBM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/>
                        <a:t>Deloitte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/>
                        <a:t>Accenture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/>
                        <a:t>PwC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/>
                        <a:t>ConsenSys</a:t>
                      </a:r>
                      <a:endParaRPr lang="en-US" sz="14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/>
                        <a:t>ShoCard</a:t>
                      </a:r>
                      <a:endParaRPr lang="en-US" sz="14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/>
                        <a:t>Evernym</a:t>
                      </a:r>
                      <a:endParaRPr lang="en-US" sz="1400" b="1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/>
                        <a:t>Blockstack</a:t>
                      </a:r>
                      <a:r>
                        <a:rPr lang="en-US" sz="1400" b="1" dirty="0" smtClean="0"/>
                        <a:t> Labs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/>
                        <a:t>UniqueID</a:t>
                      </a:r>
                      <a:endParaRPr lang="en-US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TCS Builds Digital </a:t>
            </a:r>
            <a:r>
              <a:rPr lang="en-US" sz="2400" dirty="0"/>
              <a:t>Identity Protocol &amp; PoC for a Large US </a:t>
            </a:r>
            <a:r>
              <a:rPr lang="en-US" sz="2400" dirty="0" smtClean="0"/>
              <a:t>ISP</a:t>
            </a:r>
            <a:endParaRPr lang="en-US" sz="2400" dirty="0"/>
          </a:p>
        </p:txBody>
      </p:sp>
      <p:sp>
        <p:nvSpPr>
          <p:cNvPr id="14" name="Freeform 13"/>
          <p:cNvSpPr/>
          <p:nvPr/>
        </p:nvSpPr>
        <p:spPr>
          <a:xfrm>
            <a:off x="155724" y="707202"/>
            <a:ext cx="2817969" cy="541028"/>
          </a:xfrm>
          <a:custGeom>
            <a:avLst/>
            <a:gdLst>
              <a:gd name="connsiteX0" fmla="*/ 0 w 3529203"/>
              <a:gd name="connsiteY0" fmla="*/ 0 h 2879738"/>
              <a:gd name="connsiteX1" fmla="*/ 3529203 w 3529203"/>
              <a:gd name="connsiteY1" fmla="*/ 0 h 2879738"/>
              <a:gd name="connsiteX2" fmla="*/ 3529203 w 3529203"/>
              <a:gd name="connsiteY2" fmla="*/ 2879738 h 2879738"/>
              <a:gd name="connsiteX3" fmla="*/ 0 w 3529203"/>
              <a:gd name="connsiteY3" fmla="*/ 2879738 h 2879738"/>
              <a:gd name="connsiteX4" fmla="*/ 0 w 3529203"/>
              <a:gd name="connsiteY4" fmla="*/ 0 h 287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9203" h="2879738">
                <a:moveTo>
                  <a:pt x="0" y="0"/>
                </a:moveTo>
                <a:lnTo>
                  <a:pt x="3529203" y="0"/>
                </a:lnTo>
                <a:lnTo>
                  <a:pt x="3529203" y="2879738"/>
                </a:lnTo>
                <a:lnTo>
                  <a:pt x="0" y="2879738"/>
                </a:lnTo>
                <a:lnTo>
                  <a:pt x="0" y="0"/>
                </a:lnTo>
                <a:close/>
              </a:path>
            </a:pathLst>
          </a:custGeom>
          <a:solidFill>
            <a:srgbClr val="6D97D8"/>
          </a:solidFill>
          <a:ln>
            <a:solidFill>
              <a:srgbClr val="6D97D8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Business Challenge</a:t>
            </a:r>
          </a:p>
        </p:txBody>
      </p:sp>
      <p:sp>
        <p:nvSpPr>
          <p:cNvPr id="16" name="Freeform 15"/>
          <p:cNvSpPr/>
          <p:nvPr/>
        </p:nvSpPr>
        <p:spPr>
          <a:xfrm>
            <a:off x="3163016" y="707202"/>
            <a:ext cx="2817969" cy="541028"/>
          </a:xfrm>
          <a:custGeom>
            <a:avLst/>
            <a:gdLst>
              <a:gd name="connsiteX0" fmla="*/ 0 w 3529203"/>
              <a:gd name="connsiteY0" fmla="*/ 0 h 2879738"/>
              <a:gd name="connsiteX1" fmla="*/ 3529203 w 3529203"/>
              <a:gd name="connsiteY1" fmla="*/ 0 h 2879738"/>
              <a:gd name="connsiteX2" fmla="*/ 3529203 w 3529203"/>
              <a:gd name="connsiteY2" fmla="*/ 2879738 h 2879738"/>
              <a:gd name="connsiteX3" fmla="*/ 0 w 3529203"/>
              <a:gd name="connsiteY3" fmla="*/ 2879738 h 2879738"/>
              <a:gd name="connsiteX4" fmla="*/ 0 w 3529203"/>
              <a:gd name="connsiteY4" fmla="*/ 0 h 287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9203" h="2879738">
                <a:moveTo>
                  <a:pt x="0" y="0"/>
                </a:moveTo>
                <a:lnTo>
                  <a:pt x="3529203" y="0"/>
                </a:lnTo>
                <a:lnTo>
                  <a:pt x="3529203" y="2879738"/>
                </a:lnTo>
                <a:lnTo>
                  <a:pt x="0" y="2879738"/>
                </a:lnTo>
                <a:lnTo>
                  <a:pt x="0" y="0"/>
                </a:lnTo>
                <a:close/>
              </a:path>
            </a:pathLst>
          </a:custGeom>
          <a:solidFill>
            <a:srgbClr val="6D97D8"/>
          </a:solidFill>
          <a:ln>
            <a:solidFill>
              <a:srgbClr val="6D97D8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TCS Solution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6170309" y="707202"/>
            <a:ext cx="2817969" cy="541028"/>
          </a:xfrm>
          <a:custGeom>
            <a:avLst/>
            <a:gdLst>
              <a:gd name="connsiteX0" fmla="*/ 0 w 3529203"/>
              <a:gd name="connsiteY0" fmla="*/ 0 h 2879738"/>
              <a:gd name="connsiteX1" fmla="*/ 3529203 w 3529203"/>
              <a:gd name="connsiteY1" fmla="*/ 0 h 2879738"/>
              <a:gd name="connsiteX2" fmla="*/ 3529203 w 3529203"/>
              <a:gd name="connsiteY2" fmla="*/ 2879738 h 2879738"/>
              <a:gd name="connsiteX3" fmla="*/ 0 w 3529203"/>
              <a:gd name="connsiteY3" fmla="*/ 2879738 h 2879738"/>
              <a:gd name="connsiteX4" fmla="*/ 0 w 3529203"/>
              <a:gd name="connsiteY4" fmla="*/ 0 h 287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9203" h="2879738">
                <a:moveTo>
                  <a:pt x="0" y="0"/>
                </a:moveTo>
                <a:lnTo>
                  <a:pt x="3529203" y="0"/>
                </a:lnTo>
                <a:lnTo>
                  <a:pt x="3529203" y="2879738"/>
                </a:lnTo>
                <a:lnTo>
                  <a:pt x="0" y="2879738"/>
                </a:lnTo>
                <a:lnTo>
                  <a:pt x="0" y="0"/>
                </a:lnTo>
                <a:close/>
              </a:path>
            </a:pathLst>
          </a:custGeom>
          <a:solidFill>
            <a:srgbClr val="6D97D8"/>
          </a:solidFill>
          <a:ln>
            <a:solidFill>
              <a:srgbClr val="6D97D8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Client Benefits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5813" y="1269107"/>
            <a:ext cx="2814897" cy="163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D97D8"/>
            </a:solidFill>
          </a:ln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Significant cybersecurity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risks</a:t>
            </a:r>
            <a:endParaRPr lang="en-US" sz="18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ata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rivacy Regulations</a:t>
            </a:r>
            <a:endParaRPr lang="en-US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63105" y="1269107"/>
            <a:ext cx="2814897" cy="163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D97D8"/>
            </a:solidFill>
          </a:ln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DI POC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on IIP with mobile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ZK Verification App 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&amp;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APIs</a:t>
            </a:r>
            <a:endParaRPr 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Secure &amp; private DI</a:t>
            </a:r>
            <a:endParaRPr 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M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ultiple Blockchain, Cryptographic &amp; Big Data technologies</a:t>
            </a:r>
            <a:endParaRPr 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0398" y="1269107"/>
            <a:ext cx="2814897" cy="163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D97D8"/>
            </a:solidFill>
          </a:ln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Fulfill Data P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rivacy Regulations </a:t>
            </a:r>
            <a:endParaRPr lang="en-US" sz="1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for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cyber security</a:t>
            </a:r>
          </a:p>
          <a:p>
            <a:pPr marL="174625" lvl="1" indent="-174625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Potentially new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&amp; cross-industry business models</a:t>
            </a:r>
            <a:endParaRPr 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617" y="2986201"/>
            <a:ext cx="138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Digital Identity Submission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92835" y="2986201"/>
            <a:ext cx="146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Digital Identity Asset View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59944" y="2986201"/>
            <a:ext cx="12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Digital Identity Validation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79061" y="2986201"/>
            <a:ext cx="14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Integrating </a:t>
            </a:r>
            <a:r>
              <a:rPr lang="en-US" sz="1200" b="1" dirty="0" err="1" smtClean="0"/>
              <a:t>Blockchains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33100" y="2986201"/>
            <a:ext cx="153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ID Verification: </a:t>
            </a:r>
            <a:br>
              <a:rPr lang="en-US" sz="1200" b="1" dirty="0" smtClean="0"/>
            </a:br>
            <a:r>
              <a:rPr lang="en-US" sz="1200" b="1" dirty="0" smtClean="0"/>
              <a:t>QR Code</a:t>
            </a:r>
            <a:endParaRPr lang="en-US" sz="12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9" y="3540835"/>
            <a:ext cx="1492230" cy="1001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37" y="3540835"/>
            <a:ext cx="1441942" cy="96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7" y="3540835"/>
            <a:ext cx="1173718" cy="1172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73" y="3540835"/>
            <a:ext cx="1389951" cy="1163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13" y="3540835"/>
            <a:ext cx="1769258" cy="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09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TCS </a:t>
            </a:r>
            <a:r>
              <a:rPr lang="en-US" sz="2400" dirty="0" smtClean="0"/>
              <a:t>DI can have a </a:t>
            </a:r>
            <a:r>
              <a:rPr lang="en-US" sz="2400" dirty="0" smtClean="0"/>
              <a:t>global </a:t>
            </a:r>
            <a:r>
              <a:rPr lang="en-US" sz="2400" dirty="0" smtClean="0"/>
              <a:t>impact on people and industries alike</a:t>
            </a:r>
            <a:endParaRPr lang="en-US" sz="2400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9343" y="892969"/>
            <a:ext cx="8884199" cy="992981"/>
          </a:xfrm>
        </p:spPr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5150" y="875130"/>
            <a:ext cx="2111764" cy="489600"/>
          </a:xfrm>
          <a:custGeom>
            <a:avLst/>
            <a:gdLst>
              <a:gd name="connsiteX0" fmla="*/ 0 w 1904438"/>
              <a:gd name="connsiteY0" fmla="*/ 0 h 489600"/>
              <a:gd name="connsiteX1" fmla="*/ 1904438 w 1904438"/>
              <a:gd name="connsiteY1" fmla="*/ 0 h 489600"/>
              <a:gd name="connsiteX2" fmla="*/ 1904438 w 1904438"/>
              <a:gd name="connsiteY2" fmla="*/ 489600 h 489600"/>
              <a:gd name="connsiteX3" fmla="*/ 0 w 1904438"/>
              <a:gd name="connsiteY3" fmla="*/ 489600 h 489600"/>
              <a:gd name="connsiteX4" fmla="*/ 0 w 1904438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489600">
                <a:moveTo>
                  <a:pt x="0" y="0"/>
                </a:moveTo>
                <a:lnTo>
                  <a:pt x="1904438" y="0"/>
                </a:lnTo>
                <a:lnTo>
                  <a:pt x="1904438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People</a:t>
            </a:r>
            <a:endParaRPr lang="en-US" sz="2400" b="1" kern="1200" dirty="0"/>
          </a:p>
        </p:txBody>
      </p:sp>
      <p:sp>
        <p:nvSpPr>
          <p:cNvPr id="8" name="Freeform 7"/>
          <p:cNvSpPr/>
          <p:nvPr/>
        </p:nvSpPr>
        <p:spPr>
          <a:xfrm>
            <a:off x="215150" y="1364730"/>
            <a:ext cx="2111764" cy="3241759"/>
          </a:xfrm>
          <a:custGeom>
            <a:avLst/>
            <a:gdLst>
              <a:gd name="connsiteX0" fmla="*/ 0 w 1904438"/>
              <a:gd name="connsiteY0" fmla="*/ 0 h 3241759"/>
              <a:gd name="connsiteX1" fmla="*/ 1904438 w 1904438"/>
              <a:gd name="connsiteY1" fmla="*/ 0 h 3241759"/>
              <a:gd name="connsiteX2" fmla="*/ 1904438 w 1904438"/>
              <a:gd name="connsiteY2" fmla="*/ 3241759 h 3241759"/>
              <a:gd name="connsiteX3" fmla="*/ 0 w 1904438"/>
              <a:gd name="connsiteY3" fmla="*/ 3241759 h 3241759"/>
              <a:gd name="connsiteX4" fmla="*/ 0 w 1904438"/>
              <a:gd name="connsiteY4" fmla="*/ 0 h 32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3241759">
                <a:moveTo>
                  <a:pt x="0" y="0"/>
                </a:moveTo>
                <a:lnTo>
                  <a:pt x="1904438" y="0"/>
                </a:lnTo>
                <a:lnTo>
                  <a:pt x="1904438" y="3241759"/>
                </a:lnTo>
                <a:lnTo>
                  <a:pt x="0" y="32417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kern="1200" dirty="0" smtClean="0"/>
              <a:t>Social: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1.5Bn </a:t>
            </a:r>
            <a:r>
              <a:rPr lang="en-US" sz="2000" kern="1200" dirty="0" smtClean="0"/>
              <a:t>people </a:t>
            </a:r>
            <a:r>
              <a:rPr lang="en-US" sz="2000" kern="1200" dirty="0" smtClean="0"/>
              <a:t>have a </a:t>
            </a:r>
            <a:r>
              <a:rPr lang="en-US" sz="2000" kern="1200" dirty="0" smtClean="0"/>
              <a:t>secure, legal identity for the 1</a:t>
            </a:r>
            <a:r>
              <a:rPr lang="en-US" sz="2000" kern="1200" baseline="30000" dirty="0" smtClean="0"/>
              <a:t>st</a:t>
            </a:r>
            <a:r>
              <a:rPr lang="en-US" sz="2000" kern="1200" dirty="0" smtClean="0"/>
              <a:t> </a:t>
            </a:r>
            <a:r>
              <a:rPr lang="en-US" sz="2000" kern="1200" dirty="0" smtClean="0"/>
              <a:t>time</a:t>
            </a:r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 smtClean="0"/>
              <a:t>Economic:</a:t>
            </a:r>
            <a:endParaRPr lang="en-US" sz="20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$10Tn</a:t>
            </a:r>
            <a:r>
              <a:rPr lang="en-US" sz="2000" kern="1200" dirty="0" smtClean="0"/>
              <a:t>+ </a:t>
            </a:r>
            <a:r>
              <a:rPr lang="en-US" sz="2000" kern="1200" dirty="0" smtClean="0"/>
              <a:t>added </a:t>
            </a:r>
            <a:r>
              <a:rPr lang="en-US" sz="2000" kern="1200" dirty="0" smtClean="0"/>
              <a:t>to global GDP</a:t>
            </a:r>
            <a:endParaRPr lang="en-US" sz="2000" kern="1200" dirty="0"/>
          </a:p>
        </p:txBody>
      </p:sp>
      <p:sp>
        <p:nvSpPr>
          <p:cNvPr id="9" name="Freeform 8"/>
          <p:cNvSpPr/>
          <p:nvPr/>
        </p:nvSpPr>
        <p:spPr>
          <a:xfrm>
            <a:off x="2407725" y="875130"/>
            <a:ext cx="2111764" cy="489600"/>
          </a:xfrm>
          <a:custGeom>
            <a:avLst/>
            <a:gdLst>
              <a:gd name="connsiteX0" fmla="*/ 0 w 1904438"/>
              <a:gd name="connsiteY0" fmla="*/ 0 h 489600"/>
              <a:gd name="connsiteX1" fmla="*/ 1904438 w 1904438"/>
              <a:gd name="connsiteY1" fmla="*/ 0 h 489600"/>
              <a:gd name="connsiteX2" fmla="*/ 1904438 w 1904438"/>
              <a:gd name="connsiteY2" fmla="*/ 489600 h 489600"/>
              <a:gd name="connsiteX3" fmla="*/ 0 w 1904438"/>
              <a:gd name="connsiteY3" fmla="*/ 489600 h 489600"/>
              <a:gd name="connsiteX4" fmla="*/ 0 w 1904438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489600">
                <a:moveTo>
                  <a:pt x="0" y="0"/>
                </a:moveTo>
                <a:lnTo>
                  <a:pt x="1904438" y="0"/>
                </a:lnTo>
                <a:lnTo>
                  <a:pt x="1904438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74819"/>
              <a:satOff val="-19129"/>
              <a:lumOff val="12372"/>
              <a:alphaOff val="0"/>
            </a:schemeClr>
          </a:lnRef>
          <a:fillRef idx="1">
            <a:schemeClr val="accent1">
              <a:shade val="80000"/>
              <a:hueOff val="274819"/>
              <a:satOff val="-19129"/>
              <a:lumOff val="12372"/>
              <a:alphaOff val="0"/>
            </a:schemeClr>
          </a:fillRef>
          <a:effectRef idx="0">
            <a:schemeClr val="accent1">
              <a:shade val="80000"/>
              <a:hueOff val="274819"/>
              <a:satOff val="-19129"/>
              <a:lumOff val="1237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Industries</a:t>
            </a:r>
            <a:endParaRPr lang="en-US" sz="24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2407725" y="1364730"/>
            <a:ext cx="2111764" cy="3241759"/>
          </a:xfrm>
          <a:custGeom>
            <a:avLst/>
            <a:gdLst>
              <a:gd name="connsiteX0" fmla="*/ 0 w 1904438"/>
              <a:gd name="connsiteY0" fmla="*/ 0 h 3241759"/>
              <a:gd name="connsiteX1" fmla="*/ 1904438 w 1904438"/>
              <a:gd name="connsiteY1" fmla="*/ 0 h 3241759"/>
              <a:gd name="connsiteX2" fmla="*/ 1904438 w 1904438"/>
              <a:gd name="connsiteY2" fmla="*/ 3241759 h 3241759"/>
              <a:gd name="connsiteX3" fmla="*/ 0 w 1904438"/>
              <a:gd name="connsiteY3" fmla="*/ 3241759 h 3241759"/>
              <a:gd name="connsiteX4" fmla="*/ 0 w 1904438"/>
              <a:gd name="connsiteY4" fmla="*/ 0 h 32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3241759">
                <a:moveTo>
                  <a:pt x="0" y="0"/>
                </a:moveTo>
                <a:lnTo>
                  <a:pt x="1904438" y="0"/>
                </a:lnTo>
                <a:lnTo>
                  <a:pt x="1904438" y="3241759"/>
                </a:lnTo>
                <a:lnTo>
                  <a:pt x="0" y="32417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 smtClean="0"/>
              <a:t>Business  Across Industries: 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/>
              <a:t>All </a:t>
            </a:r>
            <a:r>
              <a:rPr lang="en-US" sz="2000" kern="1200" dirty="0" smtClean="0"/>
              <a:t>Ecosystems Any Value </a:t>
            </a:r>
            <a:r>
              <a:rPr lang="en-US" sz="2000" dirty="0"/>
              <a:t>E</a:t>
            </a:r>
            <a:r>
              <a:rPr lang="en-US" sz="2000" kern="1200" dirty="0" smtClean="0"/>
              <a:t>xchange </a:t>
            </a:r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kern="1200" dirty="0" smtClean="0"/>
              <a:t>Security:</a:t>
            </a:r>
            <a:r>
              <a:rPr lang="en-US" sz="2000" kern="1200" dirty="0" smtClean="0"/>
              <a:t> 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Secure, Trust Platform (People, Devices, Orgs </a:t>
            </a:r>
            <a:r>
              <a:rPr lang="en-US" sz="2000" kern="1200" dirty="0" smtClean="0"/>
              <a:t>&amp; </a:t>
            </a:r>
            <a:r>
              <a:rPr lang="en-US" sz="2000" dirty="0"/>
              <a:t>A</a:t>
            </a:r>
            <a:r>
              <a:rPr lang="en-US" sz="2000" kern="1200" dirty="0" smtClean="0"/>
              <a:t>ssets)</a:t>
            </a:r>
            <a:endParaRPr lang="en-US" sz="2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600301" y="875130"/>
            <a:ext cx="2111764" cy="489600"/>
          </a:xfrm>
          <a:custGeom>
            <a:avLst/>
            <a:gdLst>
              <a:gd name="connsiteX0" fmla="*/ 0 w 1904438"/>
              <a:gd name="connsiteY0" fmla="*/ 0 h 489600"/>
              <a:gd name="connsiteX1" fmla="*/ 1904438 w 1904438"/>
              <a:gd name="connsiteY1" fmla="*/ 0 h 489600"/>
              <a:gd name="connsiteX2" fmla="*/ 1904438 w 1904438"/>
              <a:gd name="connsiteY2" fmla="*/ 489600 h 489600"/>
              <a:gd name="connsiteX3" fmla="*/ 0 w 1904438"/>
              <a:gd name="connsiteY3" fmla="*/ 489600 h 489600"/>
              <a:gd name="connsiteX4" fmla="*/ 0 w 1904438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489600">
                <a:moveTo>
                  <a:pt x="0" y="0"/>
                </a:moveTo>
                <a:lnTo>
                  <a:pt x="1904438" y="0"/>
                </a:lnTo>
                <a:lnTo>
                  <a:pt x="1904438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549639"/>
              <a:satOff val="-38259"/>
              <a:lumOff val="24743"/>
              <a:alphaOff val="0"/>
            </a:schemeClr>
          </a:lnRef>
          <a:fillRef idx="1">
            <a:schemeClr val="accent1">
              <a:shade val="80000"/>
              <a:hueOff val="549639"/>
              <a:satOff val="-38259"/>
              <a:lumOff val="24743"/>
              <a:alphaOff val="0"/>
            </a:schemeClr>
          </a:fillRef>
          <a:effectRef idx="0">
            <a:schemeClr val="accent1">
              <a:shade val="80000"/>
              <a:hueOff val="549639"/>
              <a:satOff val="-38259"/>
              <a:lumOff val="247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Organizations</a:t>
            </a:r>
            <a:endParaRPr lang="en-US" sz="2400" b="1" kern="1200" dirty="0"/>
          </a:p>
        </p:txBody>
      </p:sp>
      <p:sp>
        <p:nvSpPr>
          <p:cNvPr id="12" name="Freeform 11"/>
          <p:cNvSpPr/>
          <p:nvPr/>
        </p:nvSpPr>
        <p:spPr>
          <a:xfrm>
            <a:off x="4600301" y="1364730"/>
            <a:ext cx="2111764" cy="3241759"/>
          </a:xfrm>
          <a:custGeom>
            <a:avLst/>
            <a:gdLst>
              <a:gd name="connsiteX0" fmla="*/ 0 w 1904438"/>
              <a:gd name="connsiteY0" fmla="*/ 0 h 3241759"/>
              <a:gd name="connsiteX1" fmla="*/ 1904438 w 1904438"/>
              <a:gd name="connsiteY1" fmla="*/ 0 h 3241759"/>
              <a:gd name="connsiteX2" fmla="*/ 1904438 w 1904438"/>
              <a:gd name="connsiteY2" fmla="*/ 3241759 h 3241759"/>
              <a:gd name="connsiteX3" fmla="*/ 0 w 1904438"/>
              <a:gd name="connsiteY3" fmla="*/ 3241759 h 3241759"/>
              <a:gd name="connsiteX4" fmla="*/ 0 w 1904438"/>
              <a:gd name="connsiteY4" fmla="*/ 0 h 32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3241759">
                <a:moveTo>
                  <a:pt x="0" y="0"/>
                </a:moveTo>
                <a:lnTo>
                  <a:pt x="1904438" y="0"/>
                </a:lnTo>
                <a:lnTo>
                  <a:pt x="1904438" y="3241759"/>
                </a:lnTo>
                <a:lnTo>
                  <a:pt x="0" y="32417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 smtClean="0"/>
              <a:t>New Business: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E</a:t>
            </a:r>
            <a:r>
              <a:rPr lang="en-US" sz="2000" kern="1200" dirty="0" smtClean="0"/>
              <a:t>cosystem plays</a:t>
            </a:r>
            <a:endParaRPr lang="en-US" sz="20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/>
              <a:t>V</a:t>
            </a:r>
            <a:r>
              <a:rPr lang="en-US" sz="2000" kern="1200" dirty="0" smtClean="0"/>
              <a:t>alue-Props in </a:t>
            </a:r>
            <a:r>
              <a:rPr lang="en-US" sz="2000" kern="1200" dirty="0" smtClean="0"/>
              <a:t>adjacent industries</a:t>
            </a:r>
            <a:endParaRPr lang="en-US" sz="2000" kern="1200" dirty="0"/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kern="1200" dirty="0" smtClean="0"/>
              <a:t>Security &amp; Compliance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Better security</a:t>
            </a:r>
            <a:r>
              <a:rPr lang="en-US" sz="2000" dirty="0" smtClean="0"/>
              <a:t>, </a:t>
            </a:r>
            <a:r>
              <a:rPr lang="en-US" sz="2000" kern="1200" dirty="0" smtClean="0"/>
              <a:t>data </a:t>
            </a:r>
            <a:r>
              <a:rPr lang="en-US" sz="2000" kern="1200" dirty="0" smtClean="0"/>
              <a:t>privacy &amp; compliance</a:t>
            </a:r>
            <a:endParaRPr 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803635" y="875130"/>
            <a:ext cx="2111764" cy="489600"/>
          </a:xfrm>
          <a:custGeom>
            <a:avLst/>
            <a:gdLst>
              <a:gd name="connsiteX0" fmla="*/ 0 w 1904438"/>
              <a:gd name="connsiteY0" fmla="*/ 0 h 489600"/>
              <a:gd name="connsiteX1" fmla="*/ 1904438 w 1904438"/>
              <a:gd name="connsiteY1" fmla="*/ 0 h 489600"/>
              <a:gd name="connsiteX2" fmla="*/ 1904438 w 1904438"/>
              <a:gd name="connsiteY2" fmla="*/ 489600 h 489600"/>
              <a:gd name="connsiteX3" fmla="*/ 0 w 1904438"/>
              <a:gd name="connsiteY3" fmla="*/ 489600 h 489600"/>
              <a:gd name="connsiteX4" fmla="*/ 0 w 1904438"/>
              <a:gd name="connsiteY4" fmla="*/ 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489600">
                <a:moveTo>
                  <a:pt x="0" y="0"/>
                </a:moveTo>
                <a:lnTo>
                  <a:pt x="1904438" y="0"/>
                </a:lnTo>
                <a:lnTo>
                  <a:pt x="1904438" y="489600"/>
                </a:lnTo>
                <a:lnTo>
                  <a:pt x="0" y="489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824458"/>
              <a:satOff val="-57388"/>
              <a:lumOff val="37115"/>
              <a:alphaOff val="0"/>
            </a:schemeClr>
          </a:lnRef>
          <a:fillRef idx="1">
            <a:schemeClr val="accent1">
              <a:shade val="80000"/>
              <a:hueOff val="824458"/>
              <a:satOff val="-57388"/>
              <a:lumOff val="37115"/>
              <a:alphaOff val="0"/>
            </a:schemeClr>
          </a:fillRef>
          <a:effectRef idx="0">
            <a:schemeClr val="accent1">
              <a:shade val="80000"/>
              <a:hueOff val="824458"/>
              <a:satOff val="-57388"/>
              <a:lumOff val="371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TCS</a:t>
            </a:r>
            <a:endParaRPr lang="en-US" sz="2400" b="1" kern="1200" dirty="0"/>
          </a:p>
        </p:txBody>
      </p:sp>
      <p:sp>
        <p:nvSpPr>
          <p:cNvPr id="14" name="Freeform 13"/>
          <p:cNvSpPr/>
          <p:nvPr/>
        </p:nvSpPr>
        <p:spPr>
          <a:xfrm>
            <a:off x="6803635" y="1364730"/>
            <a:ext cx="2111764" cy="3241759"/>
          </a:xfrm>
          <a:custGeom>
            <a:avLst/>
            <a:gdLst>
              <a:gd name="connsiteX0" fmla="*/ 0 w 1904438"/>
              <a:gd name="connsiteY0" fmla="*/ 0 h 3241759"/>
              <a:gd name="connsiteX1" fmla="*/ 1904438 w 1904438"/>
              <a:gd name="connsiteY1" fmla="*/ 0 h 3241759"/>
              <a:gd name="connsiteX2" fmla="*/ 1904438 w 1904438"/>
              <a:gd name="connsiteY2" fmla="*/ 3241759 h 3241759"/>
              <a:gd name="connsiteX3" fmla="*/ 0 w 1904438"/>
              <a:gd name="connsiteY3" fmla="*/ 3241759 h 3241759"/>
              <a:gd name="connsiteX4" fmla="*/ 0 w 1904438"/>
              <a:gd name="connsiteY4" fmla="*/ 0 h 324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438" h="3241759">
                <a:moveTo>
                  <a:pt x="0" y="0"/>
                </a:moveTo>
                <a:lnTo>
                  <a:pt x="1904438" y="0"/>
                </a:lnTo>
                <a:lnTo>
                  <a:pt x="1904438" y="3241759"/>
                </a:lnTo>
                <a:lnTo>
                  <a:pt x="0" y="32417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78" tIns="90678" rIns="120904" bIns="136017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Tata </a:t>
            </a:r>
            <a:r>
              <a:rPr lang="en-US" sz="2000" kern="1200" dirty="0" smtClean="0"/>
              <a:t>Group vision</a:t>
            </a:r>
            <a:endParaRPr lang="en-US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$</a:t>
            </a:r>
            <a:r>
              <a:rPr lang="en-US" sz="2000" kern="1200" dirty="0" smtClean="0"/>
              <a:t>1Bn+ for </a:t>
            </a:r>
            <a:r>
              <a:rPr lang="en-US" sz="2000" kern="1200" dirty="0" smtClean="0"/>
              <a:t>every vertical</a:t>
            </a:r>
            <a:endParaRPr lang="en-US" sz="20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/>
              <a:t>S</a:t>
            </a:r>
            <a:r>
              <a:rPr lang="en-US" sz="2000" kern="1200" dirty="0" smtClean="0"/>
              <a:t>ervices </a:t>
            </a:r>
            <a:r>
              <a:rPr lang="en-US" sz="2000" kern="1200" dirty="0" smtClean="0"/>
              <a:t>&amp; </a:t>
            </a:r>
            <a:r>
              <a:rPr lang="en-US" sz="2000" kern="1200" dirty="0" smtClean="0"/>
              <a:t>Platform Play</a:t>
            </a:r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dirty="0" smtClean="0"/>
              <a:t>No patent filed yet. Intent to Open Source</a:t>
            </a:r>
            <a:r>
              <a:rPr lang="en-US" sz="2000" kern="1200" dirty="0" smtClean="0"/>
              <a:t> 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3504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technology and identity approach differentiates us from the rest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5304333"/>
              </p:ext>
            </p:extLst>
          </p:nvPr>
        </p:nvGraphicFramePr>
        <p:xfrm>
          <a:off x="381000" y="647272"/>
          <a:ext cx="6241686" cy="208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6442821" y="1617455"/>
            <a:ext cx="824501" cy="25685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7457" y="1073171"/>
            <a:ext cx="19473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Key Competitors (Partners):</a:t>
            </a:r>
          </a:p>
          <a:p>
            <a:r>
              <a:rPr lang="en-US" sz="1200" i="1" dirty="0" smtClean="0"/>
              <a:t>Established: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Microsoft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IBM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Deloitte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Accenture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PwC</a:t>
            </a:r>
          </a:p>
          <a:p>
            <a:r>
              <a:rPr lang="en-US" sz="1200" i="1" dirty="0" smtClean="0"/>
              <a:t>Start-ups: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ConsenSys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ShoCard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Evernym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Blockstack</a:t>
            </a:r>
            <a:r>
              <a:rPr lang="en-US" sz="1200" dirty="0" smtClean="0"/>
              <a:t> Labs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UniqueID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3760" y="2504332"/>
            <a:ext cx="168171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Ecosystem of </a:t>
            </a:r>
            <a:br>
              <a:rPr lang="en-US" sz="1100" dirty="0" smtClean="0"/>
            </a:br>
            <a:r>
              <a:rPr lang="en-US" sz="1100" dirty="0" smtClean="0"/>
              <a:t>Partners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Open Source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Multiple </a:t>
            </a:r>
            <a:br>
              <a:rPr lang="en-US" sz="1100" dirty="0" smtClean="0"/>
            </a:br>
            <a:r>
              <a:rPr lang="en-US" sz="1100" dirty="0" smtClean="0"/>
              <a:t>Technologies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Security from </a:t>
            </a:r>
            <a:br>
              <a:rPr lang="en-US" sz="1100" dirty="0" smtClean="0"/>
            </a:br>
            <a:r>
              <a:rPr lang="en-US" sz="1100" dirty="0" smtClean="0"/>
              <a:t>the ground up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Scalable &amp; </a:t>
            </a:r>
            <a:br>
              <a:rPr lang="en-US" sz="1100" dirty="0" smtClean="0"/>
            </a:br>
            <a:r>
              <a:rPr lang="en-US" sz="1100" dirty="0" smtClean="0"/>
              <a:t>Interoperable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Quasi </a:t>
            </a:r>
            <a:br>
              <a:rPr lang="en-US" sz="1100" dirty="0" smtClean="0"/>
            </a:br>
            <a:r>
              <a:rPr lang="en-US" sz="1100" dirty="0" smtClean="0"/>
              <a:t>Zero-Knowledge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2103" y="2504332"/>
            <a:ext cx="1752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Universally </a:t>
            </a:r>
            <a:br>
              <a:rPr lang="en-US" sz="1100" dirty="0" smtClean="0"/>
            </a:br>
            <a:r>
              <a:rPr lang="en-US" sz="1100" dirty="0" smtClean="0"/>
              <a:t>Applicable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Modular &amp; Multi-dimensional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Private &amp; User </a:t>
            </a:r>
            <a:br>
              <a:rPr lang="en-US" sz="1100" dirty="0" smtClean="0"/>
            </a:br>
            <a:r>
              <a:rPr lang="en-US" sz="1100" dirty="0" smtClean="0"/>
              <a:t>Controlled </a:t>
            </a:r>
            <a:br>
              <a:rPr lang="en-US" sz="1100" dirty="0" smtClean="0"/>
            </a:br>
            <a:r>
              <a:rPr lang="en-US" sz="1100" dirty="0" smtClean="0"/>
              <a:t>(Identity + Data)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Trustless Verification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Use Case Agnostic </a:t>
            </a:r>
            <a:br>
              <a:rPr lang="en-US" sz="1100" dirty="0" smtClean="0"/>
            </a:br>
            <a:r>
              <a:rPr lang="en-US" sz="1100" dirty="0" smtClean="0"/>
              <a:t>Core Identity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Blockchain Agnostic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dirty="0" smtClean="0"/>
              <a:t>Secure Self-Recovery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983" y="926045"/>
            <a:ext cx="1479479" cy="370194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2103" y="926044"/>
            <a:ext cx="1479479" cy="37019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Corp PPT Template 2016_16x9_Co-Branding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_Co-Branding" id="{5EE02D02-286D-4B8A-9660-A4F4C24220ED}" vid="{D775EDB2-3A65-4471-B16B-AC15D66652C4}"/>
    </a:ext>
  </a:extLst>
</a:theme>
</file>

<file path=ppt/theme/theme10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1D58A44272E40AE2FBCEDA96F816B" ma:contentTypeVersion="0" ma:contentTypeDescription="Create a new document." ma:contentTypeScope="" ma:versionID="56a22c8fe266abf85656ceee1ca0e7d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61E8674-12DF-4F21-8F35-D21CF1B15F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1F80E-639A-4DAC-A215-CF502DD7EE24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20A45B-2C9C-4C4A-9C55-91BEE22F3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2014_16x9_Co-Branding</Template>
  <TotalTime>4627</TotalTime>
  <Words>426</Words>
  <Application>Microsoft Office PowerPoint</Application>
  <PresentationFormat>On-screen Show (16:9)</PresentationFormat>
  <Paragraphs>140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Myriad Pro</vt:lpstr>
      <vt:lpstr>Wingdings</vt:lpstr>
      <vt:lpstr>Corp PPT Template 2016_16x9_Co-Branding</vt:lpstr>
      <vt:lpstr>Custom Design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1_Thank You</vt:lpstr>
      <vt:lpstr>TCS Innovista 2017</vt:lpstr>
      <vt:lpstr>Why Digital Identity will become fundamental at a global scale</vt:lpstr>
      <vt:lpstr>Secure &amp; Private Digital Identity (DI): An Ubiquitous “Killer App”</vt:lpstr>
      <vt:lpstr>Digital Identity solution Is built on TCS’ Industrial Internet Platform</vt:lpstr>
      <vt:lpstr>Our technology &amp; identity approach differentiates us from the rest</vt:lpstr>
      <vt:lpstr>TCS Builds Digital Identity Protocol &amp; PoC for a Large US ISP</vt:lpstr>
      <vt:lpstr>TCS DI can have a global impact on people and industries alike</vt:lpstr>
      <vt:lpstr>PowerPoint Presentation</vt:lpstr>
      <vt:lpstr>Our technology and identity approach differentiates us from the rest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Andreas Freund</cp:lastModifiedBy>
  <cp:revision>60</cp:revision>
  <dcterms:created xsi:type="dcterms:W3CDTF">2015-01-05T06:37:06Z</dcterms:created>
  <dcterms:modified xsi:type="dcterms:W3CDTF">2016-12-06T21:48:41Z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0x0101009D21D58A44272E40AE2FBCEDA96F816B</vt:lpwstr>
  </property>
</Properties>
</file>