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Заголовок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Линия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Текст заголовка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" name="Уровень текста 1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" name="Номер слайда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Текст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10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 (3 шт.)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Чёрно-белое фото солнечной батареи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Чёрно-белое фото воды, переливающейся через водосливные затворы дамбы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Чёрно-белое фото ветряных мельниц на фоне облаков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Прямоугольный комментарий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Введите цитату…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Введите цитату…</a:t>
            </a:r>
          </a:p>
        </p:txBody>
      </p:sp>
      <p:sp>
        <p:nvSpPr>
          <p:cNvPr id="123" name="Иван Арсентьев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Иван Арсентьев</a:t>
            </a:r>
          </a:p>
        </p:txBody>
      </p:sp>
      <p:sp>
        <p:nvSpPr>
          <p:cNvPr id="124" name="Текст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1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Цитата (вариант)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Введите цитату…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Введите цитату…</a:t>
            </a:r>
          </a:p>
        </p:txBody>
      </p:sp>
      <p:sp>
        <p:nvSpPr>
          <p:cNvPr id="133" name="Чёрно-белое фото ветряных мельниц на фоне облаков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Иван Арсентьев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Иван Арсентьев</a:t>
            </a:r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Чёрно-белый аэрофотоснимок человека, стоящего на дамбе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 — горизонтальн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Чёрно-белый аэрофотоснимок человека, стоящего на дамбе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Линия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Текст заголовка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5" name="Уровень текста 1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" name="Номер слайда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и подзаголовок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Линия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Текст заголовка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5" name="Уровень текста 1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" name="Номер слайда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 — по центру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Текст заголовка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4" name="Номер слайда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 — вертикальн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Линия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Чёрно-белое фото ветряных мельниц на фоне облаков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Текст заголовка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54" name="Уровень текста 1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" name="Номер слайда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Текст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6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Текст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7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Текст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8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8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Текст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92" name="Чёрно-белое фото ветряных мельниц на фоне облаков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Текст заголовка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4" name="Уровень текста 1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Линия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Текст заголовка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" name="Уровень текста 1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Модульная работа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701675">
              <a:defRPr sz="25755"/>
            </a:lvl1pPr>
          </a:lstStyle>
          <a:p>
            <a:pPr/>
            <a:r>
              <a:t>Модульная работа 1</a:t>
            </a:r>
          </a:p>
        </p:txBody>
      </p:sp>
      <p:sp>
        <p:nvSpPr>
          <p:cNvPr id="167" name="Классификация статистических данных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Классификация статистических данных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Корреляционный анализ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Корреляционный анализ </a:t>
            </a:r>
          </a:p>
        </p:txBody>
      </p:sp>
      <p:sp>
        <p:nvSpPr>
          <p:cNvPr id="214" name="Сравнение мчкк и Мпк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Сравнение мчкк и Мпкк</a:t>
            </a:r>
          </a:p>
        </p:txBody>
      </p:sp>
      <p:sp>
        <p:nvSpPr>
          <p:cNvPr id="215" name="Сравнение этих двух матриц позволяет увидеть как связи между переменными меняются при учете влияния других переменных в модели"/>
          <p:cNvSpPr txBox="1"/>
          <p:nvPr>
            <p:ph type="body" sz="half" idx="1"/>
          </p:nvPr>
        </p:nvSpPr>
        <p:spPr>
          <a:xfrm>
            <a:off x="14169037" y="3873500"/>
            <a:ext cx="9452963" cy="8585200"/>
          </a:xfrm>
          <a:prstGeom prst="rect">
            <a:avLst/>
          </a:prstGeom>
        </p:spPr>
        <p:txBody>
          <a:bodyPr/>
          <a:lstStyle/>
          <a:p>
            <a:pPr/>
            <a:r>
              <a:t>Сравнение этих двух матриц позволяет увидеть как связи между переменными меняются при учете влияния других переменных в модели</a:t>
            </a:r>
          </a:p>
        </p:txBody>
      </p:sp>
      <p:pic>
        <p:nvPicPr>
          <p:cNvPr id="216" name="Снимок экрана 2023-05-23 в 21.32.03.jpg" descr="Снимок экрана 2023-05-23 в 21.32.0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627" y="3860799"/>
            <a:ext cx="12568536" cy="858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Корреляционный анализ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Корреляционный анализ</a:t>
            </a:r>
          </a:p>
        </p:txBody>
      </p:sp>
      <p:sp>
        <p:nvSpPr>
          <p:cNvPr id="219" name="Множественный коэффициент корреляц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Множественный коэффициент корреляции</a:t>
            </a:r>
          </a:p>
        </p:txBody>
      </p:sp>
      <p:sp>
        <p:nvSpPr>
          <p:cNvPr id="220" name="МКК показывает насколько хорошо модель, которая использует все независимые переменные, предсказывает значения зависимой переменной. Принимает значения от -1 до 1."/>
          <p:cNvSpPr txBox="1"/>
          <p:nvPr>
            <p:ph type="body" idx="1"/>
          </p:nvPr>
        </p:nvSpPr>
        <p:spPr>
          <a:xfrm>
            <a:off x="762000" y="3886200"/>
            <a:ext cx="22860001" cy="8585201"/>
          </a:xfrm>
          <a:prstGeom prst="rect">
            <a:avLst/>
          </a:prstGeom>
        </p:spPr>
        <p:txBody>
          <a:bodyPr/>
          <a:lstStyle/>
          <a:p>
            <a:pPr/>
            <a:r>
              <a:t>МКК показывает насколько хорошо модель, которая использует все независимые переменные, предсказывает значения зависимой переменной. Принимает значения от -1 до 1. </a:t>
            </a:r>
          </a:p>
        </p:txBody>
      </p:sp>
      <p:pic>
        <p:nvPicPr>
          <p:cNvPr id="221" name="Снимок экрана 2023-05-23 в 21.36.36.jpg" descr="Снимок экрана 2023-05-23 в 21.36.3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6840" y="8188298"/>
            <a:ext cx="22270001" cy="866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Классификация статистических данных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Классификация статистических данных </a:t>
            </a:r>
          </a:p>
        </p:txBody>
      </p:sp>
      <p:sp>
        <p:nvSpPr>
          <p:cNvPr id="224" name="Кластерный анализ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Кластерный анализ</a:t>
            </a:r>
          </a:p>
        </p:txBody>
      </p:sp>
      <p:sp>
        <p:nvSpPr>
          <p:cNvPr id="225" name="Кластерный анализ на примере нашего датасета с риском сердечного приступа заключается в определении групп пациентов с похожими параметрами риска сердечного приступа. Для этого мы проводим кластерный анализ, который позволяет разбить пациентов на группы с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Кластерный анализ на примере нашего датасета с риском сердечного приступа заключается в определении групп пациентов с похожими параметрами риска сердечного приступа. Для этого мы проводим кластерный анализ, который позволяет разбить пациентов на группы схожих параметров.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Кластерный анализ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Кластерный анализ</a:t>
            </a:r>
          </a:p>
        </p:txBody>
      </p:sp>
      <p:sp>
        <p:nvSpPr>
          <p:cNvPr id="228" name="Разбиение обьектов на кластеры и выбор наилучшег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Разбиение обьектов на кластеры и выбор наилучшего</a:t>
            </a:r>
          </a:p>
        </p:txBody>
      </p:sp>
      <p:sp>
        <p:nvSpPr>
          <p:cNvPr id="229" name="Метод ближайшего соседа - обьединение двух ближайших точек.…"/>
          <p:cNvSpPr txBox="1"/>
          <p:nvPr>
            <p:ph type="body" sz="half" idx="1"/>
          </p:nvPr>
        </p:nvSpPr>
        <p:spPr>
          <a:xfrm>
            <a:off x="15084852" y="3860800"/>
            <a:ext cx="8537148" cy="8585200"/>
          </a:xfrm>
          <a:prstGeom prst="rect">
            <a:avLst/>
          </a:prstGeom>
        </p:spPr>
        <p:txBody>
          <a:bodyPr/>
          <a:lstStyle/>
          <a:p>
            <a:pPr marL="457200" indent="-457200" defTabSz="594360">
              <a:spcBef>
                <a:spcPts val="2800"/>
              </a:spcBef>
              <a:defRPr sz="3456"/>
            </a:pPr>
            <a:r>
              <a:t>Метод ближайшего соседа - обьединение двух ближайших точек.  </a:t>
            </a:r>
          </a:p>
          <a:p>
            <a:pPr marL="457200" indent="-457200" defTabSz="594360">
              <a:spcBef>
                <a:spcPts val="2800"/>
              </a:spcBef>
              <a:defRPr sz="3456"/>
            </a:pPr>
            <a:r>
              <a:t>Метод дальнего соседа - обьединение двух самых далеких точек. </a:t>
            </a:r>
          </a:p>
          <a:p>
            <a:pPr marL="457200" indent="-457200" defTabSz="594360">
              <a:spcBef>
                <a:spcPts val="2800"/>
              </a:spcBef>
              <a:defRPr sz="3456"/>
            </a:pPr>
            <a:r>
              <a:t>Метод центра тяжести - минимизирует дисперсию внутри каждого кластера (более чувствителен к выбросам)</a:t>
            </a:r>
          </a:p>
          <a:p>
            <a:pPr marL="457200" indent="-457200" defTabSz="594360">
              <a:spcBef>
                <a:spcPts val="2800"/>
              </a:spcBef>
              <a:defRPr sz="3456"/>
            </a:pPr>
            <a:r>
              <a:t>Метод средней связи - строит кластеры путем объединения двух наиболее близких кластеров </a:t>
            </a:r>
          </a:p>
        </p:txBody>
      </p:sp>
      <p:pic>
        <p:nvPicPr>
          <p:cNvPr id="230" name="Снимок экрана 2023-05-23 в 22.37.32.jpg" descr="Снимок экрана 2023-05-23 в 22.37.3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8707" y="3924299"/>
            <a:ext cx="13818655" cy="8458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Кластерный анализ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Кластерный анализ</a:t>
            </a:r>
          </a:p>
        </p:txBody>
      </p:sp>
      <p:sp>
        <p:nvSpPr>
          <p:cNvPr id="233" name="Построение Дендограм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Построение Дендограмм </a:t>
            </a:r>
          </a:p>
        </p:txBody>
      </p:sp>
      <p:sp>
        <p:nvSpPr>
          <p:cNvPr id="234" name="Дендрограмма - диаграмма, которая представляет собой визуальное представление организации объектов в кластерах. На вертикальной оси - расстояния между кластерами, на горизонтальной - образцы (или группы образцов)"/>
          <p:cNvSpPr txBox="1"/>
          <p:nvPr>
            <p:ph type="body" sz="half" idx="1"/>
          </p:nvPr>
        </p:nvSpPr>
        <p:spPr>
          <a:xfrm>
            <a:off x="14091130" y="3860800"/>
            <a:ext cx="9530870" cy="8585200"/>
          </a:xfrm>
          <a:prstGeom prst="rect">
            <a:avLst/>
          </a:prstGeom>
        </p:spPr>
        <p:txBody>
          <a:bodyPr/>
          <a:lstStyle/>
          <a:p>
            <a:pPr/>
            <a:r>
              <a:t>Дендрограмма - диаграмма, которая представляет собой визуальное представление организации объектов в кластерах. На вертикальной оси - расстояния между кластерами, на горизонтальной - образцы (или группы образцов)</a:t>
            </a:r>
          </a:p>
        </p:txBody>
      </p:sp>
      <p:pic>
        <p:nvPicPr>
          <p:cNvPr id="235" name="Снимок экрана 2023-05-23 в 22.51.08.jpg" descr="Снимок экрана 2023-05-23 в 22.51.0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885" y="3924299"/>
            <a:ext cx="12964804" cy="8458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Кластерный анализ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Кластерный анализ </a:t>
            </a:r>
          </a:p>
        </p:txBody>
      </p:sp>
      <p:sp>
        <p:nvSpPr>
          <p:cNvPr id="238" name="Кластеризация методом к-средни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Кластеризация методом к-средних</a:t>
            </a:r>
          </a:p>
        </p:txBody>
      </p:sp>
      <p:sp>
        <p:nvSpPr>
          <p:cNvPr id="239" name="В результате получим значения метрики силуэта для каждого типа предобработки данных:"/>
          <p:cNvSpPr txBox="1"/>
          <p:nvPr>
            <p:ph type="body" sz="quarter" idx="1"/>
          </p:nvPr>
        </p:nvSpPr>
        <p:spPr>
          <a:xfrm>
            <a:off x="761999" y="3860800"/>
            <a:ext cx="22860001" cy="2891678"/>
          </a:xfrm>
          <a:prstGeom prst="rect">
            <a:avLst/>
          </a:prstGeom>
        </p:spPr>
        <p:txBody>
          <a:bodyPr/>
          <a:lstStyle/>
          <a:p>
            <a:pPr/>
            <a:r>
              <a:t>В результате получим значения метрики силуэта для каждого типа предобработки данных:</a:t>
            </a:r>
          </a:p>
        </p:txBody>
      </p:sp>
      <p:pic>
        <p:nvPicPr>
          <p:cNvPr id="240" name="Снимок экрана 2023-05-23 в 23.16.38.jpg" descr="Снимок экрана 2023-05-23 в 23.16.3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115" y="6508750"/>
            <a:ext cx="20922770" cy="2247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Классификация статистических данных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Классификация статистических данных</a:t>
            </a:r>
          </a:p>
        </p:txBody>
      </p:sp>
      <p:sp>
        <p:nvSpPr>
          <p:cNvPr id="170" name="План работ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План работы</a:t>
            </a:r>
          </a:p>
        </p:txBody>
      </p:sp>
      <p:sp>
        <p:nvSpPr>
          <p:cNvPr id="171" name="Введение…"/>
          <p:cNvSpPr txBox="1"/>
          <p:nvPr>
            <p:ph type="body" idx="1"/>
          </p:nvPr>
        </p:nvSpPr>
        <p:spPr>
          <a:xfrm>
            <a:off x="762000" y="3886200"/>
            <a:ext cx="22860000" cy="8585200"/>
          </a:xfrm>
          <a:prstGeom prst="rect">
            <a:avLst/>
          </a:prstGeom>
        </p:spPr>
        <p:txBody>
          <a:bodyPr/>
          <a:lstStyle/>
          <a:p>
            <a:pPr/>
            <a:r>
              <a:t>Введение</a:t>
            </a:r>
          </a:p>
          <a:p>
            <a:pPr/>
            <a:r>
              <a:t>Подбор Данных </a:t>
            </a:r>
          </a:p>
          <a:p>
            <a:pPr/>
            <a:r>
              <a:t>Предварительный анализ </a:t>
            </a:r>
          </a:p>
          <a:p>
            <a:pPr/>
            <a:r>
              <a:t>Корреляционный анализ </a:t>
            </a:r>
          </a:p>
          <a:p>
            <a:pPr/>
            <a:r>
              <a:t>Кластерный анализ </a:t>
            </a:r>
          </a:p>
          <a:p>
            <a:pPr/>
            <a:r>
              <a:t>Выводы по работе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Классификация статистических данных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Классификация статистических данных</a:t>
            </a:r>
          </a:p>
        </p:txBody>
      </p:sp>
      <p:sp>
        <p:nvSpPr>
          <p:cNvPr id="174" name="Введе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Введение</a:t>
            </a:r>
          </a:p>
        </p:txBody>
      </p:sp>
      <p:sp>
        <p:nvSpPr>
          <p:cNvPr id="175" name="Целью данной работы является анализ и прогнозирование возникновения сердечного приступа на основе предварительного, корреляционного и кластерного анализов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Целью данной работы является анализ и прогнозирование возникновения сердечного приступа на основе предварительного, корреляционного и кластерного анализов. </a:t>
            </a:r>
          </a:p>
          <a:p>
            <a:pPr/>
            <a:r>
              <a:t>В итоге проведенный анализ позволил определить наиболее значимые факторы, которые могут влиять на возникновение сердечного приступа, а также выделить группы людей с похожими характеристиками, которые могут быть склонны к развитию данного заболевания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Классификация статистических данных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Классификация статистических данных </a:t>
            </a:r>
          </a:p>
        </p:txBody>
      </p:sp>
      <p:sp>
        <p:nvSpPr>
          <p:cNvPr id="178" name="Подбор данны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Подбор данных </a:t>
            </a:r>
          </a:p>
        </p:txBody>
      </p:sp>
      <p:sp>
        <p:nvSpPr>
          <p:cNvPr id="179" name="Для анализа был взят массив данных под названием «Данные о пациентах, у которых наблюдался или мог возникнуть сердечный приступ»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Для анализа был взят массив данных под названием «Данные о пациентах, у которых наблюдался или мог возникнуть сердечный приступ» </a:t>
            </a:r>
          </a:p>
          <a:p>
            <a:pPr/>
            <a:r>
              <a:t>Независимые переменные: возраст, уровень холестерина, уровень сахара в крови натощак, максимальная частота сердечных сокращений и тип боли в груди</a:t>
            </a:r>
          </a:p>
          <a:p>
            <a:pPr/>
            <a:r>
              <a:t>Зависимая переменная: Возникновение сердечного приступа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Классификация статистических данных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Классификация статистических данных</a:t>
            </a:r>
          </a:p>
        </p:txBody>
      </p:sp>
      <p:sp>
        <p:nvSpPr>
          <p:cNvPr id="182" name="Предварительный анализ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Предварительный анализ</a:t>
            </a:r>
          </a:p>
        </p:txBody>
      </p:sp>
      <p:sp>
        <p:nvSpPr>
          <p:cNvPr id="183" name="Выдвижение рабочей гипотезы: Некоторые из факторов, описанных ранее, в большей степени увеличивают вероятность возникновения сердечного приступа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Выдвижение рабочей гипотезы: Некоторые из факторов, описанных ранее, в большей степени увеличивают вероятность возникновения сердечного приступа.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Предварительный анализ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Предварительный анализ</a:t>
            </a:r>
          </a:p>
        </p:txBody>
      </p:sp>
      <p:sp>
        <p:nvSpPr>
          <p:cNvPr id="186" name="Графическое представление данны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Графическое представление данных</a:t>
            </a:r>
          </a:p>
        </p:txBody>
      </p:sp>
      <p:pic>
        <p:nvPicPr>
          <p:cNvPr id="187" name="Снимок экрана 2023-05-23 в 20.10.44.jpg" descr="Снимок экрана 2023-05-23 в 20.10.4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8948" y="4815327"/>
            <a:ext cx="7391280" cy="4991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Снимок экрана 2023-05-23 в 20.11.09.jpg" descr="Снимок экрана 2023-05-23 в 20.11.09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41211" y="4831477"/>
            <a:ext cx="7301578" cy="49589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Снимок экрана 2023-05-23 в 20.11.37.jpg" descr="Снимок экрана 2023-05-23 в 20.11.37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413771" y="4831477"/>
            <a:ext cx="7446111" cy="4958989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Зависимость уровня холестерина от возраста"/>
          <p:cNvSpPr txBox="1"/>
          <p:nvPr/>
        </p:nvSpPr>
        <p:spPr>
          <a:xfrm>
            <a:off x="931777" y="9891712"/>
            <a:ext cx="6685622" cy="1146176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Зависимость уровня холестерина от возраста</a:t>
            </a:r>
          </a:p>
        </p:txBody>
      </p:sp>
      <p:sp>
        <p:nvSpPr>
          <p:cNvPr id="191" name="Распределение возраста"/>
          <p:cNvSpPr txBox="1"/>
          <p:nvPr/>
        </p:nvSpPr>
        <p:spPr>
          <a:xfrm>
            <a:off x="9843896" y="10153649"/>
            <a:ext cx="469620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Распределение возраста</a:t>
            </a:r>
          </a:p>
        </p:txBody>
      </p:sp>
      <p:sp>
        <p:nvSpPr>
          <p:cNvPr id="192" name="Ящичковая диаграмма выбросов"/>
          <p:cNvSpPr txBox="1"/>
          <p:nvPr/>
        </p:nvSpPr>
        <p:spPr>
          <a:xfrm>
            <a:off x="17034535" y="10153649"/>
            <a:ext cx="620458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Ящичковая диаграмма выбросов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Предварительный анализ данных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Предварительный анализ данных</a:t>
            </a:r>
          </a:p>
        </p:txBody>
      </p:sp>
      <p:sp>
        <p:nvSpPr>
          <p:cNvPr id="195" name="Расчет межквартильной разниц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Расчет межквартильной разницы</a:t>
            </a:r>
          </a:p>
        </p:txBody>
      </p:sp>
      <p:sp>
        <p:nvSpPr>
          <p:cNvPr id="196" name="В этом пункте мы находим выбросы в данных. Для этого нам необходимо найти пороговые значения сверху и снизу, а затем найти значения, выходящие за эти пороги. Этими значениями и будут выбросы."/>
          <p:cNvSpPr txBox="1"/>
          <p:nvPr>
            <p:ph type="body" sz="half" idx="1"/>
          </p:nvPr>
        </p:nvSpPr>
        <p:spPr>
          <a:xfrm>
            <a:off x="762000" y="3860800"/>
            <a:ext cx="8795284" cy="8585200"/>
          </a:xfrm>
          <a:prstGeom prst="rect">
            <a:avLst/>
          </a:prstGeom>
        </p:spPr>
        <p:txBody>
          <a:bodyPr/>
          <a:lstStyle/>
          <a:p>
            <a:pPr/>
            <a:r>
              <a:t>В этом пункте мы находим выбросы в данных. Для этого нам необходимо найти пороговые значения сверху и снизу, а затем найти значения, выходящие за эти пороги. Этими значениями и будут выбросы. </a:t>
            </a:r>
          </a:p>
        </p:txBody>
      </p:sp>
      <p:pic>
        <p:nvPicPr>
          <p:cNvPr id="197" name="Снимок экрана 2023-05-23 в 21.02.19.jpg" descr="Снимок экрана 2023-05-23 в 21.02.1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2589" y="4328581"/>
            <a:ext cx="11197455" cy="4063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Снимок экрана 2023-05-23 в 21.02.46.jpg" descr="Снимок экрана 2023-05-23 в 21.02.46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18609" y="9546104"/>
            <a:ext cx="11225415" cy="15432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Классификация статистических данных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Классификация статистических данных</a:t>
            </a:r>
          </a:p>
        </p:txBody>
      </p:sp>
      <p:sp>
        <p:nvSpPr>
          <p:cNvPr id="201" name="Корреляционный анализ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Корреляционный анализ </a:t>
            </a:r>
          </a:p>
        </p:txBody>
      </p:sp>
      <p:sp>
        <p:nvSpPr>
          <p:cNvPr id="202" name="Корреляционный анализ используется для определения наличия и силы связи между двумя или более переменными. В нашем датасете мы можем использовать корреляционный анализ для выявления связи между каждой парой переменных"/>
          <p:cNvSpPr txBox="1"/>
          <p:nvPr>
            <p:ph type="body" idx="1"/>
          </p:nvPr>
        </p:nvSpPr>
        <p:spPr>
          <a:xfrm>
            <a:off x="762000" y="3873500"/>
            <a:ext cx="22860000" cy="8585200"/>
          </a:xfrm>
          <a:prstGeom prst="rect">
            <a:avLst/>
          </a:prstGeom>
        </p:spPr>
        <p:txBody>
          <a:bodyPr/>
          <a:lstStyle/>
          <a:p>
            <a:pPr/>
            <a:r>
              <a:t>Корреляционный анализ используется для определения наличия и силы связи между двумя или более переменными. В нашем датасете мы можем использовать корреляционный анализ для выявления связи между каждой парой переменных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Корреляционный анализ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Корреляционный анализ</a:t>
            </a:r>
          </a:p>
        </p:txBody>
      </p:sp>
      <p:sp>
        <p:nvSpPr>
          <p:cNvPr id="205" name="Построение полей и матрицы корреляции до и после удаления выбросо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52145">
              <a:spcBef>
                <a:spcPts val="3000"/>
              </a:spcBef>
              <a:defRPr sz="6873"/>
            </a:lvl1pPr>
          </a:lstStyle>
          <a:p>
            <a:pPr/>
            <a:r>
              <a:t>Построение полей и матрицы корреляции до и после удаления выбросов</a:t>
            </a:r>
          </a:p>
        </p:txBody>
      </p:sp>
      <p:pic>
        <p:nvPicPr>
          <p:cNvPr id="206" name="Снимок экрана 2023-05-23 в 21.11.12.jpg" descr="Снимок экрана 2023-05-23 в 21.11.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4166" y="4527870"/>
            <a:ext cx="6242771" cy="5433039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До удаления выбросов"/>
          <p:cNvSpPr txBox="1"/>
          <p:nvPr/>
        </p:nvSpPr>
        <p:spPr>
          <a:xfrm>
            <a:off x="1285913" y="3547488"/>
            <a:ext cx="589927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pPr/>
            <a:r>
              <a:t>До удаления выбросов</a:t>
            </a:r>
          </a:p>
        </p:txBody>
      </p:sp>
      <p:pic>
        <p:nvPicPr>
          <p:cNvPr id="208" name="Снимок экрана 2023-05-23 в 21.12.22.jpg" descr="Снимок экрана 2023-05-23 в 21.12.2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37015" y="4568916"/>
            <a:ext cx="6242771" cy="5350947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После удаления выбросов"/>
          <p:cNvSpPr txBox="1"/>
          <p:nvPr/>
        </p:nvSpPr>
        <p:spPr>
          <a:xfrm>
            <a:off x="8203396" y="3534788"/>
            <a:ext cx="671000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pPr/>
            <a:r>
              <a:t>После удаления выбросов</a:t>
            </a:r>
          </a:p>
        </p:txBody>
      </p:sp>
      <p:sp>
        <p:nvSpPr>
          <p:cNvPr id="210" name="Также нужно проверить все эти коэффициенты на значимость. Сделаем это с помощью t-теста Стьюдента."/>
          <p:cNvSpPr txBox="1"/>
          <p:nvPr>
            <p:ph type="body" sz="quarter" idx="1"/>
          </p:nvPr>
        </p:nvSpPr>
        <p:spPr>
          <a:xfrm>
            <a:off x="15272684" y="4524695"/>
            <a:ext cx="8895737" cy="4666610"/>
          </a:xfrm>
          <a:prstGeom prst="rect">
            <a:avLst/>
          </a:prstGeom>
        </p:spPr>
        <p:txBody>
          <a:bodyPr/>
          <a:lstStyle/>
          <a:p>
            <a:pPr/>
            <a:r>
              <a:t>Также нужно проверить все эти коэффициенты на значимость. Сделаем это с помощью t-теста Стьюдента. </a:t>
            </a:r>
          </a:p>
        </p:txBody>
      </p:sp>
      <p:sp>
        <p:nvSpPr>
          <p:cNvPr id="211" name="t-теста Стьюдента позволяет оценить, насколько вероятно, что различия между двумя выборками является статистически значимыми, то есть не случайными"/>
          <p:cNvSpPr txBox="1"/>
          <p:nvPr/>
        </p:nvSpPr>
        <p:spPr>
          <a:xfrm>
            <a:off x="944628" y="10647295"/>
            <a:ext cx="23232597" cy="2323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03250" indent="-603250" defTabSz="784225">
              <a:spcBef>
                <a:spcPts val="37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4560"/>
            </a:lvl1pPr>
          </a:lstStyle>
          <a:p>
            <a:pPr/>
            <a:r>
              <a:t>t-теста Стьюдента позволяет оценить, насколько вероятно, что различия между двумя выборками является статистически значимыми, то есть не случайными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