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C2028-3328-4AEA-A504-4C311C9EA5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4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iN6YJ3l2K3Ngt8b_0zHUnSyOl5k5M2dfqhFdgWqWeY/edi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SWBlOP8dooI_x0MXIzOkaOtSmXOw3DLyuvPB1Ay6O6qUBw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BddJ3KB5XKiuaXZitLI-SxhDVEwpqy5s4LD6TXq-Qtzstxw/viewfor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document/d/17-MRyhmovzDaGOz6qavIwCCN6vNzcMvD/edit?usp=sharing&amp;ouid=107551176737749980647&amp;rtpof=true&amp;sd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MRyhmovzDaGOz6qavIwCCN6vNzcMvD/ed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document/d/17-MRyhmovzDaGOz6qavIwCCN6vNzcMvD/edit?usp=sharing&amp;ouid=107551176737749980647&amp;rtpof=true&amp;sd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jSvGOLFz6YU" TargetMode="External"/><Relationship Id="rId3" Type="http://schemas.openxmlformats.org/officeDocument/2006/relationships/hyperlink" Target="https://www.youtube.com/watch?v=8aj-VKbgmtI" TargetMode="External"/><Relationship Id="rId7" Type="http://schemas.openxmlformats.org/officeDocument/2006/relationships/hyperlink" Target="https://ru.coursera.org/lecture/statisticheskikh-vzaimosvyazey/3-4-provierka-znachimosti-koeffitsiientov-korrieliatsii-fuDR1" TargetMode="External"/><Relationship Id="rId2" Type="http://schemas.openxmlformats.org/officeDocument/2006/relationships/hyperlink" Target="https://www.youtube.com/watch?v=2e6EStpZwI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coursera.org/lecture/statisticheskikh-vzaimosvyazey/3-3a-koeffitsiienty-ranghovoi-korrieliatsii-4JdpU" TargetMode="External"/><Relationship Id="rId5" Type="http://schemas.openxmlformats.org/officeDocument/2006/relationships/hyperlink" Target="https://www.youtube.com/watch?v=Vbt0nAuklng" TargetMode="External"/><Relationship Id="rId4" Type="http://schemas.openxmlformats.org/officeDocument/2006/relationships/hyperlink" Target="https://www.youtube.com/watch?v=2MaWgJutgP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10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23.11.2022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2из3. Сила связи: коэффициенты ассоциации и контингенции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F204A07-3C95-4310-ADD6-410DD8CEE1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649" y="1656433"/>
          <a:ext cx="5869254" cy="1970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002">
                  <a:extLst>
                    <a:ext uri="{9D8B030D-6E8A-4147-A177-3AD203B41FA5}">
                      <a16:colId xmlns:a16="http://schemas.microsoft.com/office/drawing/2014/main" val="3810229096"/>
                    </a:ext>
                  </a:extLst>
                </a:gridCol>
                <a:gridCol w="1129568">
                  <a:extLst>
                    <a:ext uri="{9D8B030D-6E8A-4147-A177-3AD203B41FA5}">
                      <a16:colId xmlns:a16="http://schemas.microsoft.com/office/drawing/2014/main" val="2305184675"/>
                    </a:ext>
                  </a:extLst>
                </a:gridCol>
                <a:gridCol w="1129568">
                  <a:extLst>
                    <a:ext uri="{9D8B030D-6E8A-4147-A177-3AD203B41FA5}">
                      <a16:colId xmlns:a16="http://schemas.microsoft.com/office/drawing/2014/main" val="2547639186"/>
                    </a:ext>
                  </a:extLst>
                </a:gridCol>
                <a:gridCol w="1935116">
                  <a:extLst>
                    <a:ext uri="{9D8B030D-6E8A-4147-A177-3AD203B41FA5}">
                      <a16:colId xmlns:a16="http://schemas.microsoft.com/office/drawing/2014/main" val="1762632022"/>
                    </a:ext>
                  </a:extLst>
                </a:gridCol>
              </a:tblGrid>
              <a:tr h="739097">
                <a:tc>
                  <a:txBody>
                    <a:bodyPr/>
                    <a:lstStyle/>
                    <a:p>
                      <a:pPr algn="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</a:t>
                      </a:r>
                    </a:p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 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II’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II’’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Сумма показателей</a:t>
                      </a:r>
                    </a:p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по строкам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34236"/>
                  </a:ext>
                </a:extLst>
              </a:tr>
              <a:tr h="24636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I’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a + 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802430"/>
                  </a:ext>
                </a:extLst>
              </a:tr>
              <a:tr h="24636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I’’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c + d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56820"/>
                  </a:ext>
                </a:extLst>
              </a:tr>
              <a:tr h="739097">
                <a:tc>
                  <a:txBody>
                    <a:bodyPr/>
                    <a:lstStyle/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Сумма показателей по столбцам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a + 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</a:rPr>
                        <a:t>b + 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</a:rPr>
                        <a:t>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81578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935150" y="1637412"/>
            <a:ext cx="2982097" cy="191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«четырех полей»</a:t>
            </a:r>
          </a:p>
          <a:p>
            <a:pPr algn="ctr"/>
            <a:r>
              <a:rPr lang="ru-RU" dirty="0" smtClean="0"/>
              <a:t>(если хотя бы один из четырех показателей в таблице отсутствует, то применяется коэффициент контингенции)</a:t>
            </a: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204A07-3C95-4310-ADD6-410DD8CEE1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7491" y="3835876"/>
          <a:ext cx="5322019" cy="1337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829">
                  <a:extLst>
                    <a:ext uri="{9D8B030D-6E8A-4147-A177-3AD203B41FA5}">
                      <a16:colId xmlns:a16="http://schemas.microsoft.com/office/drawing/2014/main" val="3810229096"/>
                    </a:ext>
                  </a:extLst>
                </a:gridCol>
                <a:gridCol w="1024250">
                  <a:extLst>
                    <a:ext uri="{9D8B030D-6E8A-4147-A177-3AD203B41FA5}">
                      <a16:colId xmlns:a16="http://schemas.microsoft.com/office/drawing/2014/main" val="2305184675"/>
                    </a:ext>
                  </a:extLst>
                </a:gridCol>
                <a:gridCol w="1024250">
                  <a:extLst>
                    <a:ext uri="{9D8B030D-6E8A-4147-A177-3AD203B41FA5}">
                      <a16:colId xmlns:a16="http://schemas.microsoft.com/office/drawing/2014/main" val="2547639186"/>
                    </a:ext>
                  </a:extLst>
                </a:gridCol>
                <a:gridCol w="1754690">
                  <a:extLst>
                    <a:ext uri="{9D8B030D-6E8A-4147-A177-3AD203B41FA5}">
                      <a16:colId xmlns:a16="http://schemas.microsoft.com/office/drawing/2014/main" val="1762632022"/>
                    </a:ext>
                  </a:extLst>
                </a:gridCol>
              </a:tblGrid>
              <a:tr h="302859">
                <a:tc>
                  <a:txBody>
                    <a:bodyPr/>
                    <a:lstStyle/>
                    <a:p>
                      <a:pPr algn="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Признак 1 / Признак</a:t>
                      </a:r>
                      <a:r>
                        <a:rPr lang="ru-RU" sz="105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2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34236"/>
                  </a:ext>
                </a:extLst>
              </a:tr>
              <a:tr h="35880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802430"/>
                  </a:ext>
                </a:extLst>
              </a:tr>
              <a:tr h="358806"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56820"/>
                  </a:ext>
                </a:extLst>
              </a:tr>
              <a:tr h="316943">
                <a:tc>
                  <a:txBody>
                    <a:bodyPr/>
                    <a:lstStyle/>
                    <a:p>
                      <a:pPr algn="just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a+c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a+b+c+d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8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2из3. Коэффициенты ассоциации и контингенции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47ADA5A-5E45-452D-BED7-1A30AFD528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7333" y="1798602"/>
          <a:ext cx="2298488" cy="117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Уравнение" r:id="rId3" imgW="660113" imgH="342751" progId="Equation.3">
                  <p:embed/>
                </p:oleObj>
              </mc:Choice>
              <mc:Fallback>
                <p:oleObj name="Уравнение" r:id="rId3" imgW="660113" imgH="342751" progId="Equation.3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647ADA5A-5E45-452D-BED7-1A30AFD52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3" y="1798602"/>
                        <a:ext cx="2298488" cy="1172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A73D421-A916-4974-9378-4EAEEA8FF60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33135" y="1646526"/>
          <a:ext cx="5773974" cy="132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Уравнение" r:id="rId5" imgW="1701800" imgH="393700" progId="Equation.3">
                  <p:embed/>
                </p:oleObj>
              </mc:Choice>
              <mc:Fallback>
                <p:oleObj name="Уравнение" r:id="rId5" imgW="1701800" imgH="393700" progId="Equation.3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A73D421-A916-4974-9378-4EAEEA8FF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135" y="1646526"/>
                        <a:ext cx="5773974" cy="1324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68427" y="5807825"/>
            <a:ext cx="11146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https://einsteins.ru/subjects/statistika/teoriya-statistika/koefficient-associacii-i-kontingencii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8427" y="6182426"/>
            <a:ext cx="9882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http://univer-nn.ru/zadachi-po-statistike-primeri/koefficienty-associacii-i-kontingencii/</a:t>
            </a:r>
            <a:endParaRPr lang="ru-RU" dirty="0"/>
          </a:p>
        </p:txBody>
      </p:sp>
      <p:pic>
        <p:nvPicPr>
          <p:cNvPr id="9" name="Объект 3">
            <a:extLst>
              <a:ext uri="{FF2B5EF4-FFF2-40B4-BE49-F238E27FC236}">
                <a16:creationId xmlns:a16="http://schemas.microsoft.com/office/drawing/2014/main" id="{08682F53-B6F4-4699-B1F2-FCE927E55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0997" y="3632256"/>
            <a:ext cx="7951942" cy="14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5946" y="169570"/>
            <a:ext cx="2158314" cy="231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Пример:</a:t>
            </a:r>
          </a:p>
          <a:p>
            <a:pPr algn="ctr"/>
            <a:r>
              <a:rPr lang="ru-RU" dirty="0" smtClean="0"/>
              <a:t>Определить зависимость ставки налога от объема налоговых поступлений в бюджет (кол-во компаний)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014877" y="169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Ставка налога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Налоговые поступления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сокращаются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увеличиваются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увеличивается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53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7308" y="25588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 = 17*25 – 36*65 </a:t>
            </a:r>
            <a:r>
              <a:rPr lang="ru-RU" dirty="0" smtClean="0">
                <a:solidFill>
                  <a:schemeClr val="accent5"/>
                </a:solidFill>
              </a:rPr>
              <a:t>/</a:t>
            </a:r>
            <a:r>
              <a:rPr lang="ru-RU" dirty="0" smtClean="0"/>
              <a:t> 17*25 + 36*65 = -0,693</a:t>
            </a:r>
            <a:endParaRPr lang="ru-RU" dirty="0"/>
          </a:p>
        </p:txBody>
      </p:sp>
      <p:sp>
        <p:nvSpPr>
          <p:cNvPr id="9" name="Заголовок 7"/>
          <p:cNvSpPr txBox="1">
            <a:spLocks/>
          </p:cNvSpPr>
          <p:nvPr/>
        </p:nvSpPr>
        <p:spPr>
          <a:xfrm>
            <a:off x="205946" y="3428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Кк</a:t>
            </a:r>
            <a:r>
              <a:rPr lang="ru-RU" sz="3200" dirty="0" smtClean="0"/>
              <a:t> = </a:t>
            </a:r>
            <a:r>
              <a:rPr lang="ru-RU" sz="2400" dirty="0" smtClean="0"/>
              <a:t>17*25 – 36*65 </a:t>
            </a:r>
            <a:r>
              <a:rPr lang="ru-RU" sz="2400" dirty="0">
                <a:solidFill>
                  <a:schemeClr val="accent5"/>
                </a:solidFill>
              </a:rPr>
              <a:t>/</a:t>
            </a:r>
            <a:r>
              <a:rPr lang="ru-RU" sz="2400" dirty="0" smtClean="0"/>
              <a:t> </a:t>
            </a:r>
            <a:r>
              <a:rPr lang="en-US" sz="3600" dirty="0" smtClean="0"/>
              <a:t>V</a:t>
            </a:r>
            <a:r>
              <a:rPr lang="ru-RU" sz="2400" dirty="0" smtClean="0"/>
              <a:t>(17+36) *(17+65)*(65+25)</a:t>
            </a:r>
            <a:r>
              <a:rPr lang="en-US" sz="2400" dirty="0" smtClean="0"/>
              <a:t>*(</a:t>
            </a:r>
            <a:r>
              <a:rPr lang="ru-RU" sz="2400" dirty="0" smtClean="0"/>
              <a:t>36</a:t>
            </a:r>
            <a:r>
              <a:rPr lang="en-US" sz="2400" dirty="0" smtClean="0"/>
              <a:t>+</a:t>
            </a:r>
            <a:r>
              <a:rPr lang="ru-RU" sz="2400" dirty="0" smtClean="0"/>
              <a:t>25</a:t>
            </a:r>
            <a:r>
              <a:rPr lang="en-US" sz="2400" dirty="0" smtClean="0"/>
              <a:t>)</a:t>
            </a:r>
            <a:r>
              <a:rPr lang="ru-RU" sz="2400" dirty="0" smtClean="0"/>
              <a:t> = -0,39</a:t>
            </a:r>
            <a:endParaRPr lang="ru-RU" sz="2400" dirty="0"/>
          </a:p>
        </p:txBody>
      </p:sp>
      <p:sp>
        <p:nvSpPr>
          <p:cNvPr id="10" name="Заголовок 7"/>
          <p:cNvSpPr txBox="1">
            <a:spLocks/>
          </p:cNvSpPr>
          <p:nvPr/>
        </p:nvSpPr>
        <p:spPr>
          <a:xfrm>
            <a:off x="833737" y="5234011"/>
            <a:ext cx="6103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Обратная связь средней степени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74" y="4312958"/>
            <a:ext cx="4220347" cy="23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94" y="22248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9919" y="5316415"/>
            <a:ext cx="10573366" cy="13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Есть два взаимосвязанных признака.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Хотя бы по одному из них выделяется более двух групп (градаций)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36" y="1500387"/>
            <a:ext cx="3794552" cy="127882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42694" y="1498185"/>
          <a:ext cx="5784484" cy="131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8161">
                  <a:extLst>
                    <a:ext uri="{9D8B030D-6E8A-4147-A177-3AD203B41FA5}">
                      <a16:colId xmlns:a16="http://schemas.microsoft.com/office/drawing/2014/main" val="198578123"/>
                    </a:ext>
                  </a:extLst>
                </a:gridCol>
                <a:gridCol w="1104330">
                  <a:extLst>
                    <a:ext uri="{9D8B030D-6E8A-4147-A177-3AD203B41FA5}">
                      <a16:colId xmlns:a16="http://schemas.microsoft.com/office/drawing/2014/main" val="108069955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119722233"/>
                    </a:ext>
                  </a:extLst>
                </a:gridCol>
                <a:gridCol w="1749670">
                  <a:extLst>
                    <a:ext uri="{9D8B030D-6E8A-4147-A177-3AD203B41FA5}">
                      <a16:colId xmlns:a16="http://schemas.microsoft.com/office/drawing/2014/main" val="311621693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Удовлетворенность перспективами должностного роста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444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доволен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доволен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затрудняюсь ответить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013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046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273269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636346" y="294019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77200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9082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1609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0451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03934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полив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урожайность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041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3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Обильный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145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Слабый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6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endParaRPr lang="ru-RU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3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7F9A1-9CB6-4F69-93AB-63F842AC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3932509"/>
            <a:ext cx="4357204" cy="2792102"/>
          </a:xfrm>
        </p:spPr>
        <p:txBody>
          <a:bodyPr>
            <a:normAutofit/>
          </a:bodyPr>
          <a:lstStyle/>
          <a:p>
            <a:r>
              <a:rPr lang="ru-RU" sz="1400" dirty="0"/>
              <a:t>Оба коэффициента изменяются от 0 до 1.</a:t>
            </a:r>
          </a:p>
          <a:p>
            <a:r>
              <a:rPr lang="ru-RU" sz="1400" dirty="0"/>
              <a:t>При значении </a:t>
            </a:r>
            <a:r>
              <a:rPr lang="en-US" sz="1400" dirty="0"/>
              <a:t>C1 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smtClean="0"/>
              <a:t>C2 ≥</a:t>
            </a:r>
            <a:r>
              <a:rPr lang="ru-RU" sz="1400" dirty="0" smtClean="0"/>
              <a:t>  </a:t>
            </a:r>
            <a:r>
              <a:rPr lang="ru-RU" sz="1400" dirty="0"/>
              <a:t>0,3 можно говорить о наличии связи между признаками.</a:t>
            </a:r>
          </a:p>
          <a:p>
            <a:r>
              <a:rPr lang="ru-RU" sz="1400" dirty="0"/>
              <a:t> &lt; 0,3 – связь практически отсутствует.</a:t>
            </a:r>
          </a:p>
          <a:p>
            <a:r>
              <a:rPr lang="ru-RU" sz="1400" dirty="0"/>
              <a:t>Если </a:t>
            </a:r>
            <a:r>
              <a:rPr lang="en-US" sz="1400" dirty="0"/>
              <a:t>C1</a:t>
            </a:r>
            <a:r>
              <a:rPr lang="ru-RU" sz="1400" dirty="0"/>
              <a:t> &gt; 0,3, а  </a:t>
            </a:r>
            <a:r>
              <a:rPr lang="en-US" sz="1400" dirty="0"/>
              <a:t>C2</a:t>
            </a:r>
            <a:r>
              <a:rPr lang="ru-RU" sz="1400" dirty="0"/>
              <a:t> &lt; 0,3, то ориентируемся на значение </a:t>
            </a:r>
            <a:r>
              <a:rPr lang="ru-RU" sz="1400" dirty="0" smtClean="0"/>
              <a:t>коэффициента </a:t>
            </a:r>
            <a:r>
              <a:rPr lang="ru-RU" sz="1400" dirty="0"/>
              <a:t>Чупрова, т.к. он учитывает размерность таблицы и более точен (обычно значение   </a:t>
            </a:r>
            <a:r>
              <a:rPr lang="en-US" sz="1400" dirty="0"/>
              <a:t>C1 </a:t>
            </a:r>
            <a:r>
              <a:rPr lang="ru-RU" sz="1400" dirty="0"/>
              <a:t>оказывается больше  ).</a:t>
            </a:r>
          </a:p>
          <a:p>
            <a:endParaRPr lang="ru-RU" sz="14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CE46B60-43B6-4EE1-839C-90016C3612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4061" y="2618756"/>
          <a:ext cx="1670539" cy="92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Уравнение" r:id="rId3" imgW="876240" imgH="482400" progId="Equation.3">
                  <p:embed/>
                </p:oleObj>
              </mc:Choice>
              <mc:Fallback>
                <p:oleObj name="Уравнение" r:id="rId3" imgW="876240" imgH="4824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CE46B60-43B6-4EE1-839C-90016C36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61" y="2618756"/>
                        <a:ext cx="1670539" cy="929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63C8C7-DEA5-4743-A023-88B1540848D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44383" y="2665551"/>
          <a:ext cx="2281282" cy="83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Формула" r:id="rId5" imgW="1244600" imgH="457200" progId="Equation.3">
                  <p:embed/>
                </p:oleObj>
              </mc:Choice>
              <mc:Fallback>
                <p:oleObj name="Формула" r:id="rId5" imgW="12446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3C8C7-DEA5-4743-A023-88B154084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83" y="2665551"/>
                        <a:ext cx="2281282" cy="83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677334" y="1973010"/>
            <a:ext cx="2602197" cy="603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Пирсона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24323" y="1973010"/>
            <a:ext cx="1721402" cy="603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Чупрова</a:t>
            </a:r>
            <a:endParaRPr lang="ru-RU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B05D5A5-6777-4C63-852E-79C7766B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522" y="2880943"/>
            <a:ext cx="1610564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79D04744-4CCF-41F8-8F93-20E4BB37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994" y="3434501"/>
            <a:ext cx="464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наблюдаемые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частоты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(f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0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или частоты 1-го распределения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ru-RU" altLang="ru-RU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ожидаемы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е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частот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ы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</a:t>
            </a:r>
            <a:r>
              <a:rPr lang="en-US" alt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</a:t>
            </a:r>
            <a:r>
              <a:rPr lang="en-US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ru-RU" alt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или частоты 2-го распределения</a:t>
            </a:r>
            <a:endParaRPr lang="en-US" altLang="ru-RU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3D1950AD-B4AA-4144-8965-B2CBAD1CDA8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99463" y="4173165"/>
          <a:ext cx="1974539" cy="74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8" imgW="3644900" imgH="1384300" progId="Equation.3">
                  <p:embed/>
                </p:oleObj>
              </mc:Choice>
              <mc:Fallback>
                <p:oleObj name="Equation" r:id="rId8" imgW="3644900" imgH="138430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3D1950AD-B4AA-4144-8965-B2CBAD1CD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463" y="4173165"/>
                        <a:ext cx="1974539" cy="74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27AD8AC3-8774-43B3-84E0-24F997C4FF2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5522" y="4605522"/>
          <a:ext cx="4572548" cy="210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Документ" r:id="rId10" imgW="6848856" imgH="4081272" progId="Word.Document.8">
                  <p:embed/>
                </p:oleObj>
              </mc:Choice>
              <mc:Fallback>
                <p:oleObj name="Документ" r:id="rId10" imgW="6848856" imgH="4081272" progId="Word.Document.8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27AD8AC3-8774-43B3-84E0-24F997C4F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522" y="4605522"/>
                        <a:ext cx="4572548" cy="210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160994" y="3988499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/>
              <a:t>Д</a:t>
            </a:r>
            <a:r>
              <a:rPr lang="ru-RU" altLang="ru-RU" dirty="0" smtClean="0"/>
              <a:t>ля </a:t>
            </a:r>
            <a:r>
              <a:rPr lang="ru-RU" altLang="ru-RU" dirty="0"/>
              <a:t>вторичных, сгруппированных </a:t>
            </a:r>
            <a:r>
              <a:rPr lang="ru-RU" altLang="ru-RU" dirty="0" smtClean="0"/>
              <a:t>данных: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3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82D1-6667-4DA2-ACF3-A0A6B90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1из3. Коэффициенты взаимной сопряженности (Пирсона </a:t>
            </a:r>
            <a:r>
              <a:rPr lang="ru-RU" dirty="0"/>
              <a:t>и </a:t>
            </a:r>
            <a:r>
              <a:rPr lang="ru-RU" dirty="0" smtClean="0"/>
              <a:t>Чупрова)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Гипотеза Но: нет зависимости между показателями (Н1: есть зависимость)</a:t>
            </a:r>
          </a:p>
          <a:p>
            <a:r>
              <a:rPr lang="ru-RU" dirty="0" smtClean="0"/>
              <a:t>Критерий Хи-квадрат</a:t>
            </a:r>
          </a:p>
          <a:p>
            <a:r>
              <a:rPr lang="ru-RU" dirty="0" smtClean="0"/>
              <a:t>Уровень значимости 0,05</a:t>
            </a:r>
          </a:p>
          <a:p>
            <a:r>
              <a:rPr lang="ru-RU" dirty="0" smtClean="0"/>
              <a:t>Число степеней свободы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67" y="3551980"/>
            <a:ext cx="362000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исходных данных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70205" y="2583974"/>
          <a:ext cx="6038335" cy="1463040"/>
        </p:xfrm>
        <a:graphic>
          <a:graphicData uri="http://schemas.openxmlformats.org/drawingml/2006/table">
            <a:tbl>
              <a:tblPr/>
              <a:tblGrid>
                <a:gridCol w="17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мужчина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женщины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-25000">
                          <a:effectLst/>
                        </a:rPr>
                        <a:t>i*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купили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 купили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-25000">
                          <a:effectLst/>
                        </a:rPr>
                        <a:t>*j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7471" y="1753344"/>
            <a:ext cx="94318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Получено выборочное распределение отношения респондентов к покупке товара «А» в зависимости от пола. Результаты приведены в таблице: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</a:t>
            </a:r>
            <a:r>
              <a:rPr lang="ru-RU" dirty="0" err="1" smtClean="0"/>
              <a:t>Фехнера</a:t>
            </a:r>
            <a:r>
              <a:rPr lang="ru-RU" dirty="0" smtClean="0"/>
              <a:t> («коэффициент корреляции знаков»)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5339" y="1961060"/>
            <a:ext cx="94318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Определяются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отклонения индивидуальных значений Х и У от соответствующих средних.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Определяется количество совпадений знаков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ru-RU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и несовпадений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altLang="ru-RU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 Изменяется от -1 до 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большей степени дает представление о наличии и направлении связи, чем о тесноте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связи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81" y="3159229"/>
            <a:ext cx="2032129" cy="9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638"/>
          </a:xfrm>
        </p:spPr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667008"/>
            <a:ext cx="50552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Задание 1.</a:t>
            </a:r>
            <a:r>
              <a:rPr lang="ru-RU" altLang="ru-RU" sz="2000" dirty="0" smtClean="0"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Две группы экспертов проанализировали 12 проектов с точки зрения их эффективности. Установите – согласованы ли мнения экспертов, используя: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1.1.</a:t>
            </a:r>
            <a:r>
              <a:rPr lang="ru-RU" altLang="ru-RU" sz="2000" dirty="0" smtClean="0">
                <a:latin typeface="Arial" panose="020B0604020202020204" pitchFamily="34" charset="0"/>
              </a:rPr>
              <a:t> Коэффициент ранговой корреляции </a:t>
            </a:r>
            <a:r>
              <a:rPr lang="ru-RU" altLang="ru-RU" sz="2000" dirty="0" err="1" smtClean="0">
                <a:latin typeface="Arial" panose="020B0604020202020204" pitchFamily="34" charset="0"/>
              </a:rPr>
              <a:t>Спирмена</a:t>
            </a:r>
            <a:endParaRPr lang="ru-RU" altLang="ru-RU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1.2. </a:t>
            </a:r>
            <a:r>
              <a:rPr lang="ru-RU" altLang="ru-RU" sz="2000" dirty="0" smtClean="0">
                <a:latin typeface="Arial" panose="020B0604020202020204" pitchFamily="34" charset="0"/>
              </a:rPr>
              <a:t>Коэффициент </a:t>
            </a:r>
            <a:r>
              <a:rPr lang="ru-RU" altLang="ru-RU" sz="2000" dirty="0">
                <a:latin typeface="Arial" panose="020B0604020202020204" pitchFamily="34" charset="0"/>
              </a:rPr>
              <a:t>ранговой корреляции </a:t>
            </a:r>
            <a:r>
              <a:rPr lang="ru-RU" altLang="ru-RU" sz="2000" dirty="0" err="1" smtClean="0">
                <a:latin typeface="Arial" panose="020B0604020202020204" pitchFamily="34" charset="0"/>
              </a:rPr>
              <a:t>Кенделла</a:t>
            </a:r>
            <a:endParaRPr lang="ru-RU" altLang="ru-RU" sz="2000" b="1" dirty="0" smtClean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1.3.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«корреляции знаков»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Фехнера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32585" y="1667009"/>
            <a:ext cx="593403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Задание </a:t>
            </a: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</a:t>
            </a:r>
            <a:r>
              <a:rPr lang="ru-RU" altLang="ru-RU" sz="2000" dirty="0" smtClean="0"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опроса об удовлетворенности мужчин и женщин перспективами карьерного и профессионального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роста.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Установите – есть ли статистически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значимая связь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используя: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2.1.</a:t>
            </a:r>
            <a:r>
              <a:rPr lang="ru-RU" altLang="ru-RU" sz="2000" dirty="0" smtClean="0">
                <a:latin typeface="Arial" panose="020B0604020202020204" pitchFamily="34" charset="0"/>
              </a:rPr>
              <a:t> Коэффициент ассоциации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2.2</a:t>
            </a: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контингенции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2.3.</a:t>
            </a:r>
            <a:r>
              <a:rPr lang="ru-RU" altLang="ru-RU" sz="2000" baseline="0" dirty="0" smtClean="0">
                <a:latin typeface="Arial" panose="020B0604020202020204" pitchFamily="34" charset="0"/>
              </a:rPr>
              <a:t> Коэффициент взаимной сопряженности </a:t>
            </a:r>
            <a:r>
              <a:rPr lang="ru-RU" altLang="ru-RU" sz="2000" baseline="0" dirty="0" err="1" smtClean="0">
                <a:latin typeface="Arial" panose="020B0604020202020204" pitchFamily="34" charset="0"/>
              </a:rPr>
              <a:t>Спирмена</a:t>
            </a:r>
            <a:endParaRPr lang="ru-RU" altLang="ru-RU" sz="2000" baseline="0" dirty="0" smtClean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2.4.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Коэффициент взаимной сопряженности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Кенделла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5255655"/>
            <a:ext cx="1028993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Arial" panose="020B0604020202020204" pitchFamily="34" charset="0"/>
                <a:hlinkClick r:id="rId2"/>
              </a:rPr>
              <a:t>Исходные данные здесь: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://docs.google.com/document/d/1FiN6YJ3l2K3Ngt8b_0zHUnSyOl5k5M2dfqhFdgWqWeY/edit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7B68-B7ED-467A-AF12-91F7E33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75" y="401248"/>
            <a:ext cx="10904002" cy="13208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Домашнее задание 11 «Показатели взаимосвязи» (до </a:t>
            </a:r>
            <a:r>
              <a:rPr lang="ru-RU" altLang="ru-RU" dirty="0" smtClean="0">
                <a:solidFill>
                  <a:srgbClr val="FF0000"/>
                </a:solidFill>
              </a:rPr>
              <a:t>?</a:t>
            </a:r>
            <a:r>
              <a:rPr lang="ru-RU" altLang="ru-RU" dirty="0" smtClean="0"/>
              <a:t> 30.11 или до 07.12.2022):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68E9-5FA7-4EF6-BDF4-9F708CD7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Подобрать исходные данные</a:t>
            </a:r>
          </a:p>
          <a:p>
            <a:pPr lvl="0"/>
            <a:r>
              <a:rPr lang="ru-RU" dirty="0"/>
              <a:t>На основании самостоятельно подобранных данных в открытых источниках, вычислить в MS </a:t>
            </a:r>
            <a:r>
              <a:rPr lang="ru-RU" dirty="0" err="1"/>
              <a:t>Excel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1.1. Ранговый коэффициент корреляции </a:t>
            </a:r>
            <a:r>
              <a:rPr lang="ru-RU" dirty="0" err="1"/>
              <a:t>Спирмена</a:t>
            </a:r>
            <a:r>
              <a:rPr lang="ru-RU" dirty="0"/>
              <a:t>, ранговый коэффициент корреляции </a:t>
            </a:r>
            <a:r>
              <a:rPr lang="ru-RU" dirty="0" err="1"/>
              <a:t>Кенделла</a:t>
            </a:r>
            <a:r>
              <a:rPr lang="ru-RU" dirty="0"/>
              <a:t>, сравнить полученные значения, сделать выводы.</a:t>
            </a:r>
          </a:p>
          <a:p>
            <a:r>
              <a:rPr lang="ru-RU" dirty="0"/>
              <a:t>1.2. Коэффициент Ассоциации и коэффициент Контингенции. Сравнить полученные значения, сделать </a:t>
            </a:r>
            <a:r>
              <a:rPr lang="ru-RU" smtClean="0"/>
              <a:t>выводы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FF0000"/>
                </a:solidFill>
              </a:rPr>
              <a:t>*)</a:t>
            </a:r>
            <a:endParaRPr lang="ru-RU" dirty="0"/>
          </a:p>
          <a:p>
            <a:r>
              <a:rPr lang="ru-RU" dirty="0"/>
              <a:t>1.3. Коэффициент взаимной сопряженности Пирсона и коэффициент взаимной сопряженности Чупрова. Сравнить полученные значения, сделать </a:t>
            </a:r>
            <a:r>
              <a:rPr lang="ru-RU" dirty="0" smtClean="0"/>
              <a:t>выводы</a:t>
            </a:r>
            <a:r>
              <a:rPr lang="ru-RU" dirty="0">
                <a:solidFill>
                  <a:srgbClr val="FF0000"/>
                </a:solidFill>
              </a:rPr>
              <a:t> *)</a:t>
            </a:r>
            <a:endParaRPr lang="ru-RU" dirty="0"/>
          </a:p>
          <a:p>
            <a:pPr lvl="0"/>
            <a:r>
              <a:rPr lang="ru-RU" dirty="0"/>
              <a:t>Результаты расчетов оформить в виде файла в формате </a:t>
            </a:r>
            <a:r>
              <a:rPr lang="en-US" dirty="0"/>
              <a:t>MS Excel</a:t>
            </a:r>
            <a:r>
              <a:rPr lang="ru-RU" dirty="0"/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</a:p>
          <a:p>
            <a:pPr lvl="0"/>
            <a:r>
              <a:rPr lang="ru-RU" dirty="0"/>
              <a:t>Загрузить по ссылке:  </a:t>
            </a:r>
            <a:r>
              <a:rPr lang="ru-RU" u="sng" dirty="0">
                <a:hlinkClick r:id="rId2"/>
              </a:rPr>
              <a:t>https://docs.google.com/forms/d/e/1FAIpQLSe8SWBlOP8dooI_x0MXIzOkaOtSmXOw3DLyuvPB1Ay6O6qUBw/viewform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*)</a:t>
            </a:r>
            <a:r>
              <a:rPr lang="ru-RU" dirty="0" smtClean="0"/>
              <a:t> Массив </a:t>
            </a:r>
            <a:r>
              <a:rPr lang="ru-RU" dirty="0"/>
              <a:t>данных для расчета показателей в п.1.2. и п.1.3. может быть идентичным.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025769" y="453562"/>
            <a:ext cx="9498623" cy="1786210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Домашнее задание №10 «МНК и нелинейные регрессионные модели». До 23.11.2022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2165992"/>
            <a:ext cx="981221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данных, подобранных для предыдущего домашнего задания (линейный регрессионный анализ) вычислить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МНК-оценку.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Построить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две нелинейные регрессионные модели (гиперболическая и/или степенная, и/или показательная) - на выбор. Написать полученные результаты в виде уравнения регрессии соответствующей модели.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Вычислить МНК-оценки для двух построенных в п.2 нелинейных регрессионных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моделей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МНК-оценки всех построенных моделей (включая линейную). Сделать вывод о том, какая из моделей оптимальна. 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Обосновать.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(расчеты и графики) оформить в виде файла в формате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</a:t>
            </a:r>
            <a:r>
              <a:rPr lang="ru-RU" altLang="ru-RU" sz="1400" dirty="0">
                <a:latin typeface="+mn-lt"/>
              </a:rPr>
              <a:t> </a:t>
            </a:r>
            <a:endParaRPr lang="ru-RU" altLang="ru-RU" sz="1400" dirty="0" smtClean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/>
              <a:t>Загрузить по ссылке</a:t>
            </a:r>
            <a:r>
              <a:rPr lang="ru-RU" sz="1400" dirty="0" smtClean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docs.google.com/forms/d/e/1FAIpQLSfBddJ3KB5XKiuaXZitLI-SxhDVEwpqy5s4LD6TXq-Qtzstxw/viewform</a:t>
            </a:r>
            <a:r>
              <a:rPr lang="ru-RU" sz="1400" smtClean="0"/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238" y="555152"/>
            <a:ext cx="11245035" cy="81475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Корреляционный анализ</a:t>
            </a:r>
            <a:r>
              <a:rPr lang="ru-RU" dirty="0" smtClean="0"/>
              <a:t>. Проверка значимости КК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534" y="1987062"/>
            <a:ext cx="4668389" cy="4251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Гипотеза Но: связь между признаками Х и У отсутствует.</a:t>
            </a:r>
          </a:p>
          <a:p>
            <a:pPr marL="0" indent="0">
              <a:buNone/>
            </a:pPr>
            <a:r>
              <a:rPr lang="ru-RU" dirty="0" smtClean="0"/>
              <a:t>Гипотеза Н1: связь между признаками есть.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Для проверки гипотезы </a:t>
            </a:r>
            <a:r>
              <a:rPr lang="en-US" dirty="0" smtClean="0"/>
              <a:t>t-</a:t>
            </a:r>
            <a:r>
              <a:rPr lang="ru-RU" dirty="0" smtClean="0"/>
              <a:t>критерий Стьюдента при заданных:</a:t>
            </a:r>
          </a:p>
          <a:p>
            <a:r>
              <a:rPr lang="en-US" dirty="0" err="1" smtClean="0"/>
              <a:t>Rxy</a:t>
            </a:r>
            <a:endParaRPr lang="en-US" dirty="0" smtClean="0"/>
          </a:p>
          <a:p>
            <a:r>
              <a:rPr lang="en-US" dirty="0" smtClean="0"/>
              <a:t>L </a:t>
            </a:r>
            <a:r>
              <a:rPr lang="ru-RU" dirty="0" smtClean="0"/>
              <a:t>(уровень значимости) =</a:t>
            </a:r>
            <a:r>
              <a:rPr lang="en-US" dirty="0" smtClean="0"/>
              <a:t>0,05</a:t>
            </a:r>
          </a:p>
          <a:p>
            <a:r>
              <a:rPr lang="en-US" dirty="0" smtClean="0"/>
              <a:t>V</a:t>
            </a:r>
            <a:r>
              <a:rPr lang="ru-RU" dirty="0" smtClean="0"/>
              <a:t> (число степеней свободы) = </a:t>
            </a:r>
            <a:r>
              <a:rPr lang="en-US" dirty="0" smtClean="0"/>
              <a:t>n-2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наблюдаемое сравнивается с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критическим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Математико-статистические таблицы: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docs.google.com/document/d/17-MRyhmovzDaGOz6qavIwCCN6vNzcMvD/edit?usp=sharing&amp;ouid=107551176737749980647&amp;rtpof=true&amp;sd=true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1749853"/>
            <a:ext cx="5519811" cy="34112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 rot="20938021">
            <a:off x="6655778" y="5275177"/>
            <a:ext cx="5433646" cy="742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Важно для модульной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5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Регрессионный анализ</a:t>
            </a:r>
            <a:r>
              <a:rPr lang="ru-RU" dirty="0"/>
              <a:t>. </a:t>
            </a:r>
            <a:r>
              <a:rPr lang="ru-RU" altLang="ru-RU" dirty="0" smtClean="0"/>
              <a:t>Проверка значимости уравнения регрессии в целом. Шаг 1 из 2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</a:t>
            </a:r>
            <a:r>
              <a:rPr lang="ru-RU" dirty="0" smtClean="0"/>
              <a:t>критерий Фишера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 rot="20310684">
            <a:off x="8132024" y="1526748"/>
            <a:ext cx="4009293" cy="1037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значимо, то переход на следующий шаг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20" y="2619631"/>
            <a:ext cx="7849695" cy="29626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80" y="5649979"/>
            <a:ext cx="9688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F-</a:t>
            </a:r>
            <a:r>
              <a:rPr lang="ru-RU" dirty="0" smtClean="0"/>
              <a:t>критерий Фишера (таблица 4 – Распределение Фишера-</a:t>
            </a:r>
            <a:r>
              <a:rPr lang="ru-RU" dirty="0" err="1" smtClean="0"/>
              <a:t>Снедекора</a:t>
            </a:r>
            <a:r>
              <a:rPr lang="ru-RU" dirty="0" smtClean="0"/>
              <a:t> </a:t>
            </a:r>
            <a:r>
              <a:rPr lang="en-US" dirty="0" smtClean="0"/>
              <a:t>F-</a:t>
            </a:r>
            <a:r>
              <a:rPr lang="ru-RU" dirty="0" smtClean="0"/>
              <a:t>распределение):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docs.google.com/document/d/17-MRyhmovzDaGOz6qavIwCCN6vNzcMvD/edit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238" y="555152"/>
            <a:ext cx="11245035" cy="81475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Регрессионный анализ</a:t>
            </a:r>
            <a:r>
              <a:rPr lang="ru-RU" dirty="0" smtClean="0"/>
              <a:t>. Проверка значимости коэффициента уравнения регрессии. </a:t>
            </a:r>
            <a:r>
              <a:rPr lang="ru-RU" altLang="ru-RU" dirty="0"/>
              <a:t>Шаг </a:t>
            </a:r>
            <a:r>
              <a:rPr lang="ru-RU" altLang="ru-RU" dirty="0" smtClean="0"/>
              <a:t>2 </a:t>
            </a:r>
            <a:r>
              <a:rPr lang="ru-RU" altLang="ru-RU" dirty="0"/>
              <a:t>из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126" y="1802606"/>
            <a:ext cx="5110400" cy="48612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Гипотеза Но: коэффициент регрессии </a:t>
            </a:r>
            <a:r>
              <a:rPr lang="en-US" dirty="0" err="1"/>
              <a:t>Bj</a:t>
            </a:r>
            <a:r>
              <a:rPr lang="ru-RU" dirty="0" smtClean="0"/>
              <a:t> не значим.</a:t>
            </a:r>
          </a:p>
          <a:p>
            <a:pPr marL="0" indent="0">
              <a:buNone/>
            </a:pPr>
            <a:r>
              <a:rPr lang="ru-RU" dirty="0" smtClean="0"/>
              <a:t>Гипотеза Н1:</a:t>
            </a:r>
            <a:r>
              <a:rPr lang="en-US" dirty="0" smtClean="0"/>
              <a:t> </a:t>
            </a:r>
            <a:r>
              <a:rPr lang="ru-RU" dirty="0"/>
              <a:t>коэффициент регрессии </a:t>
            </a:r>
            <a:r>
              <a:rPr lang="en-US" dirty="0" err="1"/>
              <a:t>Bj</a:t>
            </a:r>
            <a:r>
              <a:rPr lang="ru-RU" dirty="0"/>
              <a:t> </a:t>
            </a:r>
            <a:r>
              <a:rPr lang="ru-RU" dirty="0" smtClean="0"/>
              <a:t>значим.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Для проверки гипотезы </a:t>
            </a:r>
            <a:r>
              <a:rPr lang="en-US" dirty="0" smtClean="0"/>
              <a:t>t-</a:t>
            </a:r>
            <a:r>
              <a:rPr lang="ru-RU" dirty="0" smtClean="0"/>
              <a:t>критерий Стьюдента при заданных:</a:t>
            </a:r>
          </a:p>
          <a:p>
            <a:r>
              <a:rPr lang="en-US" dirty="0" smtClean="0"/>
              <a:t>L </a:t>
            </a:r>
            <a:r>
              <a:rPr lang="ru-RU" dirty="0" smtClean="0"/>
              <a:t>(уровень значимости) </a:t>
            </a:r>
            <a:r>
              <a:rPr lang="en-US" dirty="0" smtClean="0"/>
              <a:t>~0,05</a:t>
            </a:r>
          </a:p>
          <a:p>
            <a:r>
              <a:rPr lang="en-US" dirty="0" smtClean="0"/>
              <a:t>V</a:t>
            </a:r>
            <a:r>
              <a:rPr lang="ru-RU" dirty="0" smtClean="0"/>
              <a:t> (число степеней свободы) = </a:t>
            </a:r>
            <a:r>
              <a:rPr lang="en-US" dirty="0" smtClean="0"/>
              <a:t>n-k-1       (n-2)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наблюдаемое (расчетное) сравнивается с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критическим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если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&gt;t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кр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, то Но отвергается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вероятностью ошибки 0,05)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Математико-статистические таблицы: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docs.google.com/document/d/17-MRyhmovzDaGOz6qavIwCCN6vNzcMvD/edit?usp=sharing&amp;ouid=107551176737749980647&amp;rtpof=true&amp;sd=true</a:t>
            </a:r>
            <a:r>
              <a:rPr lang="ru-RU" dirty="0" smtClean="0"/>
              <a:t> 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93" y="1802606"/>
            <a:ext cx="4544059" cy="676369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10990385" y="405866"/>
            <a:ext cx="360485" cy="13967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/>
              <a:t>!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2" y="1770058"/>
            <a:ext cx="1063543" cy="6504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77" y="2911675"/>
            <a:ext cx="4746125" cy="1676211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8247185" y="2911675"/>
            <a:ext cx="518746" cy="1247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0427677" y="3112190"/>
            <a:ext cx="1046286" cy="1046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869115" y="2620108"/>
            <a:ext cx="703385" cy="291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216590" y="2820623"/>
            <a:ext cx="703385" cy="291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32" y="3784950"/>
            <a:ext cx="2991267" cy="109552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 rot="20611294">
            <a:off x="7274399" y="4919921"/>
            <a:ext cx="4581225" cy="111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Важно для модульной работы. Если к-т оказался статистически не значим, велика вероятность того, что ее влияние на У отсутствует (с вероятностью ошибки)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975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4" y="389793"/>
            <a:ext cx="10699912" cy="1140069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Работа на индивидуальных вкладках: проверка статистических гипотез</a:t>
            </a:r>
          </a:p>
        </p:txBody>
      </p:sp>
      <p:sp>
        <p:nvSpPr>
          <p:cNvPr id="8195" name="Содержимое 3"/>
          <p:cNvSpPr>
            <a:spLocks noGrp="1" noChangeArrowheads="1"/>
          </p:cNvSpPr>
          <p:nvPr>
            <p:ph idx="1"/>
          </p:nvPr>
        </p:nvSpPr>
        <p:spPr>
          <a:xfrm>
            <a:off x="985065" y="1890346"/>
            <a:ext cx="3534181" cy="440599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коэффициента корреляции.</a:t>
            </a:r>
          </a:p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уравнения регрессии.</a:t>
            </a:r>
          </a:p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коэффициента уравнения регрессии.</a:t>
            </a:r>
          </a:p>
          <a:p>
            <a:pPr marL="457200" indent="-457200">
              <a:buAutoNum type="arabicPeriod"/>
            </a:pP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одержимое 3"/>
          <p:cNvSpPr txBox="1">
            <a:spLocks noChangeArrowheads="1"/>
          </p:cNvSpPr>
          <p:nvPr/>
        </p:nvSpPr>
        <p:spPr>
          <a:xfrm>
            <a:off x="5363308" y="1784838"/>
            <a:ext cx="5460023" cy="440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Алгоритм и результат работы: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Сформулированные гипотезы Но и Н1.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Расчетное значение критерия, с указанием числа степеней свободы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Табличное значение критерия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Сравнение расчетного и табличного значений критериев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Вывод о принятии/отклонении гипотезы</a:t>
            </a: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3" y="411285"/>
            <a:ext cx="10664743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Другие показатели взаимосвязи (коэффициенты корреляции)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78231" y="2174262"/>
          <a:ext cx="9266931" cy="33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52">
                  <a:extLst>
                    <a:ext uri="{9D8B030D-6E8A-4147-A177-3AD203B41FA5}">
                      <a16:colId xmlns:a16="http://schemas.microsoft.com/office/drawing/2014/main" val="1642814066"/>
                    </a:ext>
                  </a:extLst>
                </a:gridCol>
                <a:gridCol w="1586535">
                  <a:extLst>
                    <a:ext uri="{9D8B030D-6E8A-4147-A177-3AD203B41FA5}">
                      <a16:colId xmlns:a16="http://schemas.microsoft.com/office/drawing/2014/main" val="1635332167"/>
                    </a:ext>
                  </a:extLst>
                </a:gridCol>
                <a:gridCol w="1151512">
                  <a:extLst>
                    <a:ext uri="{9D8B030D-6E8A-4147-A177-3AD203B41FA5}">
                      <a16:colId xmlns:a16="http://schemas.microsoft.com/office/drawing/2014/main" val="2492545263"/>
                    </a:ext>
                  </a:extLst>
                </a:gridCol>
                <a:gridCol w="5225032">
                  <a:extLst>
                    <a:ext uri="{9D8B030D-6E8A-4147-A177-3AD203B41FA5}">
                      <a16:colId xmlns:a16="http://schemas.microsoft.com/office/drawing/2014/main" val="558465474"/>
                    </a:ext>
                  </a:extLst>
                </a:gridCol>
              </a:tblGrid>
              <a:tr h="413238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Особенности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28147"/>
                  </a:ext>
                </a:extLst>
              </a:tr>
              <a:tr h="413238"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2"/>
                          </a:solidFill>
                        </a:rPr>
                        <a:t>Ранговые коэффициенты корреляции</a:t>
                      </a:r>
                      <a:endParaRPr lang="ru-RU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accent2"/>
                          </a:solidFill>
                        </a:rPr>
                        <a:t>Спирмена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2"/>
                          </a:solidFill>
                        </a:rPr>
                        <a:t>Количественные и качественные признаки, основан на их ранжировании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0633"/>
                  </a:ext>
                </a:extLst>
              </a:tr>
              <a:tr h="4132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accent2"/>
                          </a:solidFill>
                        </a:rPr>
                        <a:t>Кенделла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05014"/>
                  </a:ext>
                </a:extLst>
              </a:tr>
              <a:tr h="413238"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Коэффициент Ассоциации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kern="120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Качественные альтернативные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признаки, в формате таблицы «четырех полей»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33793"/>
                  </a:ext>
                </a:extLst>
              </a:tr>
              <a:tr h="413238"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Коэффициент контингенции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kern="120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18610"/>
                  </a:ext>
                </a:extLst>
              </a:tr>
              <a:tr h="413238"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Коэффициенты взаимной сопряженности</a:t>
                      </a:r>
                      <a:endParaRPr lang="ru-RU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Пирсона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Альтернативные признаки – при любом числе</a:t>
                      </a:r>
                      <a:r>
                        <a:rPr lang="ru-RU" baseline="0" dirty="0" smtClean="0">
                          <a:solidFill>
                            <a:srgbClr val="0070C0"/>
                          </a:solidFill>
                        </a:rPr>
                        <a:t> вариантов значений признака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61975"/>
                  </a:ext>
                </a:extLst>
              </a:tr>
              <a:tr h="4132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Чупрова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К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003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45162" y="2174262"/>
            <a:ext cx="2426677" cy="25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Границы изменения: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   </a:t>
            </a:r>
            <a:r>
              <a:rPr lang="ru-RU" sz="3200" dirty="0" smtClean="0"/>
              <a:t>-1</a:t>
            </a:r>
            <a:r>
              <a:rPr lang="ru-RU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   </a:t>
            </a:r>
            <a:r>
              <a:rPr lang="en-US" sz="3200" dirty="0" smtClean="0">
                <a:sym typeface="Wingdings" panose="05000000000000000000" pitchFamily="2" charset="2"/>
              </a:rPr>
              <a:t>+1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45161" y="4696850"/>
            <a:ext cx="2426677" cy="82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   </a:t>
            </a:r>
            <a:r>
              <a:rPr lang="ru-RU" sz="3200" dirty="0" smtClean="0"/>
              <a:t>0</a:t>
            </a:r>
            <a:r>
              <a:rPr lang="ru-RU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   </a:t>
            </a:r>
            <a:r>
              <a:rPr lang="en-US" sz="3200" dirty="0" smtClean="0">
                <a:sym typeface="Wingdings" panose="05000000000000000000" pitchFamily="2" charset="2"/>
              </a:rPr>
              <a:t>+1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125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7374" y="139573"/>
            <a:ext cx="9836426" cy="1332720"/>
          </a:xfrm>
        </p:spPr>
        <p:txBody>
          <a:bodyPr>
            <a:noAutofit/>
          </a:bodyPr>
          <a:lstStyle/>
          <a:p>
            <a:pPr algn="ctr"/>
            <a:r>
              <a:rPr lang="en-US" altLang="ru-RU" sz="3600" dirty="0" smtClean="0"/>
              <a:t>1</a:t>
            </a:r>
            <a:r>
              <a:rPr lang="ru-RU" altLang="ru-RU" sz="3600" dirty="0" smtClean="0"/>
              <a:t>из 3. Коэффициенты </a:t>
            </a:r>
            <a:r>
              <a:rPr lang="ru-RU" altLang="ru-RU" sz="3600" dirty="0"/>
              <a:t>парной ранговой корреляции </a:t>
            </a:r>
            <a:r>
              <a:rPr lang="ru-RU" altLang="ru-RU" sz="3600" dirty="0" err="1" smtClean="0"/>
              <a:t>Спирмена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</a:t>
            </a:r>
            <a:r>
              <a:rPr lang="en-US" altLang="ru-RU" sz="3600" dirty="0" smtClean="0"/>
              <a:t> </a:t>
            </a:r>
            <a:r>
              <a:rPr lang="ru-RU" altLang="ru-RU" sz="3600" dirty="0" err="1" smtClean="0"/>
              <a:t>Кенделла</a:t>
            </a:r>
            <a:r>
              <a:rPr lang="ru-RU" altLang="ru-RU" sz="3600" dirty="0" smtClean="0"/>
              <a:t> </a:t>
            </a:r>
            <a:endParaRPr lang="ru-RU" altLang="ru-RU" sz="3600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4F6F0E89-D228-4A28-B0C3-00CBC480E5A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2869" y="1921896"/>
          <a:ext cx="1821755" cy="132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Формула" r:id="rId3" imgW="1028700" imgH="749300" progId="Equation.3">
                  <p:embed/>
                </p:oleObj>
              </mc:Choice>
              <mc:Fallback>
                <p:oleObj name="Формула" r:id="rId3" imgW="1028700" imgH="74930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4F6F0E89-D228-4A28-B0C3-00CBC480E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9" y="1921896"/>
                        <a:ext cx="1821755" cy="1326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5CD60706-DDB6-463F-A2DE-4220317613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2869" y="3287380"/>
          <a:ext cx="3506199" cy="151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Документ" r:id="rId5" imgW="8171688" imgH="4334256" progId="Word.Document.8">
                  <p:embed/>
                </p:oleObj>
              </mc:Choice>
              <mc:Fallback>
                <p:oleObj name="Документ" r:id="rId5" imgW="8171688" imgH="4334256" progId="Word.Documen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5CD60706-DDB6-463F-A2DE-422031761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9" y="3287380"/>
                        <a:ext cx="3506199" cy="151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B7C6B162-C968-4D0E-8721-4C1B9E28CC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61639" y="2324739"/>
          <a:ext cx="1679889" cy="9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2286000" imgH="1257300" progId="Equation.3">
                  <p:embed/>
                </p:oleObj>
              </mc:Choice>
              <mc:Fallback>
                <p:oleObj name="Equation" r:id="rId7" imgW="2286000" imgH="1257300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B7C6B162-C968-4D0E-8721-4C1B9E28C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39" y="2324739"/>
                        <a:ext cx="1679889" cy="92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82869" y="1617785"/>
            <a:ext cx="2007577" cy="38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К-т </a:t>
            </a:r>
            <a:r>
              <a:rPr lang="ru-RU" dirty="0" err="1" smtClean="0"/>
              <a:t>Спирмена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661639" y="1651837"/>
            <a:ext cx="2007577" cy="38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К-т </a:t>
            </a:r>
            <a:r>
              <a:rPr lang="ru-RU" dirty="0" err="1" smtClean="0"/>
              <a:t>Кенделла</a:t>
            </a:r>
            <a:endParaRPr lang="ru-RU" dirty="0"/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4FADA600-0160-4116-939F-94C443DEE1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61639" y="3287380"/>
          <a:ext cx="3220916" cy="63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Документ" r:id="rId9" imgW="5486400" imgH="1438656" progId="Word.Document.8">
                  <p:embed/>
                </p:oleObj>
              </mc:Choice>
              <mc:Fallback>
                <p:oleObj name="Документ" r:id="rId9" imgW="5486400" imgH="1438656" progId="Word.Document.8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4FADA600-0160-4116-939F-94C443DEE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639" y="3287380"/>
                        <a:ext cx="3220916" cy="631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97374" y="4171589"/>
            <a:ext cx="4651634" cy="244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Алгоритм: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Сопоставить каждому признаку его порядковый номер (ранг) по возрастанию или по убыванию значений.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разности рангов для каждой пары сопоставляемых значений.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Возвести в квадрат каждую разность, затем просуммировать полученные результаты.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Вычислить коэффициент корреляции </a:t>
            </a:r>
            <a:r>
              <a:rPr lang="ru-RU" sz="1400" dirty="0" err="1" smtClean="0">
                <a:solidFill>
                  <a:schemeClr val="tx1"/>
                </a:solidFill>
              </a:rPr>
              <a:t>Спирмена</a:t>
            </a:r>
            <a:r>
              <a:rPr lang="ru-RU" sz="1400" dirty="0" smtClean="0">
                <a:solidFill>
                  <a:schemeClr val="tx1"/>
                </a:solidFill>
              </a:rPr>
              <a:t> по формуле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43398" y="3854775"/>
            <a:ext cx="5658102" cy="28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Алгоритм: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Присвоить ранги признаку Х и признаку У.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Ранжировать по Х и против ранга Х  записать соответствующий ему ранг У.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«</a:t>
            </a:r>
            <a:r>
              <a:rPr lang="en-US" sz="1400" dirty="0" smtClean="0">
                <a:solidFill>
                  <a:schemeClr val="tx1"/>
                </a:solidFill>
              </a:rPr>
              <a:t>R+</a:t>
            </a:r>
            <a:r>
              <a:rPr lang="ru-RU" sz="1400" dirty="0" smtClean="0">
                <a:solidFill>
                  <a:schemeClr val="tx1"/>
                </a:solidFill>
              </a:rPr>
              <a:t>»: сумму чисел, вычисленных для каждого ранга как число последующих рангов, меньших по своей величине, чем взятый ранг.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Определить «</a:t>
            </a:r>
            <a:r>
              <a:rPr lang="en-US" sz="1400" dirty="0" smtClean="0">
                <a:solidFill>
                  <a:schemeClr val="tx1"/>
                </a:solidFill>
              </a:rPr>
              <a:t>R-</a:t>
            </a:r>
            <a:r>
              <a:rPr lang="ru-RU" sz="1400" dirty="0" smtClean="0">
                <a:solidFill>
                  <a:schemeClr val="tx1"/>
                </a:solidFill>
              </a:rPr>
              <a:t>»: сумму чисел, вычисленных для каждого ранга признака как число последующих рангов, больших по своей величине, чем взятый ранг (эти числа берутся со знаком «минус»).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Применить формулу расчета коэффициента корреляции </a:t>
            </a:r>
            <a:r>
              <a:rPr lang="ru-RU" sz="1400" dirty="0" err="1" smtClean="0">
                <a:solidFill>
                  <a:schemeClr val="tx1"/>
                </a:solidFill>
              </a:rPr>
              <a:t>Кенделла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78768" y="139573"/>
            <a:ext cx="4455031" cy="1332720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dirty="0" smtClean="0"/>
              <a:t>Видеосюжеты в помощь</a:t>
            </a:r>
            <a:endParaRPr lang="ru-RU" alt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95999" y="2564632"/>
            <a:ext cx="495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www.youtube.com/watch?v=2e6EStpZwIU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5999" y="2962481"/>
            <a:ext cx="551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https://www.youtube.com/watch?v=8aj-VKbgmtI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5999" y="4000186"/>
            <a:ext cx="5703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www.youtube.com/watch?v=2MaWgJutgPQ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5999" y="3492574"/>
            <a:ext cx="540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www.youtube.com/watch?v=Vbt0nAuklng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4530279"/>
            <a:ext cx="5229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ru.coursera.org/lecture/statisticheskikh-vzaimosvyazey/3-3a-koeffitsiienty-ranghovoi-korrieliatsii-4JdpU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55682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ru.coursera.org/lecture/statisticheskikh-vzaimosvyazey/3-4-provierka-znachimosti-koeffitsiientov-korrieliatsii-fuDR1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5999" y="2215955"/>
            <a:ext cx="548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https://www.youtube.com/watch?v=2MaWgJutgPQ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95999" y="1777483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>
                <a:hlinkClick r:id="rId8"/>
              </a:rPr>
              <a:t>https://youtu.be/jSvGOLFz6YU</a:t>
            </a:r>
            <a:r>
              <a:rPr lang="en-US" altLang="ru-RU" dirty="0"/>
              <a:t> </a:t>
            </a:r>
            <a:endParaRPr lang="ru-RU" altLang="ru-RU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B013DF6-8E84-43B4-B0E1-DACAE5979263}"/>
              </a:ext>
            </a:extLst>
          </p:cNvPr>
          <p:cNvSpPr txBox="1">
            <a:spLocks noChangeArrowheads="1"/>
          </p:cNvSpPr>
          <p:nvPr/>
        </p:nvSpPr>
        <p:spPr>
          <a:xfrm>
            <a:off x="597374" y="139573"/>
            <a:ext cx="4862649" cy="1332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altLang="ru-RU" sz="3600" dirty="0" smtClean="0"/>
              <a:t>Проверка значимости КК </a:t>
            </a:r>
            <a:r>
              <a:rPr lang="ru-RU" altLang="ru-RU" sz="3600" dirty="0" err="1" smtClean="0"/>
              <a:t>Спирмена</a:t>
            </a:r>
            <a:endParaRPr lang="ru-RU" altLang="ru-RU" sz="3600" dirty="0"/>
          </a:p>
        </p:txBody>
      </p:sp>
      <p:sp>
        <p:nvSpPr>
          <p:cNvPr id="20" name="Содержимое 2">
            <a:extLst>
              <a:ext uri="{FF2B5EF4-FFF2-40B4-BE49-F238E27FC236}">
                <a16:creationId xmlns:a16="http://schemas.microsoft.com/office/drawing/2014/main" id="{90DB2C07-D266-4A3E-8BAB-81ACD1662990}"/>
              </a:ext>
            </a:extLst>
          </p:cNvPr>
          <p:cNvSpPr txBox="1">
            <a:spLocks/>
          </p:cNvSpPr>
          <p:nvPr/>
        </p:nvSpPr>
        <p:spPr>
          <a:xfrm>
            <a:off x="1020232" y="1646863"/>
            <a:ext cx="4483752" cy="89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</a:t>
            </a:r>
            <a:r>
              <a:rPr lang="ru-RU" baseline="-25000" dirty="0"/>
              <a:t>о</a:t>
            </a:r>
            <a:r>
              <a:rPr lang="ru-RU" altLang="ru-RU" sz="1600" dirty="0" smtClean="0"/>
              <a:t>: КК не значим (=0)</a:t>
            </a:r>
          </a:p>
          <a:p>
            <a:r>
              <a:rPr lang="ru-RU" dirty="0" smtClean="0"/>
              <a:t>Н</a:t>
            </a:r>
            <a:r>
              <a:rPr lang="ru-RU" baseline="-25000" dirty="0" smtClean="0"/>
              <a:t>1</a:t>
            </a:r>
            <a:r>
              <a:rPr lang="ru-RU" altLang="ru-RU" sz="1600" dirty="0" smtClean="0"/>
              <a:t>: КК значим (</a:t>
            </a:r>
            <a:r>
              <a:rPr lang="ru-RU" dirty="0" smtClean="0"/>
              <a:t>≠0</a:t>
            </a:r>
            <a:r>
              <a:rPr lang="ru-RU" altLang="ru-RU" sz="1600" dirty="0" smtClean="0"/>
              <a:t>)</a:t>
            </a:r>
            <a:endParaRPr lang="ru-RU" alt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42396" y="3590448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ru-RU" sz="14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кр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t (</a:t>
            </a:r>
            <a:r>
              <a:rPr lang="ru-RU" sz="1200" dirty="0">
                <a:solidFill>
                  <a:srgbClr val="70757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α</a:t>
            </a:r>
            <a:r>
              <a:rPr lang="en-US" sz="1200" dirty="0">
                <a:solidFill>
                  <a:srgbClr val="70757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υ</a:t>
            </a:r>
            <a:r>
              <a:rPr lang="ru-RU" dirty="0"/>
              <a:t>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n-2)*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√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)/(n-2)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633188" y="3677240"/>
            <a:ext cx="1081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73118" y="4478684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ru-RU" dirty="0" smtClean="0">
                <a:solidFill>
                  <a:schemeClr val="accent2"/>
                </a:solidFill>
              </a:rPr>
              <a:t>|</a:t>
            </a:r>
            <a:r>
              <a:rPr lang="ru-RU" dirty="0" smtClean="0"/>
              <a:t> </a:t>
            </a:r>
            <a:r>
              <a:rPr lang="ru-RU" dirty="0"/>
              <a:t>&gt;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ru-RU" sz="1400" baseline="-25000" dirty="0" err="1">
                <a:latin typeface="Calibri" panose="020F0502020204030204" pitchFamily="34" charset="0"/>
                <a:ea typeface="Calibri" panose="020F0502020204030204" pitchFamily="34" charset="0"/>
              </a:rPr>
              <a:t>кр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r>
              <a:rPr lang="ru-RU" dirty="0"/>
              <a:t>Н</a:t>
            </a:r>
            <a:r>
              <a:rPr lang="ru-RU" baseline="-25000" dirty="0"/>
              <a:t>о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отвергается</a:t>
            </a:r>
            <a:endParaRPr lang="ru-RU" dirty="0"/>
          </a:p>
        </p:txBody>
      </p:sp>
      <p:sp>
        <p:nvSpPr>
          <p:cNvPr id="22" name="Левая фигурная скобка 21"/>
          <p:cNvSpPr/>
          <p:nvPr/>
        </p:nvSpPr>
        <p:spPr>
          <a:xfrm rot="5400000">
            <a:off x="1722892" y="2938182"/>
            <a:ext cx="431726" cy="1046390"/>
          </a:xfrm>
          <a:prstGeom prst="leftBrace">
            <a:avLst>
              <a:gd name="adj1" fmla="val 12588"/>
              <a:gd name="adj2" fmla="val 476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2762</TotalTime>
  <Words>1470</Words>
  <Application>Microsoft Office PowerPoint</Application>
  <PresentationFormat>Широкоэкранный</PresentationFormat>
  <Paragraphs>292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Calisto MT</vt:lpstr>
      <vt:lpstr>Times New Roman</vt:lpstr>
      <vt:lpstr>Wingdings</vt:lpstr>
      <vt:lpstr>Wingdings 3</vt:lpstr>
      <vt:lpstr>Ретро</vt:lpstr>
      <vt:lpstr>Формула</vt:lpstr>
      <vt:lpstr>Документ</vt:lpstr>
      <vt:lpstr>Equation</vt:lpstr>
      <vt:lpstr>Уравнение</vt:lpstr>
      <vt:lpstr>Первичная обработка и  представление статистических данных  </vt:lpstr>
      <vt:lpstr>Домашнее задание №10 «МНК и нелинейные регрессионные модели». До 23.11.2022 </vt:lpstr>
      <vt:lpstr>Корреляционный анализ. Проверка значимости КК</vt:lpstr>
      <vt:lpstr>Регрессионный анализ. Проверка значимости уравнения регрессии в целом. Шаг 1 из 2</vt:lpstr>
      <vt:lpstr>Регрессионный анализ. Проверка значимости коэффициента уравнения регрессии. Шаг 2 из 2</vt:lpstr>
      <vt:lpstr>Работа на индивидуальных вкладках: проверка статистических гипотез</vt:lpstr>
      <vt:lpstr>Другие показатели взаимосвязи (коэффициенты корреляции)</vt:lpstr>
      <vt:lpstr>1из 3. Коэффициенты парной ранговой корреляции Спирмена и Кенделла </vt:lpstr>
      <vt:lpstr>Видеосюжеты в помощь</vt:lpstr>
      <vt:lpstr>2из3. Сила связи: коэффициенты ассоциации и контингенции</vt:lpstr>
      <vt:lpstr>2из3. Коэффициенты ассоциации и контингенции</vt:lpstr>
      <vt:lpstr>Ка = 17*25 – 36*65 / 17*25 + 36*65 = -0,693</vt:lpstr>
      <vt:lpstr>3из3. Коэффициенты взаимной сопряженности (Пирсона и Чупрова)</vt:lpstr>
      <vt:lpstr>1из3. Коэффициенты взаимной сопряженности (Пирсона и Чупрова)</vt:lpstr>
      <vt:lpstr>1из3. Коэффициенты взаимной сопряженности (Пирсона и Чупрова)</vt:lpstr>
      <vt:lpstr>Пример исходных данных</vt:lpstr>
      <vt:lpstr>Коэффициент Фехнера («коэффициент корреляции знаков»)</vt:lpstr>
      <vt:lpstr>Задания</vt:lpstr>
      <vt:lpstr>Домашнее задание 11 «Показатели взаимосвязи» (до ? 30.11 или до 07.12.2022):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347</cp:revision>
  <cp:lastPrinted>2022-11-19T08:06:41Z</cp:lastPrinted>
  <dcterms:created xsi:type="dcterms:W3CDTF">2020-08-31T08:48:57Z</dcterms:created>
  <dcterms:modified xsi:type="dcterms:W3CDTF">2022-11-23T08:25:17Z</dcterms:modified>
</cp:coreProperties>
</file>