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9" r:id="rId3"/>
    <p:sldId id="307" r:id="rId4"/>
    <p:sldId id="308" r:id="rId5"/>
    <p:sldId id="309" r:id="rId6"/>
    <p:sldId id="317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8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баева Елена Владимировна" initials="КЕВ" lastIdx="1" clrIdx="0">
    <p:extLst>
      <p:ext uri="{19B8F6BF-5375-455C-9EA6-DF929625EA0E}">
        <p15:presenceInfo xmlns:p15="http://schemas.microsoft.com/office/powerpoint/2012/main" userId="S-1-5-21-507921405-1993962763-1957994488-1511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024D6-65AB-4D9C-B8F6-F132C157577E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90B59-1289-4213-8778-DD57C706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10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C33BC-EF13-4ACB-A90D-06B79569667C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CA630-0998-4027-8C10-2B449383C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3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C2028-3328-4AEA-A504-4C311C9EA5F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24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5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6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76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2F0EB-6CC3-4C92-BB1C-76AC289062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059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40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37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4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7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2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E8DA2D-C6AA-4640-80E3-AACE692F456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2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02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E8DA2D-C6AA-4640-80E3-AACE692F4560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0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4.wmf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8SWBlOP8dooI_x0MXIzOkaOtSmXOw3DLyuvPB1Ay6O6qUBw/viewfor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jSvGOLFz6YU" TargetMode="External"/><Relationship Id="rId3" Type="http://schemas.openxmlformats.org/officeDocument/2006/relationships/hyperlink" Target="https://www.youtube.com/watch?v=8aj-VKbgmtI" TargetMode="External"/><Relationship Id="rId7" Type="http://schemas.openxmlformats.org/officeDocument/2006/relationships/hyperlink" Target="https://ru.coursera.org/lecture/statisticheskikh-vzaimosvyazey/3-4-provierka-znachimosti-koeffitsiientov-korrieliatsii-fuDR1" TargetMode="External"/><Relationship Id="rId2" Type="http://schemas.openxmlformats.org/officeDocument/2006/relationships/hyperlink" Target="https://www.youtube.com/watch?v=2e6EStpZwI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coursera.org/lecture/statisticheskikh-vzaimosvyazey/3-3a-koeffitsiienty-ranghovoi-korrieliatsii-4JdpU" TargetMode="External"/><Relationship Id="rId5" Type="http://schemas.openxmlformats.org/officeDocument/2006/relationships/hyperlink" Target="https://www.youtube.com/watch?v=Vbt0nAuklng" TargetMode="External"/><Relationship Id="rId4" Type="http://schemas.openxmlformats.org/officeDocument/2006/relationships/hyperlink" Target="https://www.youtube.com/watch?v=2MaWgJutgPQ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1266090"/>
            <a:ext cx="10058400" cy="2356975"/>
          </a:xfrm>
        </p:spPr>
        <p:txBody>
          <a:bodyPr>
            <a:noAutofit/>
          </a:bodyPr>
          <a:lstStyle/>
          <a:p>
            <a:r>
              <a:rPr lang="ru-RU" sz="4400" dirty="0" smtClean="0"/>
              <a:t>Первичная обработка и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ru-RU" sz="4400" dirty="0" smtClean="0"/>
              <a:t>представление статистических данных  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ru-RU" sz="1900" dirty="0" smtClean="0"/>
              <a:t>Практические занятия по первой дисциплине майнора «Прикладной статистический анализ»</a:t>
            </a:r>
          </a:p>
          <a:p>
            <a:pPr algn="ctr"/>
            <a:r>
              <a:rPr lang="ru-RU" dirty="0" smtClean="0"/>
              <a:t>КАБАЕВА Елена Владимировна, к.э.н., доцент</a:t>
            </a:r>
            <a:endParaRPr lang="en-US" dirty="0" smtClean="0"/>
          </a:p>
          <a:p>
            <a:r>
              <a:rPr lang="ru-RU" dirty="0" smtClean="0"/>
              <a:t>          </a:t>
            </a:r>
            <a:r>
              <a:rPr lang="en-US" dirty="0" smtClean="0"/>
              <a:t>elena7296434@gmail.com </a:t>
            </a:r>
            <a:r>
              <a:rPr lang="ru-RU" dirty="0" smtClean="0"/>
              <a:t> 		</a:t>
            </a:r>
            <a:r>
              <a:rPr lang="en-US" dirty="0" smtClean="0"/>
              <a:t>@</a:t>
            </a:r>
            <a:r>
              <a:rPr lang="en-US" dirty="0" err="1"/>
              <a:t>elekabaeva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354286" y="5974080"/>
            <a:ext cx="4223658" cy="56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202</a:t>
            </a:r>
            <a:r>
              <a:rPr lang="en-US" dirty="0" smtClean="0"/>
              <a:t>2</a:t>
            </a:r>
            <a:r>
              <a:rPr lang="ru-RU" dirty="0" smtClean="0"/>
              <a:t>/202</a:t>
            </a:r>
            <a:r>
              <a:rPr lang="en-US" dirty="0" smtClean="0"/>
              <a:t>3</a:t>
            </a:r>
            <a:r>
              <a:rPr lang="ru-RU" dirty="0" smtClean="0"/>
              <a:t> учебный год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51" y="5019228"/>
            <a:ext cx="447500" cy="4570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01" y="5019228"/>
            <a:ext cx="447500" cy="441306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7680709" y="508939"/>
            <a:ext cx="4223658" cy="130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C00000"/>
                </a:solidFill>
              </a:rPr>
              <a:t>Занятие 11 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30.11.2022</a:t>
            </a:r>
          </a:p>
        </p:txBody>
      </p:sp>
    </p:spTree>
    <p:extLst>
      <p:ext uri="{BB962C8B-B14F-4D97-AF65-F5344CB8AC3E}">
        <p14:creationId xmlns:p14="http://schemas.microsoft.com/office/powerpoint/2010/main" val="17827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D82D1-6667-4DA2-ACF3-A0A6B90F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94" y="22248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3из3. Коэффициенты взаимной сопряженности (Пирсона </a:t>
            </a:r>
            <a:r>
              <a:rPr lang="ru-RU" dirty="0"/>
              <a:t>и </a:t>
            </a:r>
            <a:r>
              <a:rPr lang="ru-RU" dirty="0" smtClean="0"/>
              <a:t>Чупрова)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9919" y="5316415"/>
            <a:ext cx="10573366" cy="136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Есть два взаимосвязанных признака.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Хотя бы по одному из них выделяется более двух групп (градаций)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036" y="1500387"/>
            <a:ext cx="3794552" cy="1278827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642694" y="1498185"/>
          <a:ext cx="5784484" cy="1310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8161">
                  <a:extLst>
                    <a:ext uri="{9D8B030D-6E8A-4147-A177-3AD203B41FA5}">
                      <a16:colId xmlns:a16="http://schemas.microsoft.com/office/drawing/2014/main" val="198578123"/>
                    </a:ext>
                  </a:extLst>
                </a:gridCol>
                <a:gridCol w="1104330">
                  <a:extLst>
                    <a:ext uri="{9D8B030D-6E8A-4147-A177-3AD203B41FA5}">
                      <a16:colId xmlns:a16="http://schemas.microsoft.com/office/drawing/2014/main" val="1080699552"/>
                    </a:ext>
                  </a:extLst>
                </a:gridCol>
                <a:gridCol w="1002323">
                  <a:extLst>
                    <a:ext uri="{9D8B030D-6E8A-4147-A177-3AD203B41FA5}">
                      <a16:colId xmlns:a16="http://schemas.microsoft.com/office/drawing/2014/main" val="2119722233"/>
                    </a:ext>
                  </a:extLst>
                </a:gridCol>
                <a:gridCol w="1749670">
                  <a:extLst>
                    <a:ext uri="{9D8B030D-6E8A-4147-A177-3AD203B41FA5}">
                      <a16:colId xmlns:a16="http://schemas.microsoft.com/office/drawing/2014/main" val="311621693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</a:rPr>
                        <a:t>Удовлетворенность перспективами должностного роста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4444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доволен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 доволен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затрудняюсь ответить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40134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Ж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70462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273269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1636346" y="294019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477200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90820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16090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304514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03934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ru-RU" dirty="0" smtClean="0"/>
                    </a:p>
                    <a:p>
                      <a:pPr algn="ctr"/>
                      <a:r>
                        <a:rPr lang="ru-RU" dirty="0" smtClean="0"/>
                        <a:t>полив</a:t>
                      </a:r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урожайность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041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низкая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3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Обильный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145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9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175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Слабый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6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</a:t>
                      </a:r>
                      <a:endParaRPr lang="ru-RU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192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192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636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0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D82D1-6667-4DA2-ACF3-A0A6B90F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1из3. Коэффициенты взаимной сопряженности (Пирсона </a:t>
            </a:r>
            <a:r>
              <a:rPr lang="ru-RU" dirty="0"/>
              <a:t>и </a:t>
            </a:r>
            <a:r>
              <a:rPr lang="ru-RU" dirty="0" smtClean="0"/>
              <a:t>Чупрова)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7F9A1-9CB6-4F69-93AB-63F842ACE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1" y="3932509"/>
            <a:ext cx="4357204" cy="2792102"/>
          </a:xfrm>
        </p:spPr>
        <p:txBody>
          <a:bodyPr>
            <a:normAutofit/>
          </a:bodyPr>
          <a:lstStyle/>
          <a:p>
            <a:r>
              <a:rPr lang="ru-RU" sz="1400" dirty="0"/>
              <a:t>Оба коэффициента изменяются от 0 до 1.</a:t>
            </a:r>
          </a:p>
          <a:p>
            <a:r>
              <a:rPr lang="ru-RU" sz="1400" dirty="0"/>
              <a:t>При значении </a:t>
            </a:r>
            <a:r>
              <a:rPr lang="en-US" sz="1400" dirty="0"/>
              <a:t>C1 </a:t>
            </a:r>
            <a:r>
              <a:rPr lang="en-US" sz="1400" dirty="0" smtClean="0"/>
              <a:t> </a:t>
            </a:r>
            <a:r>
              <a:rPr lang="ru-RU" sz="1400" dirty="0" smtClean="0"/>
              <a:t>и </a:t>
            </a:r>
            <a:r>
              <a:rPr lang="en-US" sz="1400" dirty="0" smtClean="0"/>
              <a:t>C2 ≥</a:t>
            </a:r>
            <a:r>
              <a:rPr lang="ru-RU" sz="1400" dirty="0" smtClean="0"/>
              <a:t>  </a:t>
            </a:r>
            <a:r>
              <a:rPr lang="ru-RU" sz="1400" dirty="0"/>
              <a:t>0,3 можно говорить о наличии связи между признаками.</a:t>
            </a:r>
          </a:p>
          <a:p>
            <a:r>
              <a:rPr lang="ru-RU" sz="1400" dirty="0"/>
              <a:t> &lt; 0,3 – связь практически отсутствует.</a:t>
            </a:r>
          </a:p>
          <a:p>
            <a:r>
              <a:rPr lang="ru-RU" sz="1400" dirty="0"/>
              <a:t>Если </a:t>
            </a:r>
            <a:r>
              <a:rPr lang="en-US" sz="1400" dirty="0"/>
              <a:t>C1</a:t>
            </a:r>
            <a:r>
              <a:rPr lang="ru-RU" sz="1400" dirty="0"/>
              <a:t> &gt; 0,3, а  </a:t>
            </a:r>
            <a:r>
              <a:rPr lang="en-US" sz="1400" dirty="0"/>
              <a:t>C2</a:t>
            </a:r>
            <a:r>
              <a:rPr lang="ru-RU" sz="1400" dirty="0"/>
              <a:t> &lt; 0,3, то ориентируемся на значение </a:t>
            </a:r>
            <a:r>
              <a:rPr lang="ru-RU" sz="1400" dirty="0" smtClean="0"/>
              <a:t>коэффициента </a:t>
            </a:r>
            <a:r>
              <a:rPr lang="ru-RU" sz="1400" dirty="0"/>
              <a:t>Чупрова, т.к. он учитывает размерность таблицы и более точен (обычно значение   </a:t>
            </a:r>
            <a:r>
              <a:rPr lang="en-US" sz="1400" dirty="0"/>
              <a:t>C1 </a:t>
            </a:r>
            <a:r>
              <a:rPr lang="ru-RU" sz="1400" dirty="0"/>
              <a:t>оказывается больше  ).</a:t>
            </a:r>
          </a:p>
          <a:p>
            <a:endParaRPr lang="ru-RU" sz="1400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CE46B60-43B6-4EE1-839C-90016C36129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44061" y="2618756"/>
          <a:ext cx="1670539" cy="929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Уравнение" r:id="rId3" imgW="876240" imgH="482400" progId="Equation.3">
                  <p:embed/>
                </p:oleObj>
              </mc:Choice>
              <mc:Fallback>
                <p:oleObj name="Уравнение" r:id="rId3" imgW="876240" imgH="48240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3CE46B60-43B6-4EE1-839C-90016C361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061" y="2618756"/>
                        <a:ext cx="1670539" cy="929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663C8C7-DEA5-4743-A023-88B1540848D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344383" y="2665551"/>
          <a:ext cx="2281282" cy="836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Формула" r:id="rId5" imgW="1244600" imgH="457200" progId="Equation.3">
                  <p:embed/>
                </p:oleObj>
              </mc:Choice>
              <mc:Fallback>
                <p:oleObj name="Формула" r:id="rId5" imgW="1244600" imgH="4572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63C8C7-DEA5-4743-A023-88B1540848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383" y="2665551"/>
                        <a:ext cx="2281282" cy="836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кругленный прямоугольник 8"/>
          <p:cNvSpPr/>
          <p:nvPr/>
        </p:nvSpPr>
        <p:spPr>
          <a:xfrm>
            <a:off x="677334" y="1973010"/>
            <a:ext cx="2602197" cy="603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Коэффициент Пирсона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624323" y="1973010"/>
            <a:ext cx="1721402" cy="603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Коэффициент Чупрова</a:t>
            </a:r>
            <a:endParaRPr lang="ru-RU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DB05D5A5-6777-4C63-852E-79C7766BD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522" y="2880943"/>
            <a:ext cx="1610564" cy="5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79D04744-4CCF-41F8-8F93-20E4BB372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994" y="3434501"/>
            <a:ext cx="4647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наблюдаемые</a:t>
            </a:r>
            <a:r>
              <a:rPr lang="en-US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частоты</a:t>
            </a:r>
            <a:r>
              <a:rPr lang="en-US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(f</a:t>
            </a:r>
            <a:r>
              <a:rPr lang="ru-RU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0</a:t>
            </a:r>
            <a:r>
              <a:rPr lang="en-US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</a:t>
            </a:r>
            <a:r>
              <a:rPr lang="ru-RU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или частоты 1-го распределения</a:t>
            </a:r>
            <a:r>
              <a:rPr lang="en-US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endParaRPr lang="ru-RU" altLang="ru-RU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ожидаемы</a:t>
            </a:r>
            <a:r>
              <a:rPr lang="ru-RU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е</a:t>
            </a:r>
            <a:r>
              <a:rPr lang="en-US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частот</a:t>
            </a:r>
            <a:r>
              <a:rPr lang="ru-RU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ы</a:t>
            </a:r>
            <a:r>
              <a:rPr lang="en-US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(</a:t>
            </a:r>
            <a:r>
              <a:rPr lang="en-US" alt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fe</a:t>
            </a:r>
            <a:r>
              <a:rPr lang="en-US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 </a:t>
            </a:r>
            <a:r>
              <a:rPr lang="ru-RU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или частоты 2-го распределения</a:t>
            </a:r>
            <a:endParaRPr lang="en-US" altLang="ru-RU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3D1950AD-B4AA-4144-8965-B2CBAD1CDA8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299463" y="4173165"/>
          <a:ext cx="1974539" cy="749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8" imgW="3644900" imgH="1384300" progId="Equation.3">
                  <p:embed/>
                </p:oleObj>
              </mc:Choice>
              <mc:Fallback>
                <p:oleObj name="Equation" r:id="rId8" imgW="3644900" imgH="1384300" progId="Equation.3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3D1950AD-B4AA-4144-8965-B2CBAD1CDA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463" y="4173165"/>
                        <a:ext cx="1974539" cy="749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27AD8AC3-8774-43B3-84E0-24F997C4FF2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235522" y="4605522"/>
          <a:ext cx="4572548" cy="2104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Документ" r:id="rId10" imgW="6848856" imgH="4081272" progId="Word.Document.8">
                  <p:embed/>
                </p:oleObj>
              </mc:Choice>
              <mc:Fallback>
                <p:oleObj name="Документ" r:id="rId10" imgW="6848856" imgH="4081272" progId="Word.Document.8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27AD8AC3-8774-43B3-84E0-24F997C4FF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522" y="4605522"/>
                        <a:ext cx="4572548" cy="2104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7160994" y="3988499"/>
            <a:ext cx="491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dirty="0"/>
              <a:t>Д</a:t>
            </a:r>
            <a:r>
              <a:rPr lang="ru-RU" altLang="ru-RU" dirty="0" smtClean="0"/>
              <a:t>ля </a:t>
            </a:r>
            <a:r>
              <a:rPr lang="ru-RU" altLang="ru-RU" dirty="0"/>
              <a:t>вторичных, сгруппированных </a:t>
            </a:r>
            <a:r>
              <a:rPr lang="ru-RU" altLang="ru-RU" dirty="0" smtClean="0"/>
              <a:t>данных: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3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D82D1-6667-4DA2-ACF3-A0A6B90F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1из3. Коэффициенты взаимной сопряженности (Пирсона </a:t>
            </a:r>
            <a:r>
              <a:rPr lang="ru-RU" dirty="0"/>
              <a:t>и </a:t>
            </a:r>
            <a:r>
              <a:rPr lang="ru-RU" dirty="0" smtClean="0"/>
              <a:t>Чупрова)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Гипотеза Но: нет зависимости между показателями (Н1: есть зависимость)</a:t>
            </a:r>
          </a:p>
          <a:p>
            <a:r>
              <a:rPr lang="ru-RU" dirty="0" smtClean="0"/>
              <a:t>Критерий Хи-квадрат</a:t>
            </a:r>
          </a:p>
          <a:p>
            <a:r>
              <a:rPr lang="ru-RU" dirty="0" smtClean="0"/>
              <a:t>Уровень значимости 0,05</a:t>
            </a:r>
          </a:p>
          <a:p>
            <a:r>
              <a:rPr lang="ru-RU" dirty="0" smtClean="0"/>
              <a:t>Число степеней свободы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267" y="3551980"/>
            <a:ext cx="3620005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исходных данных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2570205" y="2583974"/>
          <a:ext cx="6038335" cy="1463040"/>
        </p:xfrm>
        <a:graphic>
          <a:graphicData uri="http://schemas.openxmlformats.org/drawingml/2006/table">
            <a:tbl>
              <a:tblPr/>
              <a:tblGrid>
                <a:gridCol w="17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ru-RU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мужчина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женщины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</a:t>
                      </a:r>
                      <a:r>
                        <a:rPr lang="en-US" baseline="-25000">
                          <a:effectLst/>
                        </a:rPr>
                        <a:t>i*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купили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не купили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</a:t>
                      </a:r>
                      <a:r>
                        <a:rPr lang="en-US" baseline="-25000">
                          <a:effectLst/>
                        </a:rPr>
                        <a:t>*j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27471" y="1753344"/>
            <a:ext cx="943189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Получено выборочное распределение отношения респондентов к покупке товара «А» в зависимости от пола. Результаты приведены в таблице: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66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Задания (работа на индивидуальных вкладках)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1667008"/>
            <a:ext cx="505525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dirty="0">
                <a:solidFill>
                  <a:srgbClr val="7030A0"/>
                </a:solidFill>
                <a:latin typeface="Arial" panose="020B0604020202020204" pitchFamily="34" charset="0"/>
              </a:rPr>
              <a:t>Задание 1.</a:t>
            </a:r>
            <a:r>
              <a:rPr lang="ru-RU" altLang="ru-RU" sz="2000" dirty="0" smtClean="0"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Две группы экспертов проанализировали 12 проектов с точки зрения их эффективности. Установите – согласованы ли мнения экспертов, используя: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1.1.</a:t>
            </a:r>
            <a:r>
              <a:rPr lang="ru-RU" altLang="ru-RU" sz="2000" dirty="0" smtClean="0">
                <a:latin typeface="Arial" panose="020B0604020202020204" pitchFamily="34" charset="0"/>
              </a:rPr>
              <a:t> Коэффициент ранговой корреляции Спирмена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7030A0"/>
                </a:solidFill>
                <a:latin typeface="Arial" panose="020B0604020202020204" pitchFamily="34" charset="0"/>
              </a:rPr>
              <a:t>1.2. </a:t>
            </a:r>
            <a:r>
              <a:rPr lang="ru-RU" altLang="ru-RU" sz="2000" dirty="0" smtClean="0">
                <a:latin typeface="Arial" panose="020B0604020202020204" pitchFamily="34" charset="0"/>
              </a:rPr>
              <a:t>Коэффициент </a:t>
            </a:r>
            <a:r>
              <a:rPr lang="ru-RU" altLang="ru-RU" sz="2000" dirty="0">
                <a:latin typeface="Arial" panose="020B0604020202020204" pitchFamily="34" charset="0"/>
              </a:rPr>
              <a:t>ранговой корреляции </a:t>
            </a:r>
            <a:r>
              <a:rPr lang="ru-RU" altLang="ru-RU" sz="2000" dirty="0" err="1" smtClean="0">
                <a:latin typeface="Arial" panose="020B0604020202020204" pitchFamily="34" charset="0"/>
              </a:rPr>
              <a:t>Кенделла</a:t>
            </a:r>
            <a:endParaRPr lang="ru-RU" altLang="ru-RU" sz="2000" b="1" dirty="0" smtClean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1.3.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Коэффициент «корреляции знаков»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Фехнера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32585" y="1667009"/>
            <a:ext cx="593403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dirty="0">
                <a:solidFill>
                  <a:srgbClr val="7030A0"/>
                </a:solidFill>
                <a:latin typeface="Arial" panose="020B0604020202020204" pitchFamily="34" charset="0"/>
              </a:rPr>
              <a:t>Задание </a:t>
            </a:r>
            <a:r>
              <a:rPr lang="ru-RU" altLang="ru-RU" sz="2000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2.</a:t>
            </a:r>
            <a:r>
              <a:rPr lang="ru-RU" altLang="ru-RU" sz="2000" dirty="0" smtClean="0"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Данные опроса об удовлетворенности мужчин и женщин перспективами карьерного и профессионального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роста.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Установите – есть ли статистически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значимая связь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используя: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2.1.</a:t>
            </a:r>
            <a:r>
              <a:rPr lang="ru-RU" altLang="ru-RU" sz="2000" dirty="0" smtClean="0">
                <a:latin typeface="Arial" panose="020B0604020202020204" pitchFamily="34" charset="0"/>
              </a:rPr>
              <a:t> Коэффициент ассоциации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2.2</a:t>
            </a:r>
            <a:r>
              <a:rPr lang="ru-RU" altLang="ru-RU" sz="2000" b="1" dirty="0">
                <a:solidFill>
                  <a:srgbClr val="7030A0"/>
                </a:solidFill>
                <a:latin typeface="Arial" panose="020B0604020202020204" pitchFamily="34" charset="0"/>
              </a:rPr>
              <a:t>.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Коэффициент контингенции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dirty="0">
                <a:solidFill>
                  <a:srgbClr val="7030A0"/>
                </a:solidFill>
                <a:latin typeface="Arial" panose="020B0604020202020204" pitchFamily="34" charset="0"/>
              </a:rPr>
              <a:t>2.3.</a:t>
            </a:r>
            <a:r>
              <a:rPr lang="ru-RU" altLang="ru-RU" sz="2000" baseline="0" dirty="0" smtClean="0">
                <a:latin typeface="Arial" panose="020B0604020202020204" pitchFamily="34" charset="0"/>
              </a:rPr>
              <a:t> Коэффициент взаимной сопряженности Спирмена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dirty="0">
                <a:solidFill>
                  <a:srgbClr val="7030A0"/>
                </a:solidFill>
                <a:latin typeface="Arial" panose="020B0604020202020204" pitchFamily="34" charset="0"/>
              </a:rPr>
              <a:t>2.4.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Коэффициент взаимной сопряженности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Кенделла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altLang="ru-RU" sz="4400" b="1" dirty="0" smtClean="0"/>
              <a:t>Статистический анализ структуры явлений</a:t>
            </a:r>
            <a:endParaRPr lang="ru-RU" altLang="ru-RU" sz="4400" dirty="0" smtClean="0"/>
          </a:p>
        </p:txBody>
      </p:sp>
    </p:spTree>
    <p:extLst>
      <p:ext uri="{BB962C8B-B14F-4D97-AF65-F5344CB8AC3E}">
        <p14:creationId xmlns:p14="http://schemas.microsoft.com/office/powerpoint/2010/main" val="41091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578"/>
          <p:cNvSpPr>
            <a:spLocks noChangeShapeType="1"/>
          </p:cNvSpPr>
          <p:nvPr/>
        </p:nvSpPr>
        <p:spPr bwMode="auto">
          <a:xfrm>
            <a:off x="6783388" y="1700213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258116" name="Group 1092">
            <a:extLst/>
          </p:cNvPr>
          <p:cNvGraphicFramePr>
            <a:graphicFrameLocks noGrp="1"/>
          </p:cNvGraphicFramePr>
          <p:nvPr>
            <p:extLst/>
          </p:nvPr>
        </p:nvGraphicFramePr>
        <p:xfrm>
          <a:off x="1553369" y="1214845"/>
          <a:ext cx="8785225" cy="4968240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02">
                  <a:extLst>
                    <a:ext uri="{9D8B030D-6E8A-4147-A177-3AD203B41FA5}">
                      <a16:colId xmlns:a16="http://schemas.microsoft.com/office/drawing/2014/main" val="2350041586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5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16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всего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в том числе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1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расходы на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стоимость услуг, оказаных работода-телем бесплатно или по льготным ценам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174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питание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в том числе стоимость 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натураль-ных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пос-туплений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продуктов питания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Непро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до-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вольствен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ные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товары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алкоголь-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ные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напитки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оплату услуг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Все домашние хозяйства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/>
                        <a:t>100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/>
                        <a:t>36,2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/>
                        <a:t>4,1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/>
                        <a:t>36,3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/>
                        <a:t>1,6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/>
                        <a:t>25,7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/>
                        <a:t>0,2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1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из них домашние 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хозяйства, состоящие из: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      1 человека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100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42,5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4,6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28,5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1,7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27,2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0,1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      2 человек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100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36,4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4,1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37,2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1,9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24,4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0,1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      3 человек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100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33,8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3,2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37,9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1,6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26,5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0,2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      4 человек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100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34,2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3,9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37,7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1,5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26,4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0,2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      5 и более человек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100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40,7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6,3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33,7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1,4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24,0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0,2</a:t>
                      </a: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195" name="Rectangle 1083"/>
          <p:cNvSpPr>
            <a:spLocks noChangeArrowheads="1"/>
          </p:cNvSpPr>
          <p:nvPr/>
        </p:nvSpPr>
        <p:spPr bwMode="auto">
          <a:xfrm>
            <a:off x="1335881" y="600483"/>
            <a:ext cx="9002713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700" b="1" dirty="0">
                <a:latin typeface="Arial" panose="020B0604020202020204" pitchFamily="34" charset="0"/>
              </a:rPr>
              <a:t>СТРУКТУРА РАСХОДОВ НА КОНЕЧНОЕ ПОТРЕБЛЕНИЕ ДОМАШНИХ ХОЗЯЙСТВ </a:t>
            </a:r>
            <a:br>
              <a:rPr lang="ru-RU" altLang="ru-RU" sz="1700" b="1" dirty="0">
                <a:latin typeface="Arial" panose="020B0604020202020204" pitchFamily="34" charset="0"/>
              </a:rPr>
            </a:br>
            <a:r>
              <a:rPr lang="ru-RU" altLang="ru-RU" sz="1700" b="1" dirty="0">
                <a:latin typeface="Arial" panose="020B0604020202020204" pitchFamily="34" charset="0"/>
              </a:rPr>
              <a:t>РАЗЛИЧНЫХ СОЦИАЛЬНО-ЭКОНОМИЧЕСКИХ КАТЕГОРИЙ в 2012г. </a:t>
            </a:r>
            <a:r>
              <a:rPr lang="ru-RU" altLang="ru-RU" sz="1700" dirty="0">
                <a:latin typeface="Arial" panose="020B0604020202020204" pitchFamily="34" charset="0"/>
              </a:rPr>
              <a:t>(в %)</a:t>
            </a:r>
          </a:p>
        </p:txBody>
      </p:sp>
    </p:spTree>
    <p:extLst>
      <p:ext uri="{BB962C8B-B14F-4D97-AF65-F5344CB8AC3E}">
        <p14:creationId xmlns:p14="http://schemas.microsoft.com/office/powerpoint/2010/main" val="290310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558" name="Group 110">
            <a:extLst/>
          </p:cNvPr>
          <p:cNvGraphicFramePr>
            <a:graphicFrameLocks noGrp="1"/>
          </p:cNvGraphicFramePr>
          <p:nvPr>
            <p:extLst/>
          </p:nvPr>
        </p:nvGraphicFramePr>
        <p:xfrm>
          <a:off x="1766888" y="2079128"/>
          <a:ext cx="8543925" cy="3433649"/>
        </p:xfrm>
        <a:graphic>
          <a:graphicData uri="http://schemas.openxmlformats.org/drawingml/2006/table">
            <a:tbl>
              <a:tblPr/>
              <a:tblGrid>
                <a:gridCol w="337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338785051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9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7" marR="91447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2007</a:t>
                      </a:r>
                    </a:p>
                  </a:txBody>
                  <a:tcPr marL="91447" marR="91447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marL="91447" marR="91447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2009</a:t>
                      </a:r>
                    </a:p>
                  </a:txBody>
                  <a:tcPr marL="91447" marR="91447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2010</a:t>
                      </a:r>
                    </a:p>
                  </a:txBody>
                  <a:tcPr marL="91447" marR="91447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2011</a:t>
                      </a:r>
                    </a:p>
                  </a:txBody>
                  <a:tcPr marL="91447" marR="91447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2012</a:t>
                      </a:r>
                    </a:p>
                  </a:txBody>
                  <a:tcPr marL="91447" marR="91447" marT="45715" marB="4571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Денежные доходы 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 всего,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%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100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100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100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48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в </a:t>
                      </a:r>
                      <a:r>
                        <a:rPr kumimoji="0" lang="ru-RU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том числе по </a:t>
                      </a:r>
                      <a:r>
                        <a:rPr kumimoji="0" 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20-процентным группам </a:t>
                      </a:r>
                      <a:r>
                        <a:rPr kumimoji="0" lang="ru-RU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населения</a:t>
                      </a:r>
                      <a:r>
                        <a:rPr kumimoji="0" 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: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 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  первая 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(с наименьшими доходами)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5,7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5,4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5,4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5,1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5,1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5,1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  вторая 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10,4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10,2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10,1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9,7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9,8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9,8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  третья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15,4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15,2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15,1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14,8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14,8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14,8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  четвертая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22,8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22,7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22,6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22,5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22,5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22,5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  пятая 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(с наибольшими доходами)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45,7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46,5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46,8</a:t>
                      </a:r>
                    </a:p>
                  </a:txBody>
                  <a:tcPr marL="91447" marR="91447" marT="45715" marB="45715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47,9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47,8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47,8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6" marR="9526" marT="9524" marB="952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196" name="Rectangle 563"/>
          <p:cNvSpPr>
            <a:spLocks noChangeArrowheads="1"/>
          </p:cNvSpPr>
          <p:nvPr/>
        </p:nvSpPr>
        <p:spPr bwMode="auto">
          <a:xfrm>
            <a:off x="1766887" y="1250650"/>
            <a:ext cx="8543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altLang="ru-RU" sz="1800" b="1" dirty="0">
                <a:latin typeface="Arial" panose="020B0604020202020204" pitchFamily="34" charset="0"/>
              </a:rPr>
              <a:t>Динамика распределения общего объема </a:t>
            </a:r>
            <a:r>
              <a:rPr lang="ru-RU" altLang="ru-RU" sz="1800" b="1" dirty="0" smtClean="0">
                <a:latin typeface="Arial" panose="020B0604020202020204" pitchFamily="34" charset="0"/>
              </a:rPr>
              <a:t>денежных </a:t>
            </a:r>
            <a:r>
              <a:rPr lang="ru-RU" altLang="ru-RU" sz="1800" b="1" dirty="0">
                <a:latin typeface="Arial" panose="020B0604020202020204" pitchFamily="34" charset="0"/>
              </a:rPr>
              <a:t>доходов по 20%-</a:t>
            </a:r>
            <a:r>
              <a:rPr lang="ru-RU" altLang="ru-RU" sz="1800" b="1" dirty="0" err="1">
                <a:latin typeface="Arial" panose="020B0604020202020204" pitchFamily="34" charset="0"/>
              </a:rPr>
              <a:t>ным</a:t>
            </a:r>
            <a:r>
              <a:rPr lang="ru-RU" altLang="ru-RU" sz="1800" b="1" dirty="0">
                <a:latin typeface="Arial" panose="020B0604020202020204" pitchFamily="34" charset="0"/>
              </a:rPr>
              <a:t> группам населения РФ в 2007-2012 гг., %</a:t>
            </a:r>
          </a:p>
        </p:txBody>
      </p:sp>
    </p:spTree>
    <p:extLst>
      <p:ext uri="{BB962C8B-B14F-4D97-AF65-F5344CB8AC3E}">
        <p14:creationId xmlns:p14="http://schemas.microsoft.com/office/powerpoint/2010/main" val="24704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1774826" y="457200"/>
            <a:ext cx="8893175" cy="1143000"/>
          </a:xfrm>
        </p:spPr>
        <p:txBody>
          <a:bodyPr/>
          <a:lstStyle/>
          <a:p>
            <a:pPr eaLnBrk="1" hangingPunct="1"/>
            <a:r>
              <a:rPr lang="ru-RU" altLang="ru-RU" sz="3200">
                <a:latin typeface="Times New Roman" panose="02020603050405020304" pitchFamily="18" charset="0"/>
                <a:cs typeface="Arial" panose="020B0604020202020204" pitchFamily="34" charset="0"/>
              </a:rPr>
              <a:t>«Абсолютная» разница (прирост) удельного веса </a:t>
            </a:r>
            <a:r>
              <a:rPr lang="en-US" altLang="ru-RU" sz="3200"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ru-RU" altLang="ru-RU" sz="3200">
                <a:latin typeface="Times New Roman" panose="02020603050405020304" pitchFamily="18" charset="0"/>
                <a:cs typeface="Arial" panose="020B0604020202020204" pitchFamily="34" charset="0"/>
              </a:rPr>
              <a:t>-й части совокупности</a:t>
            </a:r>
            <a:endParaRPr lang="ru-RU" altLang="ru-RU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1248508" y="2057400"/>
            <a:ext cx="10058399" cy="383980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позволяет определить, на какую величину в долях единицы или в процентных пунктах возросла или уменьшилась данная структурная часть в </a:t>
            </a:r>
            <a:r>
              <a:rPr lang="en-US" altLang="ru-RU" dirty="0" err="1" smtClean="0"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ru-RU" altLang="ru-RU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-й совокупности по сравнению с </a:t>
            </a:r>
            <a:r>
              <a:rPr lang="en-US" altLang="ru-RU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j</a:t>
            </a:r>
            <a:r>
              <a:rPr lang="ru-RU" altLang="ru-RU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 совокупностью.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dirty="0" smtClean="0">
                <a:latin typeface="TimesDL"/>
                <a:cs typeface="Times New Roman" panose="02020603050405020304" pitchFamily="18" charset="0"/>
              </a:rPr>
              <a:t>    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61459" y="4489326"/>
            <a:ext cx="5067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0"/>
              </a:spcBef>
            </a:pP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              –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значения сравниваемых структур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832" y="3211162"/>
            <a:ext cx="3734321" cy="88594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064" y="4423225"/>
            <a:ext cx="458768" cy="41401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515" y="4400212"/>
            <a:ext cx="541098" cy="4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41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/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35188" y="692151"/>
            <a:ext cx="7847012" cy="1152525"/>
          </a:xfrm>
        </p:spPr>
        <p:txBody>
          <a:bodyPr rtlCol="0" anchor="ctr">
            <a:normAutofit fontScale="85000" lnSpcReduction="20000"/>
          </a:bodyPr>
          <a:lstStyle/>
          <a:p>
            <a:pPr marL="0" indent="0" algn="ctr">
              <a:spcBef>
                <a:spcPct val="0"/>
              </a:spcBef>
              <a:buNone/>
              <a:defRPr/>
            </a:pPr>
            <a:r>
              <a:rPr lang="ru-RU" sz="5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Сводные показатели структурных изменений</a:t>
            </a:r>
          </a:p>
          <a:p>
            <a:pPr marL="0" indent="0" algn="ctr">
              <a:spcBef>
                <a:spcPct val="0"/>
              </a:spcBef>
              <a:buNone/>
              <a:defRPr/>
            </a:pPr>
            <a:endParaRPr lang="ru-RU" sz="5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51203" name="Object 2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1205280" y="2493332"/>
          <a:ext cx="2390775" cy="149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Формула" r:id="rId3" imgW="977900" imgH="609600" progId="Equation.3">
                  <p:embed/>
                </p:oleObj>
              </mc:Choice>
              <mc:Fallback>
                <p:oleObj name="Формула" r:id="rId3" imgW="977900" imgH="609600" progId="Equation.3">
                  <p:embed/>
                  <p:pic>
                    <p:nvPicPr>
                      <p:cNvPr id="5120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280" y="2493332"/>
                        <a:ext cx="2390775" cy="1490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67581" y="1916907"/>
            <a:ext cx="443302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altLang="ru-RU" sz="1800" b="1" dirty="0"/>
              <a:t>Линейный коэффициент «абсолютных» структурных сдвигов»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ru-RU" altLang="ru-RU" sz="1800" b="1" i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61392" y="4093911"/>
            <a:ext cx="4810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ru-RU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altLang="ru-RU" sz="1600" baseline="-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ru-RU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altLang="ru-RU" sz="1600" baseline="-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значения сравниваемых структур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число вариантов </a:t>
            </a:r>
            <a:r>
              <a:rPr lang="ru-RU" alt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значений</a:t>
            </a: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61157" y="1881922"/>
            <a:ext cx="443302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altLang="ru-RU" sz="1800" b="1" dirty="0" err="1" smtClean="0"/>
              <a:t>Квадратический</a:t>
            </a:r>
            <a:r>
              <a:rPr lang="ru-RU" altLang="ru-RU" sz="1800" b="1" dirty="0" smtClean="0"/>
              <a:t> </a:t>
            </a:r>
            <a:r>
              <a:rPr lang="ru-RU" altLang="ru-RU" sz="1800" b="1" dirty="0"/>
              <a:t>коэффициент «абсолютных» структурных сдвигов»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ru-RU" altLang="ru-RU" sz="1800" b="1" i="1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5080558" y="2537489"/>
          <a:ext cx="2809073" cy="152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Формула" r:id="rId5" imgW="1219200" imgH="660400" progId="Equation.3">
                  <p:embed/>
                </p:oleObj>
              </mc:Choice>
              <mc:Fallback>
                <p:oleObj name="Формула" r:id="rId5" imgW="1219200" imgH="6604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558" y="2537489"/>
                        <a:ext cx="2809073" cy="152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27538" y="4757828"/>
            <a:ext cx="11078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Показывают</a:t>
            </a:r>
            <a:r>
              <a:rPr lang="ru-RU" dirty="0">
                <a:solidFill>
                  <a:srgbClr val="202124"/>
                </a:solidFill>
                <a:latin typeface="arial" panose="020B0604020202020204" pitchFamily="34" charset="0"/>
              </a:rPr>
              <a:t>, на сколько процентных пунктов в среднем отклоняются друг от друга сравниваемые удельные </a:t>
            </a:r>
            <a:r>
              <a:rPr lang="ru-RU" dirty="0" smtClean="0">
                <a:solidFill>
                  <a:srgbClr val="202124"/>
                </a:solidFill>
                <a:latin typeface="arial" panose="020B0604020202020204" pitchFamily="34" charset="0"/>
              </a:rPr>
              <a:t>веса. </a:t>
            </a:r>
            <a:endParaRPr lang="ru-RU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ru-RU" dirty="0" smtClean="0">
                <a:solidFill>
                  <a:srgbClr val="202124"/>
                </a:solidFill>
                <a:latin typeface="arial" panose="020B0604020202020204" pitchFamily="34" charset="0"/>
              </a:rPr>
              <a:t>Границы изменения: </a:t>
            </a:r>
            <a:r>
              <a:rPr lang="ru-RU" i="1" dirty="0" smtClean="0">
                <a:solidFill>
                  <a:srgbClr val="202124"/>
                </a:solidFill>
                <a:latin typeface="arial" panose="020B0604020202020204" pitchFamily="34" charset="0"/>
              </a:rPr>
              <a:t>0</a:t>
            </a:r>
            <a:r>
              <a:rPr lang="ru-RU" dirty="0" smtClean="0"/>
              <a:t>−∞</a:t>
            </a:r>
            <a:endParaRPr lang="ru-RU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значение коэффициентов равно 0,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то 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наблюдается  полное сходство структур</a:t>
            </a:r>
            <a:r>
              <a:rPr lang="ru-RU" altLang="ru-RU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204148" y="1881922"/>
            <a:ext cx="2257792" cy="34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altLang="ru-RU" sz="1800" b="1" dirty="0" smtClean="0"/>
              <a:t>Индекс различий </a:t>
            </a:r>
            <a:r>
              <a:rPr lang="ru-RU" altLang="ru-RU" sz="1800" b="1" dirty="0" err="1" smtClean="0"/>
              <a:t>К.Гатева</a:t>
            </a:r>
            <a:endParaRPr lang="ru-RU" altLang="ru-RU" sz="1800" b="1" i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8059" y="2944305"/>
            <a:ext cx="1909970" cy="91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7436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C7B68-B7ED-467A-AF12-91F7E33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75" y="401248"/>
            <a:ext cx="10904002" cy="1320800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Домашнее задание 11 «Показатели взаимосвязи» (до 07.12.2022):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768E9-5FA7-4EF6-BDF4-9F708CD7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Подобрать исходные данные</a:t>
            </a:r>
          </a:p>
          <a:p>
            <a:pPr lvl="0"/>
            <a:r>
              <a:rPr lang="ru-RU" dirty="0"/>
              <a:t>На основании самостоятельно подобранных данных в открытых источниках, вычислить в MS </a:t>
            </a:r>
            <a:r>
              <a:rPr lang="ru-RU" dirty="0" err="1"/>
              <a:t>Excel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1.1. Ранговый коэффициент корреляции Спирмена, ранговый коэффициент корреляции </a:t>
            </a:r>
            <a:r>
              <a:rPr lang="ru-RU" dirty="0" err="1"/>
              <a:t>Кенделла</a:t>
            </a:r>
            <a:r>
              <a:rPr lang="ru-RU" dirty="0"/>
              <a:t>, сравнить полученные значения, сделать выводы.</a:t>
            </a:r>
          </a:p>
          <a:p>
            <a:r>
              <a:rPr lang="ru-RU" dirty="0"/>
              <a:t>1.2. Коэффициент Ассоциации и коэффициент Контингенции. Сравнить полученные значения, сделать </a:t>
            </a:r>
            <a:r>
              <a:rPr lang="ru-RU" dirty="0" smtClean="0"/>
              <a:t>выводы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*)</a:t>
            </a:r>
            <a:endParaRPr lang="ru-RU" dirty="0"/>
          </a:p>
          <a:p>
            <a:r>
              <a:rPr lang="ru-RU" dirty="0"/>
              <a:t>1.3. Коэффициент взаимной сопряженности Пирсона и коэффициент взаимной сопряженности Чупрова. Сравнить полученные значения, сделать </a:t>
            </a:r>
            <a:r>
              <a:rPr lang="ru-RU" dirty="0" smtClean="0"/>
              <a:t>выводы</a:t>
            </a:r>
            <a:r>
              <a:rPr lang="ru-RU" dirty="0">
                <a:solidFill>
                  <a:srgbClr val="FF0000"/>
                </a:solidFill>
              </a:rPr>
              <a:t> *)</a:t>
            </a:r>
            <a:endParaRPr lang="ru-RU" dirty="0"/>
          </a:p>
          <a:p>
            <a:pPr lvl="0"/>
            <a:r>
              <a:rPr lang="ru-RU" dirty="0"/>
              <a:t>Результаты расчетов оформить в виде файла в формате </a:t>
            </a:r>
            <a:r>
              <a:rPr lang="en-US" dirty="0"/>
              <a:t>MS Excel</a:t>
            </a:r>
            <a:r>
              <a:rPr lang="ru-RU" dirty="0"/>
              <a:t> (для проверки должны быть доступны все формулы и функции, которые использованы, должна прослеживаться последовательность и логика расчетов). </a:t>
            </a:r>
          </a:p>
          <a:p>
            <a:pPr lvl="0"/>
            <a:r>
              <a:rPr lang="ru-RU" dirty="0"/>
              <a:t>Загрузить по ссылке:  </a:t>
            </a:r>
            <a:r>
              <a:rPr lang="ru-RU" u="sng" dirty="0">
                <a:hlinkClick r:id="rId2"/>
              </a:rPr>
              <a:t>https://docs.google.com/forms/d/e/1FAIpQLSe8SWBlOP8dooI_x0MXIzOkaOtSmXOw3DLyuvPB1Ay6O6qUBw/viewform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*)</a:t>
            </a:r>
            <a:r>
              <a:rPr lang="ru-RU" dirty="0" smtClean="0"/>
              <a:t> Массив </a:t>
            </a:r>
            <a:r>
              <a:rPr lang="ru-RU" dirty="0"/>
              <a:t>данных для расчета показателей в п.1.2. и п.1.3. может быть идентичным.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884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 1</a:t>
            </a:r>
            <a:r>
              <a:rPr lang="ru-RU" sz="2400" b="1" dirty="0" smtClean="0"/>
              <a:t> в группах: анализ структурных сдвигов в 2010 году по сравнению с 2005 годом (по данным о доходах федерального бюджета)</a:t>
            </a:r>
            <a:br>
              <a:rPr lang="ru-RU" sz="2400" b="1" dirty="0" smtClean="0"/>
            </a:b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2892669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rgbClr val="00B050"/>
                </a:solidFill>
              </a:rPr>
              <a:t>1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1. Рассчитать показатели абсолютной разницы (прироста) удельного веса.</a:t>
            </a:r>
          </a:p>
          <a:p>
            <a:pPr marL="0" indent="0">
              <a:buNone/>
            </a:pPr>
            <a:r>
              <a:rPr lang="ru-RU" dirty="0" smtClean="0"/>
              <a:t>2. Дать интерпретацию каждому уровню.</a:t>
            </a:r>
          </a:p>
          <a:p>
            <a:pPr marL="0" indent="0">
              <a:buNone/>
            </a:pPr>
            <a:r>
              <a:rPr lang="ru-RU" dirty="0" smtClean="0"/>
              <a:t>3. Построить графики (структурные диаграммы), отражающие структуру федерального бюджета в анализируемые годы</a:t>
            </a:r>
            <a:endParaRPr lang="ru-RU" dirty="0"/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4649665" y="1981200"/>
            <a:ext cx="2892669" cy="4114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solidFill>
                  <a:srgbClr val="AC8300"/>
                </a:solidFill>
              </a:rPr>
              <a:t>2</a:t>
            </a:r>
            <a:r>
              <a:rPr lang="ru-RU" dirty="0" smtClean="0"/>
              <a:t>:</a:t>
            </a:r>
          </a:p>
          <a:p>
            <a:r>
              <a:rPr lang="ru-RU" dirty="0" smtClean="0"/>
              <a:t>1. Рассчитать </a:t>
            </a:r>
            <a:r>
              <a:rPr lang="ru-RU" b="1" dirty="0" smtClean="0"/>
              <a:t>линейный</a:t>
            </a:r>
            <a:r>
              <a:rPr lang="ru-RU" dirty="0" smtClean="0"/>
              <a:t> коэффициент абсолютных структурных сдвигов.</a:t>
            </a:r>
          </a:p>
          <a:p>
            <a:r>
              <a:rPr lang="ru-RU" dirty="0" smtClean="0"/>
              <a:t>2. Сделать вывод о существенности различий структур (дать интерпретацию полученному результату).</a:t>
            </a:r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8187104" y="1981200"/>
            <a:ext cx="2892669" cy="4114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solidFill>
                  <a:srgbClr val="FFD03B"/>
                </a:solidFill>
              </a:rPr>
              <a:t>3</a:t>
            </a:r>
            <a:r>
              <a:rPr lang="ru-RU" dirty="0" smtClean="0"/>
              <a:t>:</a:t>
            </a:r>
          </a:p>
          <a:p>
            <a:r>
              <a:rPr lang="ru-RU" dirty="0" smtClean="0"/>
              <a:t>1. Рассчитать </a:t>
            </a:r>
            <a:r>
              <a:rPr lang="ru-RU" b="1" dirty="0" err="1" smtClean="0"/>
              <a:t>квадратический</a:t>
            </a:r>
            <a:r>
              <a:rPr lang="ru-RU" dirty="0" smtClean="0"/>
              <a:t> коэффициент абсолютных структурных сдвигов.</a:t>
            </a:r>
          </a:p>
          <a:p>
            <a:r>
              <a:rPr lang="ru-RU" dirty="0" smtClean="0"/>
              <a:t>2. Сделать вывод о существенности различий структур (дать интерпретацию полученному результату).</a:t>
            </a:r>
          </a:p>
        </p:txBody>
      </p:sp>
    </p:spTree>
    <p:extLst>
      <p:ext uri="{BB962C8B-B14F-4D97-AF65-F5344CB8AC3E}">
        <p14:creationId xmlns:p14="http://schemas.microsoft.com/office/powerpoint/2010/main" val="31091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870438" y="1523052"/>
            <a:ext cx="10656276" cy="241919"/>
          </a:xfrm>
        </p:spPr>
        <p:txBody>
          <a:bodyPr>
            <a:noAutofit/>
          </a:bodyPr>
          <a:lstStyle/>
          <a:p>
            <a:pPr algn="ctr"/>
            <a:r>
              <a:rPr lang="ru-RU" altLang="ru-RU" sz="1800" dirty="0" smtClean="0"/>
              <a:t>Позволяют </a:t>
            </a:r>
            <a:r>
              <a:rPr lang="ru-RU" altLang="ru-RU" sz="1800" dirty="0"/>
              <a:t>дать единую оценку изменениям в структуре: есть ли значимые различия в сравниваемых структурах 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>
          <a:xfrm>
            <a:off x="2286001" y="2111801"/>
            <a:ext cx="8190035" cy="371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spc="-50" dirty="0">
                <a:latin typeface="+mj-lt"/>
                <a:ea typeface="+mj-ea"/>
                <a:cs typeface="+mj-cs"/>
              </a:rPr>
              <a:t>Границы изменения: от 0 до 1 (</a:t>
            </a:r>
            <a:r>
              <a:rPr lang="ru-RU" altLang="ru-RU" sz="1800" spc="-50" dirty="0">
                <a:latin typeface="+mj-lt"/>
                <a:ea typeface="+mj-ea"/>
                <a:cs typeface="+mj-cs"/>
              </a:rPr>
              <a:t>0 – нет различий, 1 – максимально возможные различия)</a:t>
            </a:r>
          </a:p>
        </p:txBody>
      </p:sp>
      <p:sp>
        <p:nvSpPr>
          <p:cNvPr id="4" name="Rectangle 5">
            <a:extLst/>
          </p:cNvPr>
          <p:cNvSpPr>
            <a:spLocks noChangeArrowheads="1"/>
          </p:cNvSpPr>
          <p:nvPr/>
        </p:nvSpPr>
        <p:spPr bwMode="auto">
          <a:xfrm>
            <a:off x="1219200" y="488949"/>
            <a:ext cx="9144000" cy="64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ru-RU" sz="36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Интегральные показатели структурных различий и сдвигов</a:t>
            </a:r>
            <a:endParaRPr lang="ru-RU" sz="36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38629" y="2655423"/>
            <a:ext cx="2885574" cy="34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altLang="ru-RU" sz="1800" b="1" dirty="0" smtClean="0"/>
              <a:t>Интегральный коэффициент </a:t>
            </a:r>
            <a:r>
              <a:rPr lang="ru-RU" altLang="ru-RU" sz="1800" b="1" dirty="0" err="1" smtClean="0"/>
              <a:t>К.Гатева</a:t>
            </a:r>
            <a:endParaRPr lang="ru-RU" altLang="ru-RU" sz="1800" b="1" i="1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2895549" y="3350239"/>
          <a:ext cx="2571734" cy="142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Формула" r:id="rId3" imgW="1600200" imgH="889000" progId="Equation.3">
                  <p:embed/>
                </p:oleObj>
              </mc:Choice>
              <mc:Fallback>
                <p:oleObj name="Формула" r:id="rId3" imgW="1600200" imgH="8890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49" y="3350239"/>
                        <a:ext cx="2571734" cy="142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91200" y="2655423"/>
            <a:ext cx="2885574" cy="34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altLang="ru-RU" sz="1800" b="1" dirty="0" smtClean="0"/>
              <a:t>Индекс (интегральный коэффициент) Рябцева</a:t>
            </a:r>
            <a:endParaRPr lang="ru-RU" altLang="ru-RU" sz="1800" b="1" i="1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5791200" y="3137628"/>
          <a:ext cx="2402985" cy="1734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Формула" r:id="rId5" imgW="1231366" imgH="888614" progId="Equation.3">
                  <p:embed/>
                </p:oleObj>
              </mc:Choice>
              <mc:Fallback>
                <p:oleObj name="Формула" r:id="rId5" imgW="1231366" imgH="888614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137628"/>
                        <a:ext cx="2402985" cy="1734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/>
          </p:nvPr>
        </p:nvGraphicFramePr>
        <p:xfrm>
          <a:off x="8518102" y="3116260"/>
          <a:ext cx="2683298" cy="142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Формула" r:id="rId7" imgW="1358310" imgH="723586" progId="Equation.3">
                  <p:embed/>
                </p:oleObj>
              </mc:Choice>
              <mc:Fallback>
                <p:oleObj name="Формула" r:id="rId7" imgW="1358310" imgH="723586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102" y="3116260"/>
                        <a:ext cx="2683298" cy="142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518102" y="2635211"/>
            <a:ext cx="2885574" cy="34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altLang="ru-RU" sz="1800" b="1" dirty="0" smtClean="0"/>
              <a:t>Индекс </a:t>
            </a:r>
            <a:r>
              <a:rPr lang="ru-RU" altLang="ru-RU" sz="1800" b="1" dirty="0" err="1" smtClean="0"/>
              <a:t>Салаи</a:t>
            </a:r>
            <a:endParaRPr lang="ru-RU" altLang="ru-RU" sz="1800" b="1" i="1" dirty="0"/>
          </a:p>
        </p:txBody>
      </p:sp>
    </p:spTree>
    <p:extLst>
      <p:ext uri="{BB962C8B-B14F-4D97-AF65-F5344CB8AC3E}">
        <p14:creationId xmlns:p14="http://schemas.microsoft.com/office/powerpoint/2010/main" val="33734031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9" y="579760"/>
            <a:ext cx="7959560" cy="55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062544" y="1981200"/>
            <a:ext cx="3103685" cy="4114800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rgbClr val="AC8300"/>
                </a:solidFill>
              </a:rPr>
              <a:t>3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1. Рассчитать значение </a:t>
            </a:r>
            <a:r>
              <a:rPr lang="ru-RU" b="1" dirty="0" smtClean="0"/>
              <a:t>индекса </a:t>
            </a:r>
            <a:r>
              <a:rPr lang="ru-RU" b="1" dirty="0" err="1" smtClean="0"/>
              <a:t>Салаи</a:t>
            </a:r>
            <a:r>
              <a:rPr lang="ru-RU" dirty="0" smtClean="0"/>
              <a:t>.</a:t>
            </a:r>
          </a:p>
          <a:p>
            <a:endParaRPr lang="ru-RU" sz="1000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</a:t>
            </a:r>
            <a:r>
              <a:rPr lang="ru-RU" dirty="0"/>
              <a:t>. Сделать вывод о наличии структурных различий.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342911" y="1981200"/>
            <a:ext cx="3104661" cy="4114800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rgbClr val="FFC000"/>
                </a:solidFill>
              </a:rPr>
              <a:t>2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1. Рассчитать значение </a:t>
            </a:r>
            <a:r>
              <a:rPr lang="ru-RU" b="1" dirty="0"/>
              <a:t>интегрального коэффициента </a:t>
            </a:r>
            <a:r>
              <a:rPr lang="ru-RU" b="1" dirty="0" smtClean="0"/>
              <a:t>Рябцева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</a:t>
            </a:r>
            <a:r>
              <a:rPr lang="ru-RU" dirty="0"/>
              <a:t>. Сделать вывод о наличии структурных различий.</a:t>
            </a:r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914400" y="407376"/>
            <a:ext cx="10363200" cy="1143000"/>
          </a:xfrm>
        </p:spPr>
        <p:txBody>
          <a:bodyPr>
            <a:noAutofit/>
          </a:bodyPr>
          <a:lstStyle/>
          <a:p>
            <a:r>
              <a:rPr lang="ru-RU" sz="2000" dirty="0"/>
              <a:t>Задание </a:t>
            </a:r>
            <a:r>
              <a:rPr lang="ru-RU" sz="2000" dirty="0" smtClean="0"/>
              <a:t>2</a:t>
            </a:r>
            <a:r>
              <a:rPr lang="ru-RU" sz="2000" b="1" dirty="0" smtClean="0"/>
              <a:t> : расчет интегральных показателей структурных различий и сдвигов </a:t>
            </a:r>
            <a:endParaRPr lang="ru-RU" sz="2000" dirty="0"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914400" y="1981200"/>
            <a:ext cx="2892669" cy="4114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solidFill>
                  <a:srgbClr val="00B050"/>
                </a:solidFill>
              </a:rPr>
              <a:t>1</a:t>
            </a:r>
            <a:r>
              <a:rPr lang="ru-RU" dirty="0" smtClean="0"/>
              <a:t>:</a:t>
            </a:r>
          </a:p>
          <a:p>
            <a:r>
              <a:rPr lang="ru-RU" dirty="0" smtClean="0"/>
              <a:t>1. Рассчитать значение </a:t>
            </a:r>
            <a:r>
              <a:rPr lang="ru-RU" b="1" dirty="0" smtClean="0"/>
              <a:t>интегрального коэффициента </a:t>
            </a:r>
            <a:r>
              <a:rPr lang="ru-RU" b="1" dirty="0" err="1" smtClean="0"/>
              <a:t>Гатева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2. Сделать вывод о наличии структурных различий.</a:t>
            </a:r>
          </a:p>
        </p:txBody>
      </p:sp>
    </p:spTree>
    <p:extLst>
      <p:ext uri="{BB962C8B-B14F-4D97-AF65-F5344CB8AC3E}">
        <p14:creationId xmlns:p14="http://schemas.microsoft.com/office/powerpoint/2010/main" val="21025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C7B68-B7ED-467A-AF12-91F7E33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75" y="401248"/>
            <a:ext cx="10561102" cy="1320800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Домашнее задание </a:t>
            </a:r>
            <a:r>
              <a:rPr lang="ru-RU" altLang="ru-RU" dirty="0" smtClean="0"/>
              <a:t>«</a:t>
            </a:r>
            <a:r>
              <a:rPr lang="ru-RU" altLang="ru-RU" dirty="0" smtClean="0"/>
              <a:t>Показатели структурных сдвигов</a:t>
            </a:r>
            <a:r>
              <a:rPr lang="ru-RU" altLang="ru-RU" dirty="0" smtClean="0"/>
              <a:t>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768E9-5FA7-4EF6-BDF4-9F708CD74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75" y="1589089"/>
            <a:ext cx="10561102" cy="3880773"/>
          </a:xfrm>
        </p:spPr>
        <p:txBody>
          <a:bodyPr>
            <a:noAutofit/>
          </a:bodyPr>
          <a:lstStyle/>
          <a:p>
            <a:pPr lvl="0"/>
            <a:r>
              <a:rPr lang="ru-RU" sz="1400" dirty="0"/>
              <a:t>На основании самостоятельно подобранных данных в открытых источниках о структуре какого-либо явления за два разных года, построить графики (структурные диаграммы) и вычислить в MS </a:t>
            </a:r>
            <a:r>
              <a:rPr lang="ru-RU" sz="1400" dirty="0" err="1"/>
              <a:t>Excel</a:t>
            </a:r>
            <a:r>
              <a:rPr lang="ru-RU" sz="1400" dirty="0"/>
              <a:t>:</a:t>
            </a:r>
          </a:p>
          <a:p>
            <a:r>
              <a:rPr lang="ru-RU" sz="1400" dirty="0"/>
              <a:t> </a:t>
            </a:r>
            <a:r>
              <a:rPr lang="ru-RU" sz="1400" dirty="0" smtClean="0"/>
              <a:t>Абсолютную </a:t>
            </a:r>
            <a:r>
              <a:rPr lang="ru-RU" sz="1400" dirty="0"/>
              <a:t>разницу (прирост) удельного веса каждой части совокупности.</a:t>
            </a:r>
          </a:p>
          <a:p>
            <a:pPr lvl="1"/>
            <a:r>
              <a:rPr lang="ru-RU" sz="1400" dirty="0"/>
              <a:t>Линейный коэффициент «абсолютных структурных сдвигов».</a:t>
            </a:r>
          </a:p>
          <a:p>
            <a:pPr lvl="1"/>
            <a:r>
              <a:rPr lang="ru-RU" sz="1400" dirty="0" err="1"/>
              <a:t>Квадратический</a:t>
            </a:r>
            <a:r>
              <a:rPr lang="ru-RU" sz="1400" dirty="0"/>
              <a:t> коэффициент «абсолютных структурных сдвигов»</a:t>
            </a:r>
          </a:p>
          <a:p>
            <a:pPr lvl="1"/>
            <a:r>
              <a:rPr lang="ru-RU" sz="1400" dirty="0"/>
              <a:t>Индекс различий </a:t>
            </a:r>
            <a:r>
              <a:rPr lang="ru-RU" sz="1400" dirty="0" err="1"/>
              <a:t>Гатева</a:t>
            </a:r>
            <a:endParaRPr lang="ru-RU" sz="1400" dirty="0"/>
          </a:p>
          <a:p>
            <a:pPr lvl="1"/>
            <a:r>
              <a:rPr lang="ru-RU" sz="1400" dirty="0"/>
              <a:t>Интегральный коэффициент </a:t>
            </a:r>
            <a:r>
              <a:rPr lang="ru-RU" sz="1400" dirty="0" err="1"/>
              <a:t>Гатева</a:t>
            </a:r>
            <a:endParaRPr lang="ru-RU" sz="1400" dirty="0"/>
          </a:p>
          <a:p>
            <a:pPr lvl="1"/>
            <a:r>
              <a:rPr lang="ru-RU" sz="1400" dirty="0"/>
              <a:t>Интегральный коэффициент (индекс) Рябцева</a:t>
            </a:r>
          </a:p>
          <a:p>
            <a:pPr lvl="1"/>
            <a:r>
              <a:rPr lang="ru-RU" sz="1400" dirty="0"/>
              <a:t>Индекс </a:t>
            </a:r>
            <a:r>
              <a:rPr lang="ru-RU" sz="1400" dirty="0" err="1"/>
              <a:t>Салаи</a:t>
            </a:r>
            <a:r>
              <a:rPr lang="ru-RU" sz="1400" dirty="0"/>
              <a:t>.</a:t>
            </a:r>
          </a:p>
          <a:p>
            <a:r>
              <a:rPr lang="ru-RU" sz="1400" dirty="0"/>
              <a:t> </a:t>
            </a:r>
            <a:r>
              <a:rPr lang="ru-RU" sz="1400" dirty="0" smtClean="0"/>
              <a:t>Сравните </a:t>
            </a:r>
            <a:r>
              <a:rPr lang="ru-RU" sz="1400" dirty="0"/>
              <a:t>полученные результаты и сделайте вывод о мере различий анализируемых структур.</a:t>
            </a:r>
          </a:p>
          <a:p>
            <a:r>
              <a:rPr lang="ru-RU" sz="1400" dirty="0"/>
              <a:t> </a:t>
            </a:r>
            <a:r>
              <a:rPr lang="ru-RU" sz="1400" dirty="0" smtClean="0"/>
              <a:t>Результаты </a:t>
            </a:r>
            <a:r>
              <a:rPr lang="ru-RU" sz="1400" dirty="0"/>
              <a:t>расчетов и график оформить в виде файла в формате </a:t>
            </a:r>
            <a:r>
              <a:rPr lang="en-US" sz="1400" dirty="0"/>
              <a:t>MS Excel</a:t>
            </a:r>
            <a:r>
              <a:rPr lang="ru-RU" sz="1400" dirty="0"/>
              <a:t> (для проверки должны быть доступны все формулы и функции, которые использованы, должна прослеживаться последовательность и логика расчетов).</a:t>
            </a:r>
          </a:p>
          <a:p>
            <a:pPr marL="0" indent="0">
              <a:buNone/>
            </a:pPr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459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2"/>
          <p:cNvSpPr>
            <a:spLocks noGrp="1" noChangeArrowheads="1"/>
          </p:cNvSpPr>
          <p:nvPr>
            <p:ph type="title"/>
          </p:nvPr>
        </p:nvSpPr>
        <p:spPr>
          <a:xfrm>
            <a:off x="677333" y="411285"/>
            <a:ext cx="10664743" cy="1320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 smtClean="0"/>
              <a:t>Другие показатели взаимосвязи (коэффициенты корреляции)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378231" y="2174262"/>
          <a:ext cx="9266931" cy="334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852">
                  <a:extLst>
                    <a:ext uri="{9D8B030D-6E8A-4147-A177-3AD203B41FA5}">
                      <a16:colId xmlns:a16="http://schemas.microsoft.com/office/drawing/2014/main" val="1642814066"/>
                    </a:ext>
                  </a:extLst>
                </a:gridCol>
                <a:gridCol w="1586535">
                  <a:extLst>
                    <a:ext uri="{9D8B030D-6E8A-4147-A177-3AD203B41FA5}">
                      <a16:colId xmlns:a16="http://schemas.microsoft.com/office/drawing/2014/main" val="1635332167"/>
                    </a:ext>
                  </a:extLst>
                </a:gridCol>
                <a:gridCol w="1151512">
                  <a:extLst>
                    <a:ext uri="{9D8B030D-6E8A-4147-A177-3AD203B41FA5}">
                      <a16:colId xmlns:a16="http://schemas.microsoft.com/office/drawing/2014/main" val="2492545263"/>
                    </a:ext>
                  </a:extLst>
                </a:gridCol>
                <a:gridCol w="5225032">
                  <a:extLst>
                    <a:ext uri="{9D8B030D-6E8A-4147-A177-3AD203B41FA5}">
                      <a16:colId xmlns:a16="http://schemas.microsoft.com/office/drawing/2014/main" val="558465474"/>
                    </a:ext>
                  </a:extLst>
                </a:gridCol>
              </a:tblGrid>
              <a:tr h="413238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Показатели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Обозначение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Особенности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28147"/>
                  </a:ext>
                </a:extLst>
              </a:tr>
              <a:tr h="413238"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2"/>
                          </a:solidFill>
                        </a:rPr>
                        <a:t>Ранговые коэффициенты корреляции</a:t>
                      </a:r>
                      <a:endParaRPr lang="ru-RU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accent2"/>
                          </a:solidFill>
                        </a:rPr>
                        <a:t>Спирмена</a:t>
                      </a:r>
                      <a:endParaRPr lang="ru-R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endParaRPr lang="ru-R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accent2"/>
                          </a:solidFill>
                        </a:rPr>
                        <a:t>Количественные и качественные признаки, основан на их ранжировании</a:t>
                      </a:r>
                      <a:endParaRPr lang="ru-R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20633"/>
                  </a:ext>
                </a:extLst>
              </a:tr>
              <a:tr h="41323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accent2"/>
                          </a:solidFill>
                        </a:rPr>
                        <a:t>Кенделла</a:t>
                      </a:r>
                      <a:endParaRPr lang="ru-R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τ</a:t>
                      </a:r>
                      <a:endParaRPr lang="ru-R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205014"/>
                  </a:ext>
                </a:extLst>
              </a:tr>
              <a:tr h="413238">
                <a:tc grid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Коэффициент Ассоциации</a:t>
                      </a:r>
                      <a:endParaRPr lang="ru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</a:t>
                      </a:r>
                      <a:r>
                        <a:rPr lang="ru-RU" sz="1800" kern="120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lang="ru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Качественные альтернативные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признаки, в формате таблицы «четырех полей»</a:t>
                      </a:r>
                      <a:endParaRPr lang="ru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833793"/>
                  </a:ext>
                </a:extLst>
              </a:tr>
              <a:tr h="413238">
                <a:tc grid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Коэффициент контингенции</a:t>
                      </a:r>
                      <a:endParaRPr lang="ru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</a:t>
                      </a:r>
                      <a:r>
                        <a:rPr lang="ru-RU" sz="1800" kern="120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</a:t>
                      </a:r>
                      <a:endParaRPr lang="ru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18610"/>
                  </a:ext>
                </a:extLst>
              </a:tr>
              <a:tr h="413238"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Коэффициенты взаимной сопряженности</a:t>
                      </a:r>
                      <a:endParaRPr lang="ru-RU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Пирсона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Альтернативные признаки – при любом числе</a:t>
                      </a:r>
                      <a:r>
                        <a:rPr lang="ru-RU" baseline="0" dirty="0" smtClean="0">
                          <a:solidFill>
                            <a:srgbClr val="0070C0"/>
                          </a:solidFill>
                        </a:rPr>
                        <a:t> вариантов значений признака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261975"/>
                  </a:ext>
                </a:extLst>
              </a:tr>
              <a:tr h="41323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Чупрова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К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00304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9645162" y="2174262"/>
            <a:ext cx="2426677" cy="252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Границы изменения:</a:t>
            </a:r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   </a:t>
            </a:r>
            <a:r>
              <a:rPr lang="ru-RU" sz="3200" dirty="0" smtClean="0"/>
              <a:t>-1</a:t>
            </a:r>
            <a:r>
              <a:rPr lang="ru-RU" dirty="0" smtClean="0"/>
              <a:t>   </a:t>
            </a:r>
            <a:r>
              <a:rPr lang="en-US" dirty="0" smtClean="0">
                <a:sym typeface="Wingdings" panose="05000000000000000000" pitchFamily="2" charset="2"/>
              </a:rPr>
              <a:t>   </a:t>
            </a:r>
            <a:r>
              <a:rPr lang="en-US" sz="3200" dirty="0" smtClean="0">
                <a:sym typeface="Wingdings" panose="05000000000000000000" pitchFamily="2" charset="2"/>
              </a:rPr>
              <a:t>+1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645161" y="4696850"/>
            <a:ext cx="2426677" cy="82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    </a:t>
            </a:r>
            <a:r>
              <a:rPr lang="ru-RU" sz="3200" dirty="0" smtClean="0"/>
              <a:t>0</a:t>
            </a:r>
            <a:r>
              <a:rPr lang="ru-RU" dirty="0" smtClean="0"/>
              <a:t>   </a:t>
            </a:r>
            <a:r>
              <a:rPr lang="en-US" dirty="0" smtClean="0">
                <a:sym typeface="Wingdings" panose="05000000000000000000" pitchFamily="2" charset="2"/>
              </a:rPr>
              <a:t>   </a:t>
            </a:r>
            <a:r>
              <a:rPr lang="en-US" sz="3200" dirty="0" smtClean="0">
                <a:sym typeface="Wingdings" panose="05000000000000000000" pitchFamily="2" charset="2"/>
              </a:rPr>
              <a:t>+1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125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B013DF6-8E84-43B4-B0E1-DACAE59792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97374" y="139573"/>
            <a:ext cx="9836426" cy="1332720"/>
          </a:xfrm>
        </p:spPr>
        <p:txBody>
          <a:bodyPr>
            <a:noAutofit/>
          </a:bodyPr>
          <a:lstStyle/>
          <a:p>
            <a:pPr algn="ctr"/>
            <a:r>
              <a:rPr lang="en-US" altLang="ru-RU" sz="3600" dirty="0" smtClean="0"/>
              <a:t>1</a:t>
            </a:r>
            <a:r>
              <a:rPr lang="ru-RU" altLang="ru-RU" sz="3600" dirty="0" smtClean="0"/>
              <a:t>из 3. Коэффициенты </a:t>
            </a:r>
            <a:r>
              <a:rPr lang="ru-RU" altLang="ru-RU" sz="3600" dirty="0"/>
              <a:t>парной ранговой корреляции </a:t>
            </a:r>
            <a:r>
              <a:rPr lang="ru-RU" altLang="ru-RU" sz="3600" dirty="0" smtClean="0"/>
              <a:t>Спирмена</a:t>
            </a:r>
            <a:r>
              <a:rPr lang="en-US" altLang="ru-RU" sz="3600" dirty="0" smtClean="0"/>
              <a:t> </a:t>
            </a:r>
            <a:r>
              <a:rPr lang="ru-RU" altLang="ru-RU" sz="3600" dirty="0" smtClean="0"/>
              <a:t>и</a:t>
            </a:r>
            <a:r>
              <a:rPr lang="en-US" altLang="ru-RU" sz="3600" dirty="0" smtClean="0"/>
              <a:t> </a:t>
            </a:r>
            <a:r>
              <a:rPr lang="ru-RU" altLang="ru-RU" sz="3600" dirty="0" err="1" smtClean="0"/>
              <a:t>Кенделла</a:t>
            </a:r>
            <a:r>
              <a:rPr lang="ru-RU" altLang="ru-RU" sz="3600" dirty="0" smtClean="0"/>
              <a:t> </a:t>
            </a:r>
            <a:endParaRPr lang="ru-RU" altLang="ru-RU" sz="3600" dirty="0"/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4F6F0E89-D228-4A28-B0C3-00CBC480E5A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82869" y="1921896"/>
          <a:ext cx="1821755" cy="132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Формула" r:id="rId3" imgW="1028700" imgH="749300" progId="Equation.3">
                  <p:embed/>
                </p:oleObj>
              </mc:Choice>
              <mc:Fallback>
                <p:oleObj name="Формула" r:id="rId3" imgW="1028700" imgH="749300" progId="Equation.3">
                  <p:embed/>
                  <p:pic>
                    <p:nvPicPr>
                      <p:cNvPr id="13" name="Object 3">
                        <a:extLst>
                          <a:ext uri="{FF2B5EF4-FFF2-40B4-BE49-F238E27FC236}">
                            <a16:creationId xmlns:a16="http://schemas.microsoft.com/office/drawing/2014/main" id="{4F6F0E89-D228-4A28-B0C3-00CBC480E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869" y="1921896"/>
                        <a:ext cx="1821755" cy="1326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5CD60706-DDB6-463F-A2DE-4220317613E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82869" y="3287380"/>
          <a:ext cx="3506199" cy="151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Документ" r:id="rId5" imgW="8171688" imgH="4334256" progId="Word.Document.8">
                  <p:embed/>
                </p:oleObj>
              </mc:Choice>
              <mc:Fallback>
                <p:oleObj name="Документ" r:id="rId5" imgW="8171688" imgH="4334256" progId="Word.Document.8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5CD60706-DDB6-463F-A2DE-4220317613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869" y="3287380"/>
                        <a:ext cx="3506199" cy="1513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B7C6B162-C968-4D0E-8721-4C1B9E28CCC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661639" y="2324739"/>
          <a:ext cx="1679889" cy="923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7" imgW="2286000" imgH="1257300" progId="Equation.3">
                  <p:embed/>
                </p:oleObj>
              </mc:Choice>
              <mc:Fallback>
                <p:oleObj name="Equation" r:id="rId7" imgW="2286000" imgH="1257300" progId="Equation.3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id="{B7C6B162-C968-4D0E-8721-4C1B9E28CC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639" y="2324739"/>
                        <a:ext cx="1679889" cy="923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682869" y="1617785"/>
            <a:ext cx="2007577" cy="387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К-т Спирмена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661639" y="1651837"/>
            <a:ext cx="2007577" cy="387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К-т </a:t>
            </a:r>
            <a:r>
              <a:rPr lang="ru-RU" dirty="0" err="1" smtClean="0"/>
              <a:t>Кенделла</a:t>
            </a:r>
            <a:endParaRPr lang="ru-RU" dirty="0"/>
          </a:p>
        </p:txBody>
      </p:sp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4FADA600-0160-4116-939F-94C443DEE12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661639" y="3287380"/>
          <a:ext cx="3220916" cy="631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Документ" r:id="rId9" imgW="5486400" imgH="1438656" progId="Word.Document.8">
                  <p:embed/>
                </p:oleObj>
              </mc:Choice>
              <mc:Fallback>
                <p:oleObj name="Документ" r:id="rId9" imgW="5486400" imgH="1438656" progId="Word.Document.8">
                  <p:embed/>
                  <p:pic>
                    <p:nvPicPr>
                      <p:cNvPr id="18" name="Object 4">
                        <a:extLst>
                          <a:ext uri="{FF2B5EF4-FFF2-40B4-BE49-F238E27FC236}">
                            <a16:creationId xmlns:a16="http://schemas.microsoft.com/office/drawing/2014/main" id="{4FADA600-0160-4116-939F-94C443DEE1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639" y="3287380"/>
                        <a:ext cx="3220916" cy="631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597374" y="4171589"/>
            <a:ext cx="4651634" cy="2444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Алгоритм: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Сопоставить каждому признаку его порядковый номер (ранг) по возрастанию или по убыванию значений.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Определить разности рангов для каждой пары сопоставляемых значений.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Возвести в квадрат каждую разность, затем просуммировать полученные результаты.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Вычислить коэффициент корреляции Спирмена по формуле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343398" y="3854775"/>
            <a:ext cx="5658102" cy="28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Алгоритм: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Присвоить ранги признаку Х и признаку У.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Ранжировать по Х и против ранга Х  записать соответствующий ему ранг У.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Определить «</a:t>
            </a:r>
            <a:r>
              <a:rPr lang="en-US" sz="1400" dirty="0" smtClean="0">
                <a:solidFill>
                  <a:schemeClr val="tx1"/>
                </a:solidFill>
              </a:rPr>
              <a:t>R+</a:t>
            </a:r>
            <a:r>
              <a:rPr lang="ru-RU" sz="1400" dirty="0" smtClean="0">
                <a:solidFill>
                  <a:schemeClr val="tx1"/>
                </a:solidFill>
              </a:rPr>
              <a:t>»: сумму чисел, вычисленных для каждого ранга как число последующих рангов, меньших по своей величине, чем взятый ранг.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Определить «</a:t>
            </a:r>
            <a:r>
              <a:rPr lang="en-US" sz="1400" dirty="0" smtClean="0">
                <a:solidFill>
                  <a:schemeClr val="tx1"/>
                </a:solidFill>
              </a:rPr>
              <a:t>R-</a:t>
            </a:r>
            <a:r>
              <a:rPr lang="ru-RU" sz="1400" dirty="0" smtClean="0">
                <a:solidFill>
                  <a:schemeClr val="tx1"/>
                </a:solidFill>
              </a:rPr>
              <a:t>»: сумму чисел, вычисленных для каждого ранга признака как число последующих рангов, больших по своей величине, чем взятый ранг (эти числа берутся со знаком «минус»).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Применить формулу расчета коэффициента корреляции </a:t>
            </a:r>
            <a:r>
              <a:rPr lang="ru-RU" sz="1400" dirty="0" err="1" smtClean="0">
                <a:solidFill>
                  <a:schemeClr val="tx1"/>
                </a:solidFill>
              </a:rPr>
              <a:t>Кенделла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B013DF6-8E84-43B4-B0E1-DACAE59792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978768" y="139573"/>
            <a:ext cx="4455031" cy="1332720"/>
          </a:xfrm>
        </p:spPr>
        <p:txBody>
          <a:bodyPr>
            <a:noAutofit/>
          </a:bodyPr>
          <a:lstStyle/>
          <a:p>
            <a:pPr algn="ctr"/>
            <a:r>
              <a:rPr lang="ru-RU" altLang="ru-RU" sz="3600" dirty="0" smtClean="0"/>
              <a:t>Видеосюжеты в помощь</a:t>
            </a:r>
            <a:endParaRPr lang="ru-RU" alt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095999" y="2564632"/>
            <a:ext cx="4951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</a:t>
            </a:r>
            <a:r>
              <a:rPr lang="ru-RU" dirty="0" smtClean="0">
                <a:hlinkClick r:id="rId2"/>
              </a:rPr>
              <a:t>www.youtube.com/watch?v=2e6EStpZwIU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95999" y="2962481"/>
            <a:ext cx="5511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https://www.youtube.com/watch?v=8aj-VKbgmtI</a:t>
            </a:r>
            <a:r>
              <a:rPr lang="ru-RU" dirty="0"/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5999" y="4000186"/>
            <a:ext cx="5703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www.youtube.com/watch?v=2MaWgJutgPQ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95999" y="3492574"/>
            <a:ext cx="540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www.youtube.com/watch?v=Vbt0nAuklng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4530279"/>
            <a:ext cx="5229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ru.coursera.org/lecture/statisticheskikh-vzaimosvyazey/3-3a-koeffitsiienty-ranghovoi-korrieliatsii-4JdpU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96000" y="55682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ru.coursera.org/lecture/statisticheskikh-vzaimosvyazey/3-4-provierka-znachimosti-koeffitsiientov-korrieliatsii-fuDR1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95999" y="2215955"/>
            <a:ext cx="5485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https://www.youtube.com/watch?v=2MaWgJutgPQ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95999" y="1777483"/>
            <a:ext cx="3526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>
                <a:hlinkClick r:id="rId8"/>
              </a:rPr>
              <a:t>https://youtu.be/jSvGOLFz6YU</a:t>
            </a:r>
            <a:r>
              <a:rPr lang="en-US" altLang="ru-RU" dirty="0"/>
              <a:t> </a:t>
            </a:r>
            <a:endParaRPr lang="ru-RU" altLang="ru-RU" dirty="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2B013DF6-8E84-43B4-B0E1-DACAE5979263}"/>
              </a:ext>
            </a:extLst>
          </p:cNvPr>
          <p:cNvSpPr txBox="1">
            <a:spLocks noChangeArrowheads="1"/>
          </p:cNvSpPr>
          <p:nvPr/>
        </p:nvSpPr>
        <p:spPr>
          <a:xfrm>
            <a:off x="597374" y="139573"/>
            <a:ext cx="4862649" cy="1332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altLang="ru-RU" sz="3600" dirty="0" smtClean="0"/>
              <a:t>Проверка значимости КК Спирмена</a:t>
            </a:r>
            <a:endParaRPr lang="ru-RU" altLang="ru-RU" sz="3600" dirty="0"/>
          </a:p>
        </p:txBody>
      </p:sp>
      <p:sp>
        <p:nvSpPr>
          <p:cNvPr id="20" name="Содержимое 2">
            <a:extLst>
              <a:ext uri="{FF2B5EF4-FFF2-40B4-BE49-F238E27FC236}">
                <a16:creationId xmlns:a16="http://schemas.microsoft.com/office/drawing/2014/main" id="{90DB2C07-D266-4A3E-8BAB-81ACD1662990}"/>
              </a:ext>
            </a:extLst>
          </p:cNvPr>
          <p:cNvSpPr txBox="1">
            <a:spLocks/>
          </p:cNvSpPr>
          <p:nvPr/>
        </p:nvSpPr>
        <p:spPr>
          <a:xfrm>
            <a:off x="1020232" y="1646863"/>
            <a:ext cx="4483752" cy="89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</a:t>
            </a:r>
            <a:r>
              <a:rPr lang="ru-RU" baseline="-25000" dirty="0"/>
              <a:t>о</a:t>
            </a:r>
            <a:r>
              <a:rPr lang="ru-RU" altLang="ru-RU" sz="1600" dirty="0" smtClean="0"/>
              <a:t>: КК не значим (=0)</a:t>
            </a:r>
          </a:p>
          <a:p>
            <a:r>
              <a:rPr lang="ru-RU" dirty="0" smtClean="0"/>
              <a:t>Н</a:t>
            </a:r>
            <a:r>
              <a:rPr lang="ru-RU" baseline="-25000" dirty="0" smtClean="0"/>
              <a:t>1</a:t>
            </a:r>
            <a:r>
              <a:rPr lang="ru-RU" altLang="ru-RU" sz="1600" dirty="0" smtClean="0"/>
              <a:t>: КК значим (</a:t>
            </a:r>
            <a:r>
              <a:rPr lang="ru-RU" dirty="0" smtClean="0"/>
              <a:t>≠0</a:t>
            </a:r>
            <a:r>
              <a:rPr lang="ru-RU" altLang="ru-RU" sz="1600" dirty="0" smtClean="0"/>
              <a:t>)</a:t>
            </a:r>
            <a:endParaRPr lang="ru-RU" alt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09450" y="2883185"/>
            <a:ext cx="291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ru-RU" sz="1400" baseline="-25000" dirty="0" err="1">
                <a:latin typeface="Calibri" panose="020F0502020204030204" pitchFamily="34" charset="0"/>
                <a:ea typeface="Calibri" panose="020F0502020204030204" pitchFamily="34" charset="0"/>
              </a:rPr>
              <a:t>кр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</a:rPr>
              <a:t>=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 t (</a:t>
            </a:r>
            <a:r>
              <a:rPr lang="ru-RU" sz="1200" dirty="0">
                <a:solidFill>
                  <a:srgbClr val="70757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α</a:t>
            </a:r>
            <a:r>
              <a:rPr lang="en-US" sz="1200" dirty="0">
                <a:solidFill>
                  <a:srgbClr val="70757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υ</a:t>
            </a:r>
            <a:r>
              <a:rPr lang="ru-RU" dirty="0"/>
              <a:t> =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n-2)*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√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(1-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)/(n-2)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2800242" y="2969977"/>
            <a:ext cx="10814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1020232" y="336043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dirty="0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ru-RU" dirty="0" smtClean="0">
                <a:solidFill>
                  <a:schemeClr val="accent2"/>
                </a:solidFill>
              </a:rPr>
              <a:t>|</a:t>
            </a:r>
            <a:r>
              <a:rPr lang="ru-RU" dirty="0" smtClean="0"/>
              <a:t> </a:t>
            </a:r>
            <a:r>
              <a:rPr lang="ru-RU" dirty="0"/>
              <a:t>&gt;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ru-RU" sz="1400" baseline="-25000" dirty="0" err="1">
                <a:latin typeface="Calibri" panose="020F0502020204030204" pitchFamily="34" charset="0"/>
                <a:ea typeface="Calibri" panose="020F0502020204030204" pitchFamily="34" charset="0"/>
              </a:rPr>
              <a:t>кр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то </a:t>
            </a:r>
            <a:r>
              <a:rPr lang="ru-RU" dirty="0"/>
              <a:t>Н</a:t>
            </a:r>
            <a:r>
              <a:rPr lang="ru-RU" baseline="-25000" dirty="0"/>
              <a:t>о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отвергается</a:t>
            </a:r>
            <a:endParaRPr lang="ru-RU" dirty="0"/>
          </a:p>
        </p:txBody>
      </p:sp>
      <p:sp>
        <p:nvSpPr>
          <p:cNvPr id="22" name="Левая фигурная скобка 21"/>
          <p:cNvSpPr/>
          <p:nvPr/>
        </p:nvSpPr>
        <p:spPr>
          <a:xfrm rot="5400000">
            <a:off x="1889946" y="2230919"/>
            <a:ext cx="431726" cy="1046390"/>
          </a:xfrm>
          <a:prstGeom prst="leftBrace">
            <a:avLst>
              <a:gd name="adj1" fmla="val 12588"/>
              <a:gd name="adj2" fmla="val 476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4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Коэффициент </a:t>
            </a:r>
            <a:r>
              <a:rPr lang="ru-RU" dirty="0" err="1" smtClean="0"/>
              <a:t>Фехнера</a:t>
            </a:r>
            <a:r>
              <a:rPr lang="ru-RU" dirty="0" smtClean="0"/>
              <a:t> («коэффициент корреляции знаков»)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5339" y="1961060"/>
            <a:ext cx="943189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Определяются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отклонения индивидуальных значений Х и У от соответствующих средних.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ru-RU" altLang="ru-RU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Определяется количество совпадений знаков 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a</a:t>
            </a:r>
            <a:r>
              <a:rPr lang="en-US" altLang="ru-RU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r>
              <a:rPr lang="ru-RU" altLang="ru-RU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 и несовпадений</a:t>
            </a:r>
            <a:r>
              <a:rPr lang="en-US" altLang="ru-RU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 (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altLang="ru-RU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).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Формула: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4. Изменяется от -1 до +1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большей степени дает представление о наличии и направлении связи, чем о тесноте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связи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481" y="3159229"/>
            <a:ext cx="2032129" cy="9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2"/>
          <p:cNvSpPr>
            <a:spLocks noGrp="1" noChangeArrowheads="1"/>
          </p:cNvSpPr>
          <p:nvPr>
            <p:ph type="title"/>
          </p:nvPr>
        </p:nvSpPr>
        <p:spPr>
          <a:xfrm>
            <a:off x="677333" y="411285"/>
            <a:ext cx="10664743" cy="1320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 smtClean="0"/>
              <a:t>2из3. Сила связи: коэффициенты ассоциации и контингенции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F204A07-3C95-4310-ADD6-410DD8CEE1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9649" y="1656433"/>
          <a:ext cx="5869254" cy="1970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5002">
                  <a:extLst>
                    <a:ext uri="{9D8B030D-6E8A-4147-A177-3AD203B41FA5}">
                      <a16:colId xmlns:a16="http://schemas.microsoft.com/office/drawing/2014/main" val="3810229096"/>
                    </a:ext>
                  </a:extLst>
                </a:gridCol>
                <a:gridCol w="1129568">
                  <a:extLst>
                    <a:ext uri="{9D8B030D-6E8A-4147-A177-3AD203B41FA5}">
                      <a16:colId xmlns:a16="http://schemas.microsoft.com/office/drawing/2014/main" val="2305184675"/>
                    </a:ext>
                  </a:extLst>
                </a:gridCol>
                <a:gridCol w="1129568">
                  <a:extLst>
                    <a:ext uri="{9D8B030D-6E8A-4147-A177-3AD203B41FA5}">
                      <a16:colId xmlns:a16="http://schemas.microsoft.com/office/drawing/2014/main" val="2547639186"/>
                    </a:ext>
                  </a:extLst>
                </a:gridCol>
                <a:gridCol w="1935116">
                  <a:extLst>
                    <a:ext uri="{9D8B030D-6E8A-4147-A177-3AD203B41FA5}">
                      <a16:colId xmlns:a16="http://schemas.microsoft.com/office/drawing/2014/main" val="1762632022"/>
                    </a:ext>
                  </a:extLst>
                </a:gridCol>
              </a:tblGrid>
              <a:tr h="739097">
                <a:tc>
                  <a:txBody>
                    <a:bodyPr/>
                    <a:lstStyle/>
                    <a:p>
                      <a:pPr algn="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</a:rPr>
                        <a:t>II</a:t>
                      </a:r>
                    </a:p>
                    <a:p>
                      <a:pPr algn="just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</a:rPr>
                        <a:t> I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</a:rPr>
                        <a:t>II’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</a:rPr>
                        <a:t>II’’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</a:rPr>
                        <a:t>Сумма показателей</a:t>
                      </a:r>
                    </a:p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</a:rPr>
                        <a:t>по строкам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34236"/>
                  </a:ext>
                </a:extLst>
              </a:tr>
              <a:tr h="246366"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</a:rPr>
                        <a:t>I’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</a:rPr>
                        <a:t>a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</a:rPr>
                        <a:t>b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</a:rPr>
                        <a:t>a + b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802430"/>
                  </a:ext>
                </a:extLst>
              </a:tr>
              <a:tr h="246366"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</a:rPr>
                        <a:t>I’’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</a:rPr>
                        <a:t>c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</a:rPr>
                        <a:t>d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</a:rPr>
                        <a:t>c + d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656820"/>
                  </a:ext>
                </a:extLst>
              </a:tr>
              <a:tr h="739097">
                <a:tc>
                  <a:txBody>
                    <a:bodyPr/>
                    <a:lstStyle/>
                    <a:p>
                      <a:pPr algn="just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</a:rPr>
                        <a:t>Сумма показателей по столбцам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</a:rPr>
                        <a:t>a + c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</a:rPr>
                        <a:t>b + d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</a:rPr>
                        <a:t>n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581578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6935150" y="1637412"/>
            <a:ext cx="2982097" cy="1911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Таблица «четырех полей»</a:t>
            </a:r>
          </a:p>
          <a:p>
            <a:pPr algn="ctr"/>
            <a:r>
              <a:rPr lang="ru-RU" dirty="0" smtClean="0"/>
              <a:t>(если хотя бы один из четырех показателей в таблице отсутствует, то применяется коэффициент контингенции)</a:t>
            </a:r>
            <a:endParaRPr lang="ru-RU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6F204A07-3C95-4310-ADD6-410DD8CEE1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77491" y="3835876"/>
          <a:ext cx="5322019" cy="1337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8829">
                  <a:extLst>
                    <a:ext uri="{9D8B030D-6E8A-4147-A177-3AD203B41FA5}">
                      <a16:colId xmlns:a16="http://schemas.microsoft.com/office/drawing/2014/main" val="3810229096"/>
                    </a:ext>
                  </a:extLst>
                </a:gridCol>
                <a:gridCol w="1024250">
                  <a:extLst>
                    <a:ext uri="{9D8B030D-6E8A-4147-A177-3AD203B41FA5}">
                      <a16:colId xmlns:a16="http://schemas.microsoft.com/office/drawing/2014/main" val="2305184675"/>
                    </a:ext>
                  </a:extLst>
                </a:gridCol>
                <a:gridCol w="1024250">
                  <a:extLst>
                    <a:ext uri="{9D8B030D-6E8A-4147-A177-3AD203B41FA5}">
                      <a16:colId xmlns:a16="http://schemas.microsoft.com/office/drawing/2014/main" val="2547639186"/>
                    </a:ext>
                  </a:extLst>
                </a:gridCol>
                <a:gridCol w="1754690">
                  <a:extLst>
                    <a:ext uri="{9D8B030D-6E8A-4147-A177-3AD203B41FA5}">
                      <a16:colId xmlns:a16="http://schemas.microsoft.com/office/drawing/2014/main" val="1762632022"/>
                    </a:ext>
                  </a:extLst>
                </a:gridCol>
              </a:tblGrid>
              <a:tr h="302859">
                <a:tc>
                  <a:txBody>
                    <a:bodyPr/>
                    <a:lstStyle/>
                    <a:p>
                      <a:pPr algn="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05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Признак 1 / Признак</a:t>
                      </a:r>
                      <a:r>
                        <a:rPr lang="ru-RU" sz="105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2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есть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всего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34236"/>
                  </a:ext>
                </a:extLst>
              </a:tr>
              <a:tr h="358806"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есть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a+b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802430"/>
                  </a:ext>
                </a:extLst>
              </a:tr>
              <a:tr h="358806"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c+d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656820"/>
                  </a:ext>
                </a:extLst>
              </a:tr>
              <a:tr h="316943">
                <a:tc>
                  <a:txBody>
                    <a:bodyPr/>
                    <a:lstStyle/>
                    <a:p>
                      <a:pPr algn="just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всего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a+c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b+d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a+b+c+d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58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7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2"/>
          <p:cNvSpPr>
            <a:spLocks noGrp="1" noChangeArrowheads="1"/>
          </p:cNvSpPr>
          <p:nvPr>
            <p:ph type="title"/>
          </p:nvPr>
        </p:nvSpPr>
        <p:spPr>
          <a:xfrm>
            <a:off x="677333" y="411285"/>
            <a:ext cx="10664743" cy="1320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 smtClean="0"/>
              <a:t>2из3. Коэффициенты ассоциации и контингенции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47ADA5A-5E45-452D-BED7-1A30AFD52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830724"/>
              </p:ext>
            </p:extLst>
          </p:nvPr>
        </p:nvGraphicFramePr>
        <p:xfrm>
          <a:off x="1371925" y="2011611"/>
          <a:ext cx="2298488" cy="117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Уравнение" r:id="rId3" imgW="660113" imgH="342751" progId="Equation.3">
                  <p:embed/>
                </p:oleObj>
              </mc:Choice>
              <mc:Fallback>
                <p:oleObj name="Уравнение" r:id="rId3" imgW="660113" imgH="342751" progId="Equation.3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647ADA5A-5E45-452D-BED7-1A30AFD528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925" y="2011611"/>
                        <a:ext cx="2298488" cy="1172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A73D421-A916-4974-9378-4EAEEA8FF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176374"/>
              </p:ext>
            </p:extLst>
          </p:nvPr>
        </p:nvGraphicFramePr>
        <p:xfrm>
          <a:off x="4559512" y="1927834"/>
          <a:ext cx="5773974" cy="132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Уравнение" r:id="rId5" imgW="1701800" imgH="393700" progId="Equation.3">
                  <p:embed/>
                </p:oleObj>
              </mc:Choice>
              <mc:Fallback>
                <p:oleObj name="Уравнение" r:id="rId5" imgW="1701800" imgH="393700" progId="Equation.3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CA73D421-A916-4974-9378-4EAEEA8FF6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512" y="1927834"/>
                        <a:ext cx="5773974" cy="1324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068427" y="5807825"/>
            <a:ext cx="11146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https://einsteins.ru/subjects/statistika/teoriya-statistika/koefficient-associacii-i-kontingencii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68427" y="6182426"/>
            <a:ext cx="9882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http://univer-nn.ru/zadachi-po-statistike-primeri/koefficienty-associacii-i-kontingencii/</a:t>
            </a:r>
            <a:endParaRPr lang="ru-RU" dirty="0"/>
          </a:p>
        </p:txBody>
      </p:sp>
      <p:pic>
        <p:nvPicPr>
          <p:cNvPr id="9" name="Объект 3">
            <a:extLst>
              <a:ext uri="{FF2B5EF4-FFF2-40B4-BE49-F238E27FC236}">
                <a16:creationId xmlns:a16="http://schemas.microsoft.com/office/drawing/2014/main" id="{08682F53-B6F4-4699-B1F2-FCE927E55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490997" y="3632256"/>
            <a:ext cx="7951942" cy="14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5946" y="169570"/>
            <a:ext cx="2158314" cy="2310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Пример:</a:t>
            </a:r>
          </a:p>
          <a:p>
            <a:pPr algn="ctr"/>
            <a:r>
              <a:rPr lang="ru-RU" dirty="0" smtClean="0"/>
              <a:t>Определить зависимость ставки налога от объема налоговых поступлений в бюджет (кол-во компаний)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3014877" y="16957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Ставка налога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Налоговые поступления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Итого</a:t>
                      </a:r>
                      <a:endParaRPr lang="ru-RU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сокращаются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увеличиваются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снижается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увеличивается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ИТОГО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53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143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97308" y="255885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 = 17*25 – 36*65 </a:t>
            </a:r>
            <a:r>
              <a:rPr lang="ru-RU" dirty="0" smtClean="0">
                <a:solidFill>
                  <a:schemeClr val="accent5"/>
                </a:solidFill>
              </a:rPr>
              <a:t>/</a:t>
            </a:r>
            <a:r>
              <a:rPr lang="ru-RU" dirty="0" smtClean="0"/>
              <a:t> 17*25 + 36*65 = -0,693</a:t>
            </a:r>
            <a:endParaRPr lang="ru-RU" dirty="0"/>
          </a:p>
        </p:txBody>
      </p:sp>
      <p:sp>
        <p:nvSpPr>
          <p:cNvPr id="9" name="Заголовок 7"/>
          <p:cNvSpPr txBox="1">
            <a:spLocks/>
          </p:cNvSpPr>
          <p:nvPr/>
        </p:nvSpPr>
        <p:spPr>
          <a:xfrm>
            <a:off x="205946" y="34285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/>
              <a:t>Кк</a:t>
            </a:r>
            <a:r>
              <a:rPr lang="ru-RU" sz="3200" dirty="0" smtClean="0"/>
              <a:t> = </a:t>
            </a:r>
            <a:r>
              <a:rPr lang="ru-RU" sz="2400" dirty="0" smtClean="0"/>
              <a:t>17*25 – 36*65 </a:t>
            </a:r>
            <a:r>
              <a:rPr lang="ru-RU" sz="2400" dirty="0">
                <a:solidFill>
                  <a:schemeClr val="accent5"/>
                </a:solidFill>
              </a:rPr>
              <a:t>/</a:t>
            </a:r>
            <a:r>
              <a:rPr lang="ru-RU" sz="2400" dirty="0" smtClean="0"/>
              <a:t> </a:t>
            </a:r>
            <a:r>
              <a:rPr lang="en-US" sz="3600" dirty="0" smtClean="0"/>
              <a:t>V</a:t>
            </a:r>
            <a:r>
              <a:rPr lang="ru-RU" sz="2400" dirty="0" smtClean="0"/>
              <a:t>(17+36) *(17+65)*(65+25)</a:t>
            </a:r>
            <a:r>
              <a:rPr lang="en-US" sz="2400" dirty="0" smtClean="0"/>
              <a:t>*(</a:t>
            </a:r>
            <a:r>
              <a:rPr lang="ru-RU" sz="2400" dirty="0" smtClean="0"/>
              <a:t>36</a:t>
            </a:r>
            <a:r>
              <a:rPr lang="en-US" sz="2400" dirty="0" smtClean="0"/>
              <a:t>+</a:t>
            </a:r>
            <a:r>
              <a:rPr lang="ru-RU" sz="2400" dirty="0" smtClean="0"/>
              <a:t>25</a:t>
            </a:r>
            <a:r>
              <a:rPr lang="en-US" sz="2400" dirty="0" smtClean="0"/>
              <a:t>)</a:t>
            </a:r>
            <a:r>
              <a:rPr lang="ru-RU" sz="2400" dirty="0" smtClean="0"/>
              <a:t> = -0,39</a:t>
            </a:r>
            <a:endParaRPr lang="ru-RU" sz="2400" dirty="0"/>
          </a:p>
        </p:txBody>
      </p:sp>
      <p:sp>
        <p:nvSpPr>
          <p:cNvPr id="10" name="Заголовок 7"/>
          <p:cNvSpPr txBox="1">
            <a:spLocks/>
          </p:cNvSpPr>
          <p:nvPr/>
        </p:nvSpPr>
        <p:spPr>
          <a:xfrm>
            <a:off x="833737" y="5234011"/>
            <a:ext cx="61033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Обратная связь средней степени</a:t>
            </a:r>
            <a:endParaRPr lang="ru-RU" sz="32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674" y="4312958"/>
            <a:ext cx="4220347" cy="23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2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2979</TotalTime>
  <Words>1776</Words>
  <Application>Microsoft Office PowerPoint</Application>
  <PresentationFormat>Широкоэкранный</PresentationFormat>
  <Paragraphs>400</Paragraphs>
  <Slides>24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24</vt:i4>
      </vt:variant>
    </vt:vector>
  </HeadingPairs>
  <TitlesOfParts>
    <vt:vector size="37" baseType="lpstr">
      <vt:lpstr>Arial</vt:lpstr>
      <vt:lpstr>Arial</vt:lpstr>
      <vt:lpstr>Calibri</vt:lpstr>
      <vt:lpstr>Calibri Light</vt:lpstr>
      <vt:lpstr>Times New Roman</vt:lpstr>
      <vt:lpstr>TimesDL</vt:lpstr>
      <vt:lpstr>Wingdings</vt:lpstr>
      <vt:lpstr>Wingdings 3</vt:lpstr>
      <vt:lpstr>Ретро</vt:lpstr>
      <vt:lpstr>Формула</vt:lpstr>
      <vt:lpstr>Документ</vt:lpstr>
      <vt:lpstr>Equation</vt:lpstr>
      <vt:lpstr>Уравнение</vt:lpstr>
      <vt:lpstr>Первичная обработка и  представление статистических данных  </vt:lpstr>
      <vt:lpstr>Домашнее задание 11 «Показатели взаимосвязи» (до 07.12.2022):</vt:lpstr>
      <vt:lpstr>Другие показатели взаимосвязи (коэффициенты корреляции)</vt:lpstr>
      <vt:lpstr>1из 3. Коэффициенты парной ранговой корреляции Спирмена и Кенделла </vt:lpstr>
      <vt:lpstr>Видеосюжеты в помощь</vt:lpstr>
      <vt:lpstr>Коэффициент Фехнера («коэффициент корреляции знаков»)</vt:lpstr>
      <vt:lpstr>2из3. Сила связи: коэффициенты ассоциации и контингенции</vt:lpstr>
      <vt:lpstr>2из3. Коэффициенты ассоциации и контингенции</vt:lpstr>
      <vt:lpstr>Ка = 17*25 – 36*65 / 17*25 + 36*65 = -0,693</vt:lpstr>
      <vt:lpstr>3из3. Коэффициенты взаимной сопряженности (Пирсона и Чупрова)</vt:lpstr>
      <vt:lpstr>1из3. Коэффициенты взаимной сопряженности (Пирсона и Чупрова)</vt:lpstr>
      <vt:lpstr>1из3. Коэффициенты взаимной сопряженности (Пирсона и Чупрова)</vt:lpstr>
      <vt:lpstr>Пример исходных данных</vt:lpstr>
      <vt:lpstr>Задания (работа на индивидуальных вкладках)</vt:lpstr>
      <vt:lpstr>Статистический анализ структуры явлений</vt:lpstr>
      <vt:lpstr>Презентация PowerPoint</vt:lpstr>
      <vt:lpstr>Презентация PowerPoint</vt:lpstr>
      <vt:lpstr>«Абсолютная» разница (прирост) удельного веса i-й части совокупности</vt:lpstr>
      <vt:lpstr>Презентация PowerPoint</vt:lpstr>
      <vt:lpstr>Задание 1 в группах: анализ структурных сдвигов в 2010 году по сравнению с 2005 годом (по данным о доходах федерального бюджета) </vt:lpstr>
      <vt:lpstr>Позволяют дать единую оценку изменениям в структуре: есть ли значимые различия в сравниваемых структурах </vt:lpstr>
      <vt:lpstr>Презентация PowerPoint</vt:lpstr>
      <vt:lpstr>Задание 2 : расчет интегральных показателей структурных различий и сдвигов </vt:lpstr>
      <vt:lpstr>Домашнее задание «Показатели структурных сдвигов»</vt:lpstr>
    </vt:vector>
  </TitlesOfParts>
  <Company>НИУ 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статистических наблюдений</dc:title>
  <dc:creator>Кабаева Елена Владимировна</dc:creator>
  <cp:lastModifiedBy>Кабаева Елена Владимировна</cp:lastModifiedBy>
  <cp:revision>357</cp:revision>
  <cp:lastPrinted>2022-11-19T08:06:41Z</cp:lastPrinted>
  <dcterms:created xsi:type="dcterms:W3CDTF">2020-08-31T08:48:57Z</dcterms:created>
  <dcterms:modified xsi:type="dcterms:W3CDTF">2022-11-30T08:31:07Z</dcterms:modified>
</cp:coreProperties>
</file>