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33BC-EF13-4ACB-A90D-06B79569667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CA630-0998-4027-8C10-2B449383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9AF2D7-F5E1-419B-ACF2-56881AF07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CB2B7-D90B-4148-9AF5-AC00D18C3588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F476D67-7B16-4C0D-99DC-4266DA518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9799862-5394-458B-A4BC-57968C9DA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460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kAV1JNwJckzP3qNwoTWHUMm9R71zrBpXu0hjROaSD4/edit#gid=1430409545" TargetMode="External"/><Relationship Id="rId2" Type="http://schemas.openxmlformats.org/officeDocument/2006/relationships/hyperlink" Target="https://docs.google.com/spreadsheets/d/1vkAV1JNwJckzP3qNwoTWHUMm9R71zrBpXu0hjROaSD4/edit#gi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vkAV1JNwJckzP3qNwoTWHUMm9R71zrBpXu0hjROaSD4/edit#gid=701762657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_PCh6yFEzs" TargetMode="External"/><Relationship Id="rId2" Type="http://schemas.openxmlformats.org/officeDocument/2006/relationships/hyperlink" Target="https://ru.coursera.org/lecture/lineyniye-modeli-s-diskretnimi-prediktorami/zachiem-nuzhien-dispiersionnyi-analiz-4FC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uqQDjpN3dg" TargetMode="External"/><Relationship Id="rId5" Type="http://schemas.openxmlformats.org/officeDocument/2006/relationships/hyperlink" Target="https://www.youtube.com/watch?v=bElWdl_cWB0" TargetMode="External"/><Relationship Id="rId4" Type="http://schemas.openxmlformats.org/officeDocument/2006/relationships/hyperlink" Target="https://www.youtube.com/watch?v=tYD5CpSamy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excel2.ru/articles/normalnoe-raspredelenie-nepreryvnye-raspredeleniya-v-ms-exce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  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680709" y="508939"/>
            <a:ext cx="4223658" cy="130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Занятие </a:t>
            </a:r>
            <a:r>
              <a:rPr lang="ru-RU" dirty="0" smtClean="0">
                <a:solidFill>
                  <a:srgbClr val="C00000"/>
                </a:solidFill>
              </a:rPr>
              <a:t>12 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07.12.2022</a:t>
            </a:r>
            <a:endParaRPr lang="ru-RU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A5C3C-3352-478B-B780-47382186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30" y="198437"/>
            <a:ext cx="1118386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ДОВЕРИТЕЛЬНЫЙ  ИНТЕРВАЛ ПРИ ИЗВЕСТНОЙ ДИСПЕРСИИ ДЛЯ ГЕНЕРАЛЬНОГО СРЕДНЕГО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16DA3F7-C544-4CDE-9BC4-4A98EC27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10154"/>
            <a:ext cx="9958168" cy="4401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417300">
            <a:off x="8963891" y="5250126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Теория в помощь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6DE4-8621-453D-B511-CB8E8800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75609" cy="2070344"/>
          </a:xfrm>
        </p:spPr>
        <p:txBody>
          <a:bodyPr>
            <a:normAutofit/>
          </a:bodyPr>
          <a:lstStyle/>
          <a:p>
            <a:r>
              <a:rPr lang="ru-RU" dirty="0"/>
              <a:t>ДОВЕРИТЕЛЬНЫЙ  ИНТЕРВАЛ </a:t>
            </a:r>
            <a:r>
              <a:rPr lang="ru-RU" dirty="0" smtClean="0"/>
              <a:t>ДЛЯ </a:t>
            </a:r>
            <a:r>
              <a:rPr lang="ru-RU" dirty="0"/>
              <a:t>ГЕНЕРАЛЬНОГО СРЕДНЕГО (σ не известна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E7786D-512D-49C9-B296-2D14FDD5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737152"/>
            <a:ext cx="9078937" cy="3528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542" y="5265174"/>
            <a:ext cx="723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– </a:t>
            </a:r>
            <a:r>
              <a:rPr lang="ru-RU" sz="2400" dirty="0"/>
              <a:t>среднее </a:t>
            </a:r>
            <a:r>
              <a:rPr lang="ru-RU" sz="2400" dirty="0" err="1"/>
              <a:t>квадратическое</a:t>
            </a:r>
            <a:r>
              <a:rPr lang="ru-RU" sz="2400" dirty="0"/>
              <a:t> отклонение для выборки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35724" y="5935291"/>
            <a:ext cx="8147538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СТЬЮДЕНТ.РАСП. </a:t>
            </a:r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2Х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2800" dirty="0"/>
              <a:t>СТЬЮДЕНТ.ОБР.2Х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417300">
            <a:off x="8963891" y="5250126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Теория в помощь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оформления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6866"/>
            <a:ext cx="10805585" cy="314974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7334" y="4866943"/>
            <a:ext cx="8466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https://statanaliz.info/statistica/proverka-gipotez/raspredelenie-t-kriteriya-styudenta-dlya-proverki-gipotezy-i-rascheta-doveritelnogo-intervala-v-ms-excel/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5775939"/>
            <a:ext cx="9170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https://baguzin.ru/wp/postroenie-doveritelnogo-intervala/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334" y="6229170"/>
            <a:ext cx="114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4:12с</a:t>
            </a:r>
            <a:r>
              <a:rPr lang="ru-RU" dirty="0" smtClean="0"/>
              <a:t>    https</a:t>
            </a:r>
            <a:r>
              <a:rPr lang="ru-RU" dirty="0"/>
              <a:t>://statanaliz.info/statistica/teoriya-veroyatnostej/normalnoe-raspredelenie-v-excel/</a:t>
            </a:r>
          </a:p>
        </p:txBody>
      </p:sp>
    </p:spTree>
    <p:extLst>
      <p:ext uri="{BB962C8B-B14F-4D97-AF65-F5344CB8AC3E}">
        <p14:creationId xmlns:p14="http://schemas.microsoft.com/office/powerpoint/2010/main" val="35897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414F8-1EE1-4B86-BDAA-BC36487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Нижняя и верхняя оценки генеральной дисперсии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F59A6FC-CCA2-40AF-9991-A5D7ED92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95666"/>
              </p:ext>
            </p:extLst>
          </p:nvPr>
        </p:nvGraphicFramePr>
        <p:xfrm>
          <a:off x="1745719" y="2544673"/>
          <a:ext cx="8428382" cy="283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5756">
                  <a:extLst>
                    <a:ext uri="{9D8B030D-6E8A-4147-A177-3AD203B41FA5}">
                      <a16:colId xmlns:a16="http://schemas.microsoft.com/office/drawing/2014/main" val="1143061899"/>
                    </a:ext>
                  </a:extLst>
                </a:gridCol>
                <a:gridCol w="2721313">
                  <a:extLst>
                    <a:ext uri="{9D8B030D-6E8A-4147-A177-3AD203B41FA5}">
                      <a16:colId xmlns:a16="http://schemas.microsoft.com/office/drawing/2014/main" val="2760628347"/>
                    </a:ext>
                  </a:extLst>
                </a:gridCol>
                <a:gridCol w="2721313">
                  <a:extLst>
                    <a:ext uri="{9D8B030D-6E8A-4147-A177-3AD203B41FA5}">
                      <a16:colId xmlns:a16="http://schemas.microsoft.com/office/drawing/2014/main" val="2728959341"/>
                    </a:ext>
                  </a:extLst>
                </a:gridCol>
              </a:tblGrid>
              <a:tr h="225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данным </a:t>
                      </a:r>
                      <a:r>
                        <a:rPr lang="ru-RU" sz="1800" dirty="0" err="1">
                          <a:effectLst/>
                        </a:rPr>
                        <a:t>подвыборки</a:t>
                      </a:r>
                      <a:r>
                        <a:rPr lang="ru-RU" sz="1800" dirty="0">
                          <a:effectLst/>
                        </a:rPr>
                        <a:t> 1 (</a:t>
                      </a:r>
                      <a:r>
                        <a:rPr lang="en-US" sz="1800" dirty="0">
                          <a:effectLst/>
                        </a:rPr>
                        <a:t>n=15)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данным </a:t>
                      </a:r>
                      <a:r>
                        <a:rPr lang="ru-RU" sz="1800" dirty="0" err="1">
                          <a:effectLst/>
                        </a:rPr>
                        <a:t>подвыборки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2</a:t>
                      </a:r>
                      <a:r>
                        <a:rPr lang="ru-RU" sz="1800" dirty="0">
                          <a:effectLst/>
                        </a:rPr>
                        <a:t> (</a:t>
                      </a:r>
                      <a:r>
                        <a:rPr lang="en-US" sz="1800" dirty="0">
                          <a:effectLst/>
                        </a:rPr>
                        <a:t>n=25)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342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интервальные оценки генеральной дисперсии при 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ru-RU" sz="1800">
                          <a:effectLst/>
                        </a:rPr>
                        <a:t>=0,97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073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интервальные оценки генеральной дисперсии  при 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ru-RU" sz="1800">
                          <a:effectLst/>
                        </a:rPr>
                        <a:t>=0,90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17825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834554" y="3797563"/>
            <a:ext cx="1532238" cy="109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Хи-квадрат Пирсона</a:t>
            </a:r>
            <a:endParaRPr lang="ru-RU" sz="1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4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35E9D-5391-4A28-BD46-BE4F75D7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6458" cy="1325563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ДОВЕРИТЕЛЬНЫЙ  ИНТЕРВАЛ ДЛЯ ОЦЕНКИ ГЕНЕРАЛЬНОЙ ДИСПЕРСИИ И ГЕНЕРАЛЬНОГО СРЕДНЕГО КВАДРАТИЧЕСКОГО ОТКЛОНЕНИЯ (при заданном уровне надежности и числе степеней свободы)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3E48B-5957-447D-AA7E-5CB817C6EA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293943" y="2250829"/>
            <a:ext cx="20139014" cy="5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73C78A8-91EF-4195-8AB8-D873FBBB61E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38200" y="2566574"/>
          <a:ext cx="2779884" cy="111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Уравнение" r:id="rId3" imgW="1447172" imgH="583947" progId="Equation.3">
                  <p:embed/>
                </p:oleObj>
              </mc:Choice>
              <mc:Fallback>
                <p:oleObj name="Уравнение" r:id="rId3" imgW="1447172" imgH="583947" progId="Equation.3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73C78A8-91EF-4195-8AB8-D873FBBB6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66574"/>
                        <a:ext cx="2779884" cy="111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ADD0819-F751-498C-B630-DF972086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42" y="2747656"/>
            <a:ext cx="17044460" cy="108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01EB0ED-E637-4E04-804C-718A17A535B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0692" y="3832878"/>
          <a:ext cx="2961753" cy="79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Уравнение" r:id="rId5" imgW="1244600" imgH="330200" progId="Equation.3">
                  <p:embed/>
                </p:oleObj>
              </mc:Choice>
              <mc:Fallback>
                <p:oleObj name="Уравнение" r:id="rId5" imgW="1244600" imgH="330200" progId="Equation.3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1EB0ED-E637-4E04-804C-718A17A53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692" y="3832878"/>
                        <a:ext cx="2961753" cy="791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49CB27C-FA0D-4E07-9637-8C97120D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00" y="4134262"/>
            <a:ext cx="13097807" cy="92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DA06EC7-AE8E-461C-A90D-927DEDE82BB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38200" y="5060671"/>
          <a:ext cx="4960150" cy="79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Уравнение" r:id="rId7" imgW="2451100" imgH="393700" progId="Equation.3">
                  <p:embed/>
                </p:oleObj>
              </mc:Choice>
              <mc:Fallback>
                <p:oleObj name="Уравнение" r:id="rId7" imgW="2451100" imgH="393700" progId="Equation.3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DA06EC7-AE8E-461C-A90D-927DEDE82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60671"/>
                        <a:ext cx="4960150" cy="791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 rot="19417300">
            <a:off x="8963891" y="5250126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Теория в помощь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9C39B9-5DBB-4B96-A3B0-F83467AF4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04" y="581679"/>
            <a:ext cx="10044639" cy="130339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E349BCC-11FD-478D-ACC6-BE992551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49" y="2532183"/>
            <a:ext cx="141961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71E56CF-6EDA-4DDB-91D6-21CE60D484F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9649" y="2532184"/>
          <a:ext cx="6367179" cy="108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Уравнение" r:id="rId4" imgW="2286000" imgH="393700" progId="Equation.3">
                  <p:embed/>
                </p:oleObj>
              </mc:Choice>
              <mc:Fallback>
                <p:oleObj name="Уравнение" r:id="rId4" imgW="2286000" imgH="393700" progId="Equation.3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E71E56CF-6EDA-4DDB-91D6-21CE60D48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649" y="2532184"/>
                        <a:ext cx="6367179" cy="1083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0D424C-A925-467E-8643-1AF1F59C5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559" y="4438821"/>
            <a:ext cx="5725550" cy="10832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84519" y="5934575"/>
            <a:ext cx="2895088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Хи2.ОБР.ПХ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9417300">
            <a:off x="8963891" y="5250126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Теория в помощь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6E43B-7D12-4ACC-8883-17635AFF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Нижняя и верхняя оценки генеральной доли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078BAD8-0283-4880-995F-436035811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1992" y="2763298"/>
          <a:ext cx="7554913" cy="283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6329">
                  <a:extLst>
                    <a:ext uri="{9D8B030D-6E8A-4147-A177-3AD203B41FA5}">
                      <a16:colId xmlns:a16="http://schemas.microsoft.com/office/drawing/2014/main" val="1023508239"/>
                    </a:ext>
                  </a:extLst>
                </a:gridCol>
                <a:gridCol w="2439292">
                  <a:extLst>
                    <a:ext uri="{9D8B030D-6E8A-4147-A177-3AD203B41FA5}">
                      <a16:colId xmlns:a16="http://schemas.microsoft.com/office/drawing/2014/main" val="1892682530"/>
                    </a:ext>
                  </a:extLst>
                </a:gridCol>
                <a:gridCol w="2439292">
                  <a:extLst>
                    <a:ext uri="{9D8B030D-6E8A-4147-A177-3AD203B41FA5}">
                      <a16:colId xmlns:a16="http://schemas.microsoft.com/office/drawing/2014/main" val="1943522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данным </a:t>
                      </a:r>
                      <a:r>
                        <a:rPr lang="ru-RU" sz="1800" dirty="0" err="1">
                          <a:effectLst/>
                        </a:rPr>
                        <a:t>подвыборки</a:t>
                      </a:r>
                      <a:r>
                        <a:rPr lang="ru-RU" sz="1800" dirty="0">
                          <a:effectLst/>
                        </a:rPr>
                        <a:t> 1 (</a:t>
                      </a:r>
                      <a:r>
                        <a:rPr lang="en-US" sz="1800" dirty="0">
                          <a:effectLst/>
                        </a:rPr>
                        <a:t>n=15)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данным </a:t>
                      </a:r>
                      <a:r>
                        <a:rPr lang="ru-RU" sz="1800" dirty="0" err="1">
                          <a:effectLst/>
                        </a:rPr>
                        <a:t>подвыборки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2</a:t>
                      </a:r>
                      <a:r>
                        <a:rPr lang="ru-RU" sz="1800" dirty="0">
                          <a:effectLst/>
                        </a:rPr>
                        <a:t> (</a:t>
                      </a:r>
                      <a:r>
                        <a:rPr lang="en-US" sz="1800" dirty="0">
                          <a:effectLst/>
                        </a:rPr>
                        <a:t>n=25)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572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интервальные оценки генеральной доли при 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ru-RU" sz="1800" dirty="0">
                          <a:effectLst/>
                        </a:rPr>
                        <a:t>=0,97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54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интервальные оценки генеральной доли  при 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ru-RU" sz="1800">
                          <a:effectLst/>
                        </a:rPr>
                        <a:t>=0,90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0303989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563208" y="2316567"/>
            <a:ext cx="4843697" cy="446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Интервал симметричный</a:t>
            </a:r>
            <a:endParaRPr lang="ru-RU" sz="1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9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D49A-6B7D-473E-A1F2-DE5B1540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ИНТЕРВАЛЬНЫЕ ОЦЕНКИ ГЕНЕРАЛЬНОЙ ДОЛИ ИЛИ ВЕРОЯТНОСТИ Р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794BF5-BE08-4654-B2E6-20E160AE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6" y="2030206"/>
            <a:ext cx="9730059" cy="3456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112" y="5586511"/>
            <a:ext cx="1088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 –</a:t>
            </a:r>
            <a:r>
              <a:rPr lang="ru-RU" sz="2400" dirty="0"/>
              <a:t>количество, число событий (численность лиц, обладающих тем или иным признаком)</a:t>
            </a:r>
          </a:p>
        </p:txBody>
      </p:sp>
      <p:sp>
        <p:nvSpPr>
          <p:cNvPr id="5" name="TextBox 4"/>
          <p:cNvSpPr txBox="1"/>
          <p:nvPr/>
        </p:nvSpPr>
        <p:spPr>
          <a:xfrm rot="19417300">
            <a:off x="8922327" y="4324609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Теория в помощь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EC9BA8-BA28-4AAF-B8E9-25FF3390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34" y="450166"/>
            <a:ext cx="10081334" cy="56833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417300">
            <a:off x="8963891" y="5250126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Теория в помощь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0A1E81-2A16-43F9-A29C-E56830C3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48" y="1012875"/>
            <a:ext cx="9855952" cy="46142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417300">
            <a:off x="8963891" y="5250126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Теория в помощь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95412-3088-4CDE-BCBA-FCBC0B242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Интервальные оценки</a:t>
            </a:r>
          </a:p>
        </p:txBody>
      </p:sp>
    </p:spTree>
    <p:extLst>
      <p:ext uri="{BB962C8B-B14F-4D97-AF65-F5344CB8AC3E}">
        <p14:creationId xmlns:p14="http://schemas.microsoft.com/office/powerpoint/2010/main" val="26371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7B68-B7ED-467A-AF12-91F7E33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545" y="401248"/>
            <a:ext cx="8173097" cy="132080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Задание для </a:t>
            </a:r>
            <a:r>
              <a:rPr lang="ru-RU" altLang="ru-RU" smtClean="0"/>
              <a:t>самостоятельной тренировки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768E9-5FA7-4EF6-BDF4-9F708CD7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ru-RU" dirty="0" smtClean="0"/>
          </a:p>
          <a:p>
            <a:pPr lvl="0"/>
            <a:r>
              <a:rPr lang="ru-RU" dirty="0" smtClean="0"/>
              <a:t>На основании двух </a:t>
            </a:r>
            <a:r>
              <a:rPr lang="ru-RU" dirty="0" err="1" smtClean="0"/>
              <a:t>подвыборок</a:t>
            </a:r>
            <a:r>
              <a:rPr lang="ru-RU" dirty="0" smtClean="0"/>
              <a:t> с </a:t>
            </a:r>
            <a:r>
              <a:rPr lang="en-US" i="1" dirty="0" smtClean="0"/>
              <a:t>n=15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i="1" dirty="0" smtClean="0"/>
              <a:t>n=25</a:t>
            </a:r>
            <a:r>
              <a:rPr lang="ru-RU" dirty="0" smtClean="0"/>
              <a:t> наблюдений (в предположении, что </a:t>
            </a:r>
            <a:r>
              <a:rPr lang="ru-RU" dirty="0" err="1" smtClean="0"/>
              <a:t>подвыборка</a:t>
            </a:r>
            <a:r>
              <a:rPr lang="ru-RU" dirty="0" smtClean="0"/>
              <a:t> с </a:t>
            </a:r>
            <a:r>
              <a:rPr lang="en-US" i="1" dirty="0"/>
              <a:t>n=25</a:t>
            </a:r>
            <a:r>
              <a:rPr lang="ru-RU" dirty="0" smtClean="0"/>
              <a:t> - это генеральная совокупность), определить доверительные интервалы:</a:t>
            </a:r>
          </a:p>
          <a:p>
            <a:pPr marL="0" indent="0">
              <a:buNone/>
            </a:pPr>
            <a:r>
              <a:rPr lang="ru-RU" dirty="0" smtClean="0"/>
              <a:t>1.1. для генеральной средней если σ</a:t>
            </a:r>
            <a:r>
              <a:rPr lang="ru-RU" baseline="30000" dirty="0" smtClean="0"/>
              <a:t>2 </a:t>
            </a:r>
            <a:r>
              <a:rPr lang="ru-RU" dirty="0" smtClean="0"/>
              <a:t>известна</a:t>
            </a:r>
          </a:p>
          <a:p>
            <a:pPr marL="0" indent="0">
              <a:buNone/>
            </a:pPr>
            <a:r>
              <a:rPr lang="ru-RU" dirty="0" smtClean="0"/>
              <a:t>1.2. для генеральной средней если σ</a:t>
            </a:r>
            <a:r>
              <a:rPr lang="ru-RU" baseline="30000" dirty="0" smtClean="0"/>
              <a:t>2 </a:t>
            </a:r>
            <a:r>
              <a:rPr lang="ru-RU" dirty="0" smtClean="0"/>
              <a:t>не известна</a:t>
            </a:r>
          </a:p>
          <a:p>
            <a:pPr marL="0" indent="0">
              <a:buNone/>
            </a:pPr>
            <a:r>
              <a:rPr lang="ru-RU" dirty="0" smtClean="0"/>
              <a:t>1.3. для генеральной дисперсии σ</a:t>
            </a:r>
            <a:r>
              <a:rPr lang="ru-RU" baseline="30000" dirty="0" smtClean="0"/>
              <a:t>2 </a:t>
            </a:r>
            <a:r>
              <a:rPr lang="ru-RU" dirty="0" smtClean="0"/>
              <a:t> при </a:t>
            </a:r>
            <a:r>
              <a:rPr lang="en-US" dirty="0" smtClean="0"/>
              <a:t>n</a:t>
            </a:r>
            <a:r>
              <a:rPr lang="en-US" u="sng" dirty="0" smtClean="0"/>
              <a:t>&lt;</a:t>
            </a:r>
            <a:r>
              <a:rPr lang="en-US" dirty="0" smtClean="0"/>
              <a:t>30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1.4. для генеральной доли (вероятности), если из Ваших данных попали в специальную выборку (прошли отбор / опрошены) 30% наблюдений.</a:t>
            </a:r>
          </a:p>
          <a:p>
            <a:pPr lvl="0"/>
            <a:r>
              <a:rPr lang="ru-RU" dirty="0" smtClean="0"/>
              <a:t>Расчеты выполнить для двух уровней: </a:t>
            </a:r>
            <a:r>
              <a:rPr lang="ru-RU" dirty="0">
                <a:sym typeface="Symbol" panose="05050102010706020507" pitchFamily="18" charset="2"/>
              </a:rPr>
              <a:t></a:t>
            </a:r>
            <a:r>
              <a:rPr lang="ru-RU" dirty="0"/>
              <a:t>=0,97</a:t>
            </a:r>
            <a:r>
              <a:rPr lang="ru-RU" dirty="0" smtClean="0"/>
              <a:t> и </a:t>
            </a:r>
            <a:r>
              <a:rPr lang="ru-RU" dirty="0">
                <a:sym typeface="Symbol" panose="05050102010706020507" pitchFamily="18" charset="2"/>
              </a:rPr>
              <a:t></a:t>
            </a:r>
            <a:r>
              <a:rPr lang="ru-RU" dirty="0"/>
              <a:t>=</a:t>
            </a:r>
            <a:r>
              <a:rPr lang="ru-RU" dirty="0" smtClean="0"/>
              <a:t>0,90.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20905292">
            <a:off x="8591087" y="430966"/>
            <a:ext cx="2831800" cy="1436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Важно: для каждого из четырех подпунктов сформулируйте условие задачи в терминах Ваших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7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A7811-B2CE-4BBB-91CB-7034A4E99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Однофакторный </a:t>
            </a:r>
            <a:r>
              <a:rPr lang="ru-RU" dirty="0"/>
              <a:t>дисперсионный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27306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8635E0C-B3F8-42AB-9229-F9523872E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818" y="770804"/>
            <a:ext cx="8832273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altLang="ru-RU" sz="5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Правило сложения дисперсий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C087A933-C982-48FE-89D5-DFD455C3105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63668" y="2294227"/>
          <a:ext cx="511333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927000" imgH="304560" progId="Equation.3">
                  <p:embed/>
                </p:oleObj>
              </mc:Choice>
              <mc:Fallback>
                <p:oleObj name="Equation" r:id="rId4" imgW="927000" imgH="30456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C087A933-C982-48FE-89D5-DFD455C31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668" y="2294227"/>
                        <a:ext cx="511333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>
            <a:extLst>
              <a:ext uri="{FF2B5EF4-FFF2-40B4-BE49-F238E27FC236}">
                <a16:creationId xmlns:a16="http://schemas.microsoft.com/office/drawing/2014/main" id="{52D8DD5D-2F02-4C12-993F-EF0E60DB9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309" y="4191000"/>
            <a:ext cx="89985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dirty="0"/>
              <a:t>Общая дисперсия, возникающая под действием всех факторов</a:t>
            </a:r>
            <a:r>
              <a:rPr lang="ru-RU" altLang="ru-RU" sz="2400" dirty="0" smtClean="0"/>
              <a:t>,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равна сумме дисперсии</a:t>
            </a:r>
            <a:r>
              <a:rPr lang="ru-RU" altLang="ru-RU" sz="2400" dirty="0"/>
              <a:t>, появляющейся под воздействием всех прочих факторов, и дисперсии, возникающей за счет группировочного признака.</a:t>
            </a:r>
          </a:p>
        </p:txBody>
      </p:sp>
    </p:spTree>
    <p:extLst>
      <p:ext uri="{BB962C8B-B14F-4D97-AF65-F5344CB8AC3E}">
        <p14:creationId xmlns:p14="http://schemas.microsoft.com/office/powerpoint/2010/main" val="3644368433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дисперсионный анализ называется дисперсионным?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0253902" cy="425406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Исследуется </a:t>
            </a:r>
            <a:r>
              <a:rPr lang="ru-RU" dirty="0"/>
              <a:t>отношение двух </a:t>
            </a:r>
            <a:r>
              <a:rPr lang="ru-RU" dirty="0" smtClean="0"/>
              <a:t>дисперсий </a:t>
            </a:r>
          </a:p>
          <a:p>
            <a:r>
              <a:rPr lang="ru-RU" dirty="0" smtClean="0"/>
              <a:t>Дисперсия первая  </a:t>
            </a:r>
            <a:r>
              <a:rPr lang="ru-RU" dirty="0"/>
              <a:t>- </a:t>
            </a:r>
            <a:r>
              <a:rPr lang="ru-RU" dirty="0" smtClean="0"/>
              <a:t> </a:t>
            </a:r>
            <a:r>
              <a:rPr lang="ru-RU" dirty="0"/>
              <a:t>объяснённая влиянием фактора, которая характеризует рассеивание значений между градациями фактора (группами) вокруг средней всех данных. </a:t>
            </a:r>
            <a:r>
              <a:rPr lang="ru-RU" dirty="0" smtClean="0"/>
              <a:t>Межгрупповая.</a:t>
            </a:r>
          </a:p>
          <a:p>
            <a:r>
              <a:rPr lang="ru-RU" dirty="0" smtClean="0"/>
              <a:t>Дисперсия вторая </a:t>
            </a:r>
            <a:r>
              <a:rPr lang="ru-RU" dirty="0"/>
              <a:t>- необъяснённая дисперсия, которая характеризует рассеивание данных внутри градаций (групп) вокруг средних значений самих групп. </a:t>
            </a:r>
            <a:r>
              <a:rPr lang="ru-RU" dirty="0" smtClean="0"/>
              <a:t>Внутригрупповая</a:t>
            </a:r>
          </a:p>
          <a:p>
            <a:r>
              <a:rPr lang="ru-RU" dirty="0" smtClean="0"/>
              <a:t>Отношение </a:t>
            </a:r>
            <a:r>
              <a:rPr lang="ru-RU" dirty="0"/>
              <a:t>этих дисперсий называется фактическим отношением Фишера и сравнивается с критическим значением отношения Фишера.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фактическое отношение Фишера больше критического, то средние классов градации отличаются друг от друга и исследуемый фактор существенно влияет на изменение данных.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меньше, то средние классов градации не отличаются друг от друга и фактор не имеет существенного влияния.</a:t>
            </a:r>
          </a:p>
        </p:txBody>
      </p:sp>
    </p:spTree>
    <p:extLst>
      <p:ext uri="{BB962C8B-B14F-4D97-AF65-F5344CB8AC3E}">
        <p14:creationId xmlns:p14="http://schemas.microsoft.com/office/powerpoint/2010/main" val="2997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ОДНОФАКТОРНЫЙ ДИСПЕРСИОННЫЙ </a:t>
            </a:r>
            <a:r>
              <a:rPr lang="ru-RU" dirty="0" smtClean="0"/>
              <a:t>АНАЛИЗ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1739900" y="1695450"/>
          <a:ext cx="9321800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Документ" r:id="rId3" imgW="6069141" imgH="3092818" progId="Word.Document.12">
                  <p:embed/>
                </p:oleObj>
              </mc:Choice>
              <mc:Fallback>
                <p:oleObj name="Документ" r:id="rId3" imgW="6069141" imgH="3092818" progId="Word.Document.12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900" y="1695450"/>
                        <a:ext cx="9321800" cy="473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2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A941E9E-3470-493A-B64E-0E6431E2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3365" y="720847"/>
            <a:ext cx="8569325" cy="720726"/>
          </a:xfrm>
        </p:spPr>
        <p:txBody>
          <a:bodyPr>
            <a:normAutofit/>
          </a:bodyPr>
          <a:lstStyle/>
          <a:p>
            <a:r>
              <a:rPr lang="ru-RU" altLang="ru-RU" dirty="0"/>
              <a:t>Виды дисперсии</a:t>
            </a: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836226C9-3D81-446F-9857-454479DC0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913253"/>
              </p:ext>
            </p:extLst>
          </p:nvPr>
        </p:nvGraphicFramePr>
        <p:xfrm>
          <a:off x="5878757" y="1879723"/>
          <a:ext cx="297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1168200" imgH="533160" progId="Equation.3">
                  <p:embed/>
                </p:oleObj>
              </mc:Choice>
              <mc:Fallback>
                <p:oleObj name="Equation" r:id="rId3" imgW="1168200" imgH="533160" progId="Equation.3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836226C9-3D81-446F-9857-454479DC0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757" y="1879723"/>
                        <a:ext cx="297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A9D927CA-D533-4336-ACAA-636C9123C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58787"/>
              </p:ext>
            </p:extLst>
          </p:nvPr>
        </p:nvGraphicFramePr>
        <p:xfrm>
          <a:off x="5843832" y="3178298"/>
          <a:ext cx="35464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Уравнение" r:id="rId5" imgW="1307880" imgH="558720" progId="Equation.3">
                  <p:embed/>
                </p:oleObj>
              </mc:Choice>
              <mc:Fallback>
                <p:oleObj name="Уравнение" r:id="rId5" imgW="1307880" imgH="558720" progId="Equation.3">
                  <p:embed/>
                  <p:pic>
                    <p:nvPicPr>
                      <p:cNvPr id="67589" name="Object 5">
                        <a:extLst>
                          <a:ext uri="{FF2B5EF4-FFF2-40B4-BE49-F238E27FC236}">
                            <a16:creationId xmlns:a16="http://schemas.microsoft.com/office/drawing/2014/main" id="{A9D927CA-D533-4336-ACAA-636C9123C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832" y="3178298"/>
                        <a:ext cx="354647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F5870FB3-770A-44F1-B0A1-50682C5B7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3508"/>
              </p:ext>
            </p:extLst>
          </p:nvPr>
        </p:nvGraphicFramePr>
        <p:xfrm>
          <a:off x="5780333" y="4776911"/>
          <a:ext cx="45561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Формула" r:id="rId7" imgW="1231560" imgH="609480" progId="Equation.3">
                  <p:embed/>
                </p:oleObj>
              </mc:Choice>
              <mc:Fallback>
                <p:oleObj name="Формула" r:id="rId7" imgW="1231560" imgH="609480" progId="Equation.3">
                  <p:embed/>
                  <p:pic>
                    <p:nvPicPr>
                      <p:cNvPr id="67590" name="Object 6">
                        <a:extLst>
                          <a:ext uri="{FF2B5EF4-FFF2-40B4-BE49-F238E27FC236}">
                            <a16:creationId xmlns:a16="http://schemas.microsoft.com/office/drawing/2014/main" id="{F5870FB3-770A-44F1-B0A1-50682C5B7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333" y="4776911"/>
                        <a:ext cx="4556125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9">
            <a:extLst>
              <a:ext uri="{FF2B5EF4-FFF2-40B4-BE49-F238E27FC236}">
                <a16:creationId xmlns:a16="http://schemas.microsoft.com/office/drawing/2014/main" id="{DDBAF724-2B3B-4B51-B8FA-D3071FEC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358" y="2244848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ru-RU" altLang="ru-RU" sz="3200" b="1" i="1">
                <a:solidFill>
                  <a:schemeClr val="accent2"/>
                </a:solidFill>
              </a:rPr>
              <a:t>Общая</a:t>
            </a:r>
          </a:p>
        </p:txBody>
      </p:sp>
      <p:sp>
        <p:nvSpPr>
          <p:cNvPr id="67595" name="Rectangle 11">
            <a:extLst>
              <a:ext uri="{FF2B5EF4-FFF2-40B4-BE49-F238E27FC236}">
                <a16:creationId xmlns:a16="http://schemas.microsoft.com/office/drawing/2014/main" id="{C18C765E-5768-4D2E-A8E5-55DA4E08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920" y="5053135"/>
            <a:ext cx="3527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ru-RU" altLang="ru-RU" sz="3200" b="1" i="1">
                <a:solidFill>
                  <a:schemeClr val="accent2"/>
                </a:solidFill>
              </a:rPr>
              <a:t>Внутригрупповая</a:t>
            </a:r>
          </a:p>
        </p:txBody>
      </p:sp>
      <p:sp>
        <p:nvSpPr>
          <p:cNvPr id="67596" name="Rectangle 12">
            <a:extLst>
              <a:ext uri="{FF2B5EF4-FFF2-40B4-BE49-F238E27FC236}">
                <a16:creationId xmlns:a16="http://schemas.microsoft.com/office/drawing/2014/main" id="{CFFB5825-4069-47E5-9505-59EB22A0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920" y="3614860"/>
            <a:ext cx="352901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ru-RU" altLang="ru-RU" sz="3200" b="1" i="1">
                <a:solidFill>
                  <a:schemeClr val="accent2"/>
                </a:solidFill>
              </a:rPr>
              <a:t>Межгрупповая</a:t>
            </a:r>
          </a:p>
        </p:txBody>
      </p:sp>
    </p:spTree>
    <p:extLst>
      <p:ext uri="{BB962C8B-B14F-4D97-AF65-F5344CB8AC3E}">
        <p14:creationId xmlns:p14="http://schemas.microsoft.com/office/powerpoint/2010/main" val="355417899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93" grpId="0"/>
      <p:bldP spid="67595" grpId="0"/>
      <p:bldP spid="675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2292" y="286604"/>
            <a:ext cx="6003388" cy="805356"/>
          </a:xfrm>
        </p:spPr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203" y="1270000"/>
            <a:ext cx="10638366" cy="349543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течение 6 лет подряд в агрохозяйстве апробировали четыре разные технологии по выращиванию сельскохозяйственной культуры. Необходимо установить влияние различных технологий на урожайность этой культуры. </a:t>
            </a:r>
          </a:p>
          <a:p>
            <a:r>
              <a:rPr lang="ru-RU" dirty="0" smtClean="0"/>
              <a:t>Задачу решить «вручную» и с использованием надстройки «Анализ данных» (Однофакторный дисперсионный анализ) в </a:t>
            </a:r>
            <a:r>
              <a:rPr lang="en-US" dirty="0" smtClean="0"/>
              <a:t>MS Excel</a:t>
            </a:r>
            <a:endParaRPr lang="ru-RU" dirty="0" smtClean="0"/>
          </a:p>
          <a:p>
            <a:r>
              <a:rPr lang="ru-RU" dirty="0" smtClean="0"/>
              <a:t>Сравнить результаты.</a:t>
            </a:r>
          </a:p>
          <a:p>
            <a:r>
              <a:rPr lang="ru-RU" dirty="0" smtClean="0"/>
              <a:t>Дать экономическую интерпретацию.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Сделать аналогичное задание на примере своих данных (</a:t>
            </a:r>
            <a:r>
              <a:rPr lang="ru-RU" dirty="0" smtClean="0"/>
              <a:t>проверить </a:t>
            </a:r>
            <a:r>
              <a:rPr lang="ru-RU" dirty="0"/>
              <a:t>на уровне значимости </a:t>
            </a:r>
            <a:r>
              <a:rPr lang="ru-RU" dirty="0">
                <a:latin typeface="Book Antiqua" panose="02040602050305030304" pitchFamily="18" charset="0"/>
              </a:rPr>
              <a:t></a:t>
            </a:r>
            <a:r>
              <a:rPr lang="ru-RU" dirty="0"/>
              <a:t>=0,05 существенность влияния фактора на дисперсию результативного </a:t>
            </a:r>
            <a:r>
              <a:rPr lang="ru-RU" dirty="0" smtClean="0"/>
              <a:t>признака, сделать выводы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Блок-схема: сопоставление 3"/>
          <p:cNvSpPr/>
          <p:nvPr/>
        </p:nvSpPr>
        <p:spPr>
          <a:xfrm>
            <a:off x="3105549" y="420782"/>
            <a:ext cx="554182" cy="72976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203" y="4765431"/>
            <a:ext cx="115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Пример 2: для самостоятельного решения на занятиях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docs.google.com/spreadsheets/d/1vkAV1JNwJckzP3qNwoTWHUMm9R71zrBpXu0hjROaSD4/edit#gid=0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8203" y="5589803"/>
            <a:ext cx="11544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4"/>
                </a:solidFill>
              </a:rPr>
              <a:t>Работа в группах (кол-во групп = 2), задания группам: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docs.google.com/spreadsheets/d/1vkAV1JNwJckzP3qNwoTWHUMm9R71zrBpXu0hjROaSD4/edit#gid=1430409545</a:t>
            </a:r>
            <a:r>
              <a:rPr lang="ru-RU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docs.google.com/spreadsheets/d/1vkAV1JNwJckzP3qNwoTWHUMm9R71zrBpXu0hjROaSD4/edit#gid=701762657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854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22304"/>
            <a:ext cx="8596668" cy="6098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Ход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616" y="1099039"/>
            <a:ext cx="10578477" cy="4197127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Определяем общую, факторную и остаточную суммы квадратов отклонений: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Определяем дисперсии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Сравниваем факторную и остаточную дисперсии при помощи критерия Фишера-</a:t>
            </a:r>
            <a:r>
              <a:rPr lang="ru-RU" dirty="0" err="1" smtClean="0"/>
              <a:t>Снедекора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Сравниваем с критическим значением </a:t>
            </a:r>
            <a:r>
              <a:rPr lang="en-US" dirty="0" smtClean="0"/>
              <a:t>F</a:t>
            </a:r>
            <a:endParaRPr lang="ru-RU" dirty="0"/>
          </a:p>
          <a:p>
            <a:r>
              <a:rPr lang="ru-RU" dirty="0" smtClean="0"/>
              <a:t>Принимаем или отвергаем гипотезу Но.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85" y="1368857"/>
            <a:ext cx="2578780" cy="6616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977" y="4224995"/>
            <a:ext cx="1640955" cy="10002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792" y="1422924"/>
            <a:ext cx="2057279" cy="6662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699" y="1368857"/>
            <a:ext cx="2408156" cy="6915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157" y="2257162"/>
            <a:ext cx="1628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Однофакторный дисперсионный анализ в </a:t>
            </a:r>
            <a:r>
              <a:rPr lang="en-US" dirty="0" smtClean="0"/>
              <a:t>MS Excel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33" y="2032000"/>
            <a:ext cx="5862011" cy="4094103"/>
          </a:xfrm>
          <a:prstGeom prst="rect">
            <a:avLst/>
          </a:prstGeom>
        </p:spPr>
      </p:pic>
      <p:sp>
        <p:nvSpPr>
          <p:cNvPr id="6" name="Блок-схема: сопоставление 5"/>
          <p:cNvSpPr/>
          <p:nvPr/>
        </p:nvSpPr>
        <p:spPr>
          <a:xfrm>
            <a:off x="123151" y="508000"/>
            <a:ext cx="554182" cy="76200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Видео-примеры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ru.coursera.org/lecture/lineyniye-modeli-s-diskretnimi-prediktorami/zachiem-nuzhien-dispiersionnyi-analiz-4FCyN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www.youtube.com/watch?v=W_PCh6yFEzs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www.youtube.com/watch?v=tYD5CpSamyc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www.youtube.com/watch?v=bElWdl_cWB0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www.youtube.com/watch?v=suqQDjpN3dg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0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совокупностях и обозначениях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072" y="2661751"/>
            <a:ext cx="4158435" cy="3880773"/>
          </a:xfrm>
        </p:spPr>
        <p:txBody>
          <a:bodyPr/>
          <a:lstStyle/>
          <a:p>
            <a:r>
              <a:rPr lang="ru-RU" sz="2400" dirty="0" smtClean="0"/>
              <a:t>μ – генеральная средняя</a:t>
            </a:r>
          </a:p>
          <a:p>
            <a:r>
              <a:rPr lang="ru-RU" sz="2400" dirty="0" smtClean="0"/>
              <a:t>σ2 – дисперсия</a:t>
            </a:r>
          </a:p>
          <a:p>
            <a:r>
              <a:rPr lang="ru-RU" sz="2400" dirty="0" smtClean="0"/>
              <a:t>Х – генеральная совокупность</a:t>
            </a:r>
          </a:p>
          <a:p>
            <a:r>
              <a:rPr lang="ru-RU" sz="2400" dirty="0" smtClean="0"/>
              <a:t>…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9085" y="1740877"/>
            <a:ext cx="2567353" cy="50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генеральная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7282961" y="1794914"/>
            <a:ext cx="2567353" cy="50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выборочная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21769" y="2672862"/>
            <a:ext cx="4152900" cy="386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>
                <a:solidFill>
                  <a:srgbClr val="34495E"/>
                </a:solidFill>
                <a:latin typeface="Maven Pro"/>
              </a:rPr>
              <a:t>μ </a:t>
            </a:r>
            <a:r>
              <a:rPr lang="el-GR" sz="2400" baseline="-25000" dirty="0">
                <a:solidFill>
                  <a:srgbClr val="34495E"/>
                </a:solidFill>
                <a:latin typeface="Maven Pro"/>
              </a:rPr>
              <a:t>0 </a:t>
            </a:r>
            <a:r>
              <a:rPr lang="ru-RU" sz="2400" baseline="-25000" dirty="0" smtClean="0">
                <a:solidFill>
                  <a:srgbClr val="34495E"/>
                </a:solidFill>
                <a:latin typeface="Maven Pro"/>
              </a:rPr>
              <a:t> </a:t>
            </a:r>
            <a:r>
              <a:rPr lang="ru-RU" sz="2400" i="1" baseline="-25000" dirty="0" smtClean="0">
                <a:solidFill>
                  <a:srgbClr val="34495E"/>
                </a:solidFill>
                <a:latin typeface="Maven Pro"/>
              </a:rPr>
              <a:t>или</a:t>
            </a:r>
            <a:r>
              <a:rPr lang="ru-RU" sz="2400" baseline="-25000" dirty="0" smtClean="0">
                <a:solidFill>
                  <a:srgbClr val="34495E"/>
                </a:solidFill>
                <a:latin typeface="Maven Pro"/>
              </a:rPr>
              <a:t> м  </a:t>
            </a:r>
            <a:r>
              <a:rPr lang="ru-RU" sz="2400" i="1" baseline="-25000" dirty="0" smtClean="0">
                <a:solidFill>
                  <a:srgbClr val="34495E"/>
                </a:solidFill>
                <a:latin typeface="Maven Pro"/>
              </a:rPr>
              <a:t>или</a:t>
            </a:r>
            <a:r>
              <a:rPr lang="ru-RU" sz="2400" baseline="-25000" dirty="0" smtClean="0">
                <a:solidFill>
                  <a:srgbClr val="34495E"/>
                </a:solidFill>
                <a:latin typeface="Maven Pro"/>
              </a:rPr>
              <a:t> </a:t>
            </a:r>
            <a:r>
              <a:rPr lang="el-GR" sz="2400" dirty="0">
                <a:solidFill>
                  <a:srgbClr val="34495E"/>
                </a:solidFill>
                <a:latin typeface="Maven Pro"/>
              </a:rPr>
              <a:t>μ </a:t>
            </a:r>
            <a:r>
              <a:rPr lang="el-GR" sz="2400" baseline="-25000" dirty="0" smtClean="0">
                <a:solidFill>
                  <a:srgbClr val="34495E"/>
                </a:solidFill>
                <a:latin typeface="Maven Pro"/>
              </a:rPr>
              <a:t>0</a:t>
            </a:r>
            <a:r>
              <a:rPr lang="ru-RU" sz="2400" baseline="-25000" dirty="0" smtClean="0">
                <a:solidFill>
                  <a:srgbClr val="34495E"/>
                </a:solidFill>
                <a:latin typeface="Maven Pro"/>
              </a:rPr>
              <a:t> </a:t>
            </a:r>
            <a:endParaRPr lang="ru-RU" sz="2400" dirty="0" smtClean="0"/>
          </a:p>
          <a:p>
            <a:r>
              <a:rPr lang="en-US" sz="2400" dirty="0" smtClean="0"/>
              <a:t>S</a:t>
            </a:r>
            <a:r>
              <a:rPr lang="ru-RU" sz="2400" dirty="0" smtClean="0"/>
              <a:t>2</a:t>
            </a:r>
          </a:p>
          <a:p>
            <a:r>
              <a:rPr lang="ru-RU" sz="2400" dirty="0" smtClean="0"/>
              <a:t>х – выборочная</a:t>
            </a:r>
          </a:p>
          <a:p>
            <a:r>
              <a:rPr lang="ru-RU" sz="2400" dirty="0" smtClean="0"/>
              <a:t>….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06" y="2646099"/>
            <a:ext cx="459048" cy="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3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6735"/>
          </a:xfrm>
        </p:spPr>
        <p:txBody>
          <a:bodyPr/>
          <a:lstStyle/>
          <a:p>
            <a:pPr eaLnBrk="1" hangingPunct="1"/>
            <a:r>
              <a:rPr lang="ru-RU" sz="2800" b="1" dirty="0" smtClean="0">
                <a:latin typeface="Arial" charset="0"/>
              </a:rPr>
              <a:t>Задание для самостоятельной тренировки</a:t>
            </a:r>
            <a:endParaRPr lang="ru-RU" sz="2800" b="1" dirty="0">
              <a:latin typeface="Arial" charset="0"/>
            </a:endParaRP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677333" y="1415563"/>
            <a:ext cx="9820681" cy="4625800"/>
          </a:xfrm>
        </p:spPr>
        <p:txBody>
          <a:bodyPr>
            <a:normAutofit fontScale="9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ru-RU" b="1" i="1" dirty="0"/>
              <a:t>Особенность </a:t>
            </a:r>
            <a:r>
              <a:rPr lang="ru-RU" b="1" i="1" dirty="0" smtClean="0"/>
              <a:t>задания</a:t>
            </a:r>
            <a:r>
              <a:rPr lang="ru-RU" dirty="0" smtClean="0"/>
              <a:t>: </a:t>
            </a:r>
            <a:r>
              <a:rPr lang="ru-RU" dirty="0"/>
              <a:t>подберите данные и сформулируйте условие задачи в терминах Ваших данных. Ориентир по количеству: 5-7 наблюдений, 2-4 разновидности фактора, влияющие на результаты наблюдений (замеров). Примеры исходных данных см. на семинарском занятии.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Провести дисперсионный анализ двумя способами: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92D050"/>
                </a:solidFill>
              </a:rPr>
              <a:t>2.1.</a:t>
            </a:r>
            <a:r>
              <a:rPr lang="ru-RU" dirty="0" smtClean="0"/>
              <a:t>  </a:t>
            </a:r>
            <a:r>
              <a:rPr lang="ru-RU" dirty="0"/>
              <a:t>«вручную» в </a:t>
            </a:r>
            <a:r>
              <a:rPr lang="en-US" dirty="0"/>
              <a:t>MS Excel</a:t>
            </a:r>
            <a:endParaRPr lang="ru-RU" dirty="0"/>
          </a:p>
          <a:p>
            <a:pPr marL="0" indent="0">
              <a:buNone/>
            </a:pPr>
            <a:r>
              <a:rPr lang="ru-RU" sz="1400" dirty="0">
                <a:solidFill>
                  <a:srgbClr val="92D050"/>
                </a:solidFill>
              </a:rPr>
              <a:t>2.2.</a:t>
            </a:r>
            <a:r>
              <a:rPr lang="ru-RU" dirty="0"/>
              <a:t> с использованием надстройки «Анализ данных» (Однофакторный дисперсионный анализ) в </a:t>
            </a:r>
            <a:r>
              <a:rPr lang="en-US" dirty="0" err="1"/>
              <a:t>Ms</a:t>
            </a:r>
            <a:r>
              <a:rPr lang="en-US" dirty="0"/>
              <a:t> Excel</a:t>
            </a:r>
            <a:endParaRPr lang="ru-RU" dirty="0"/>
          </a:p>
          <a:p>
            <a:pPr>
              <a:buFont typeface="+mj-lt"/>
              <a:buAutoNum type="arabicPeriod" startAt="3"/>
            </a:pPr>
            <a:r>
              <a:rPr lang="ru-RU" dirty="0" smtClean="0"/>
              <a:t>Сравнить </a:t>
            </a:r>
            <a:r>
              <a:rPr lang="ru-RU" dirty="0"/>
              <a:t>полученные в п.2.1. и в п.2.2. результаты, дать интерпретацию.</a:t>
            </a:r>
          </a:p>
          <a:p>
            <a:pPr>
              <a:buFont typeface="+mj-lt"/>
              <a:buAutoNum type="arabicPeriod" startAt="3"/>
            </a:pPr>
            <a:r>
              <a:rPr lang="ru-RU" dirty="0"/>
              <a:t>Проверить по </a:t>
            </a:r>
            <a:r>
              <a:rPr lang="en-US" dirty="0"/>
              <a:t>F</a:t>
            </a:r>
            <a:r>
              <a:rPr lang="ru-RU" dirty="0"/>
              <a:t>-критерию значимость полученных результатов, на уровне значимости ꭤ=0,05.</a:t>
            </a:r>
          </a:p>
          <a:p>
            <a:pPr>
              <a:buFont typeface="+mj-lt"/>
              <a:buAutoNum type="arabicPeriod" startAt="3"/>
            </a:pPr>
            <a:r>
              <a:rPr lang="ru-RU" dirty="0"/>
              <a:t>Результаты расчетов оформить в виде файла в формате </a:t>
            </a:r>
            <a:r>
              <a:rPr lang="en-US" dirty="0"/>
              <a:t>MS Excel</a:t>
            </a:r>
            <a:r>
              <a:rPr lang="ru-RU" dirty="0"/>
              <a:t> (желательно каждый подпункт 2.1. и 2.2. на отдельном листе, для проверки должны быть доступны все формулы и функции, которые использованы, должна прослеживаться последовательность и логика расчетов и рассуждений автора работы). </a:t>
            </a:r>
          </a:p>
        </p:txBody>
      </p:sp>
    </p:spTree>
    <p:extLst>
      <p:ext uri="{BB962C8B-B14F-4D97-AF65-F5344CB8AC3E}">
        <p14:creationId xmlns:p14="http://schemas.microsoft.com/office/powerpoint/2010/main" val="150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679" y="534012"/>
            <a:ext cx="56314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15" y="1377496"/>
            <a:ext cx="643979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933101"/>
            <a:ext cx="662079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527864" y="301869"/>
            <a:ext cx="10831797" cy="656492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Исходные данные:</a:t>
            </a:r>
            <a:endParaRPr lang="ru-RU" altLang="ru-RU" dirty="0"/>
          </a:p>
        </p:txBody>
      </p:sp>
      <p:sp>
        <p:nvSpPr>
          <p:cNvPr id="15363" name="Объект 2"/>
          <p:cNvSpPr>
            <a:spLocks noGrp="1"/>
          </p:cNvSpPr>
          <p:nvPr>
            <p:ph idx="1"/>
          </p:nvPr>
        </p:nvSpPr>
        <p:spPr>
          <a:xfrm>
            <a:off x="527864" y="948881"/>
            <a:ext cx="11385712" cy="1426673"/>
          </a:xfrm>
        </p:spPr>
        <p:txBody>
          <a:bodyPr/>
          <a:lstStyle/>
          <a:p>
            <a:r>
              <a:rPr lang="ru-RU" altLang="ru-RU" dirty="0" smtClean="0"/>
              <a:t>2 </a:t>
            </a:r>
            <a:r>
              <a:rPr lang="ru-RU" altLang="ru-RU" dirty="0" err="1" smtClean="0"/>
              <a:t>подвыборки</a:t>
            </a:r>
            <a:r>
              <a:rPr lang="ru-RU" altLang="ru-RU" dirty="0" smtClean="0"/>
              <a:t> по одному и тому же </a:t>
            </a:r>
            <a:r>
              <a:rPr lang="ru-RU" altLang="ru-RU" b="1" dirty="0" smtClean="0"/>
              <a:t>количественному</a:t>
            </a:r>
            <a:r>
              <a:rPr lang="ru-RU" altLang="ru-RU" dirty="0" smtClean="0"/>
              <a:t> показателю (15 и 25 наблюдений – </a:t>
            </a:r>
            <a:r>
              <a:rPr lang="ru-RU" altLang="ru-RU" b="1" dirty="0" smtClean="0"/>
              <a:t>пространственных</a:t>
            </a:r>
            <a:r>
              <a:rPr lang="ru-RU" altLang="ru-RU" dirty="0" smtClean="0"/>
              <a:t> данных) – в предположении, что второй массив данных – «генеральная» совокупность</a:t>
            </a:r>
          </a:p>
          <a:p>
            <a:r>
              <a:rPr lang="ru-RU" altLang="ru-RU" dirty="0" smtClean="0"/>
              <a:t>2 выборки по одному и тому же </a:t>
            </a:r>
            <a:r>
              <a:rPr lang="ru-RU" altLang="ru-RU" b="1" dirty="0" smtClean="0"/>
              <a:t>качественному</a:t>
            </a:r>
            <a:r>
              <a:rPr lang="ru-RU" altLang="ru-RU" dirty="0" smtClean="0"/>
              <a:t> показателю (</a:t>
            </a:r>
            <a:r>
              <a:rPr lang="ru-RU" altLang="ru-RU" b="1" dirty="0" smtClean="0"/>
              <a:t>доля</a:t>
            </a:r>
            <a:r>
              <a:rPr lang="ru-RU" altLang="ru-RU" dirty="0" smtClean="0"/>
              <a:t>) – 15 и 25 наблюдений.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592" y="2488222"/>
            <a:ext cx="1066506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400" dirty="0" smtClean="0"/>
              <a:t>Для «</a:t>
            </a:r>
            <a:r>
              <a:rPr lang="ru-RU" sz="1400" dirty="0" err="1" smtClean="0"/>
              <a:t>подвыборки</a:t>
            </a:r>
            <a:r>
              <a:rPr lang="ru-RU" sz="1400" dirty="0" smtClean="0"/>
              <a:t> 1» и «</a:t>
            </a:r>
            <a:r>
              <a:rPr lang="ru-RU" sz="1400" dirty="0" err="1" smtClean="0"/>
              <a:t>подвыборки</a:t>
            </a:r>
            <a:r>
              <a:rPr lang="ru-RU" sz="1400" dirty="0" smtClean="0"/>
              <a:t> 2» рассчитать среднее значение</a:t>
            </a:r>
          </a:p>
          <a:p>
            <a:pPr marL="342900" indent="-342900">
              <a:buAutoNum type="arabicPeriod"/>
            </a:pPr>
            <a:endParaRPr lang="ru-RU" sz="1400" dirty="0" smtClean="0"/>
          </a:p>
          <a:p>
            <a:pPr marL="342900" indent="-342900">
              <a:buAutoNum type="arabicPeriod"/>
            </a:pPr>
            <a:r>
              <a:rPr lang="ru-RU" sz="1400" dirty="0" smtClean="0"/>
              <a:t>Рассчитать генеральную  дисперсию </a:t>
            </a:r>
            <a:r>
              <a:rPr lang="ru-RU" sz="1400" dirty="0"/>
              <a:t>σ</a:t>
            </a:r>
            <a:r>
              <a:rPr lang="ru-RU" sz="1400" dirty="0" smtClean="0"/>
              <a:t> для генеральной совокупности, из которой сделаны </a:t>
            </a:r>
            <a:r>
              <a:rPr lang="ru-RU" sz="1400" dirty="0" err="1" smtClean="0"/>
              <a:t>подвыборки</a:t>
            </a:r>
            <a:r>
              <a:rPr lang="ru-RU" sz="1400" dirty="0" smtClean="0"/>
              <a:t> 1 и 2.</a:t>
            </a:r>
          </a:p>
          <a:p>
            <a:pPr marL="342900" indent="-342900">
              <a:buAutoNum type="arabicPeriod"/>
            </a:pPr>
            <a:endParaRPr lang="ru-RU" sz="1400" dirty="0" smtClean="0"/>
          </a:p>
          <a:p>
            <a:pPr marL="342900" indent="-342900">
              <a:buFontTx/>
              <a:buAutoNum type="arabicPeriod"/>
            </a:pPr>
            <a:r>
              <a:rPr lang="ru-RU" sz="1400" dirty="0" smtClean="0"/>
              <a:t>Определить интервальные оценки математического ожидания генеральной совокупности (генерального среднего): исходя из точечных оценок             для </a:t>
            </a:r>
            <a:r>
              <a:rPr lang="ru-RU" sz="1400" dirty="0" err="1" smtClean="0"/>
              <a:t>подвыборки</a:t>
            </a:r>
            <a:r>
              <a:rPr lang="ru-RU" sz="1400" dirty="0" smtClean="0"/>
              <a:t> 1 и </a:t>
            </a:r>
            <a:r>
              <a:rPr lang="ru-RU" sz="1400" dirty="0" err="1" smtClean="0"/>
              <a:t>подвыборки</a:t>
            </a:r>
            <a:r>
              <a:rPr lang="ru-RU" sz="1400" dirty="0" smtClean="0"/>
              <a:t> 2 при надежности </a:t>
            </a:r>
            <a:r>
              <a:rPr lang="ru-RU" sz="1400" dirty="0"/>
              <a:t>ϒ=0,97 и ϒ=0,99 в предположении, что</a:t>
            </a:r>
            <a:r>
              <a:rPr lang="ru-RU" sz="1400" dirty="0" smtClean="0"/>
              <a:t>:</a:t>
            </a:r>
          </a:p>
          <a:p>
            <a:r>
              <a:rPr lang="ru-RU" sz="1400" dirty="0" smtClean="0"/>
              <a:t>3.1. генеральная дисперсия известна</a:t>
            </a:r>
          </a:p>
          <a:p>
            <a:r>
              <a:rPr lang="ru-RU" sz="1400" dirty="0" smtClean="0"/>
              <a:t>3.2. генеральная дисперсия не известна.</a:t>
            </a:r>
          </a:p>
          <a:p>
            <a:r>
              <a:rPr lang="ru-RU" sz="1400" dirty="0" smtClean="0"/>
              <a:t>Сделать выводы.</a:t>
            </a:r>
          </a:p>
          <a:p>
            <a:endParaRPr lang="ru-RU" sz="1400" dirty="0" smtClean="0"/>
          </a:p>
          <a:p>
            <a:r>
              <a:rPr lang="ru-RU" sz="1400" dirty="0" smtClean="0"/>
              <a:t>4. Определить интервальные оценки генеральной дисперсии (в предположении, что генеральная дисперсия не известна) исходя из точечных оценок выборочной дисперсии для первой и второй </a:t>
            </a:r>
            <a:r>
              <a:rPr lang="ru-RU" sz="1400" dirty="0" err="1" smtClean="0"/>
              <a:t>подвыборок</a:t>
            </a:r>
            <a:r>
              <a:rPr lang="ru-RU" sz="1400" dirty="0" smtClean="0"/>
              <a:t> при надежности </a:t>
            </a:r>
            <a:r>
              <a:rPr lang="ru-RU" sz="1400" dirty="0"/>
              <a:t>ϒ=0,97 и </a:t>
            </a:r>
            <a:r>
              <a:rPr lang="ru-RU" sz="1400" dirty="0" smtClean="0"/>
              <a:t>ϒ=0,99.</a:t>
            </a:r>
          </a:p>
          <a:p>
            <a:endParaRPr lang="ru-RU" sz="1400" dirty="0"/>
          </a:p>
          <a:p>
            <a:r>
              <a:rPr lang="ru-RU" sz="1400" dirty="0"/>
              <a:t>5. Определить интервальные оценки генеральной доли (в предположении, что генеральная доля не известна) исходя из точечных оценок доли (</a:t>
            </a:r>
            <a:r>
              <a:rPr lang="ru-RU" sz="1400" dirty="0" err="1"/>
              <a:t>частости</a:t>
            </a:r>
            <a:r>
              <a:rPr lang="ru-RU" sz="1400" dirty="0"/>
              <a:t>) для первой и второй </a:t>
            </a:r>
            <a:r>
              <a:rPr lang="ru-RU" sz="1400" dirty="0" err="1"/>
              <a:t>подвыборок</a:t>
            </a:r>
            <a:r>
              <a:rPr lang="ru-RU" sz="1400" dirty="0"/>
              <a:t> при надежности ϒ=0,97 и ϒ=0,99</a:t>
            </a:r>
            <a:r>
              <a:rPr lang="ru-RU" sz="1400" dirty="0" smtClean="0"/>
              <a:t>.</a:t>
            </a:r>
          </a:p>
          <a:p>
            <a:endParaRPr lang="ru-RU" sz="1400" dirty="0" smtClean="0"/>
          </a:p>
          <a:p>
            <a:r>
              <a:rPr lang="ru-RU" sz="1400" dirty="0" smtClean="0"/>
              <a:t>6. </a:t>
            </a:r>
            <a:r>
              <a:rPr lang="ru-RU" sz="1400" dirty="0"/>
              <a:t>Сравнить точечные оценки (выборочные), интервальные оценки, полученные  с разной надежностью и при разных объемах </a:t>
            </a:r>
            <a:r>
              <a:rPr lang="ru-RU" sz="1400" dirty="0" smtClean="0"/>
              <a:t>выборки.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09" y="2400755"/>
            <a:ext cx="395676" cy="4204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08" y="3660925"/>
            <a:ext cx="337038" cy="3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BE9A6A0-24AE-4393-B4CA-ECCDBA3F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888"/>
            <a:ext cx="10823004" cy="762462"/>
          </a:xfrm>
        </p:spPr>
        <p:txBody>
          <a:bodyPr>
            <a:normAutofit fontScale="90000"/>
          </a:bodyPr>
          <a:lstStyle/>
          <a:p>
            <a:r>
              <a:rPr lang="ru-RU" dirty="0"/>
              <a:t>Нижняя и верхняя оценки генерального среднего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EC33C0D-290C-40AA-8D0C-81AC2A15A6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9357" y="1690688"/>
          <a:ext cx="10704443" cy="4416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7403">
                  <a:extLst>
                    <a:ext uri="{9D8B030D-6E8A-4147-A177-3AD203B41FA5}">
                      <a16:colId xmlns:a16="http://schemas.microsoft.com/office/drawing/2014/main" val="3246654196"/>
                    </a:ext>
                  </a:extLst>
                </a:gridCol>
                <a:gridCol w="1783701">
                  <a:extLst>
                    <a:ext uri="{9D8B030D-6E8A-4147-A177-3AD203B41FA5}">
                      <a16:colId xmlns:a16="http://schemas.microsoft.com/office/drawing/2014/main" val="3495174260"/>
                    </a:ext>
                  </a:extLst>
                </a:gridCol>
                <a:gridCol w="1783701">
                  <a:extLst>
                    <a:ext uri="{9D8B030D-6E8A-4147-A177-3AD203B41FA5}">
                      <a16:colId xmlns:a16="http://schemas.microsoft.com/office/drawing/2014/main" val="4004462058"/>
                    </a:ext>
                  </a:extLst>
                </a:gridCol>
                <a:gridCol w="1784819">
                  <a:extLst>
                    <a:ext uri="{9D8B030D-6E8A-4147-A177-3AD203B41FA5}">
                      <a16:colId xmlns:a16="http://schemas.microsoft.com/office/drawing/2014/main" val="1755480037"/>
                    </a:ext>
                  </a:extLst>
                </a:gridCol>
                <a:gridCol w="1784819">
                  <a:extLst>
                    <a:ext uri="{9D8B030D-6E8A-4147-A177-3AD203B41FA5}">
                      <a16:colId xmlns:a16="http://schemas.microsoft.com/office/drawing/2014/main" val="221163812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При известной дисперсии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 неизвестной дисперсии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5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данным </a:t>
                      </a:r>
                      <a:r>
                        <a:rPr lang="ru-RU" sz="1800" dirty="0" err="1">
                          <a:effectLst/>
                        </a:rPr>
                        <a:t>подвыборки</a:t>
                      </a:r>
                      <a:r>
                        <a:rPr lang="ru-RU" sz="1800" dirty="0">
                          <a:effectLst/>
                        </a:rPr>
                        <a:t> 1 (</a:t>
                      </a:r>
                      <a:r>
                        <a:rPr lang="en-US" sz="1800" dirty="0">
                          <a:effectLst/>
                        </a:rPr>
                        <a:t>n=15)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данным </a:t>
                      </a:r>
                      <a:r>
                        <a:rPr lang="ru-RU" sz="1800" dirty="0" err="1">
                          <a:effectLst/>
                        </a:rPr>
                        <a:t>подвыборки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2</a:t>
                      </a:r>
                      <a:r>
                        <a:rPr lang="ru-RU" sz="1800" dirty="0">
                          <a:effectLst/>
                        </a:rPr>
                        <a:t> (</a:t>
                      </a:r>
                      <a:r>
                        <a:rPr lang="en-US" sz="1800" dirty="0">
                          <a:effectLst/>
                        </a:rPr>
                        <a:t>n=25)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данным </a:t>
                      </a:r>
                      <a:r>
                        <a:rPr lang="ru-RU" sz="1800" dirty="0" err="1">
                          <a:effectLst/>
                        </a:rPr>
                        <a:t>подвыборки</a:t>
                      </a:r>
                      <a:r>
                        <a:rPr lang="ru-RU" sz="1800" dirty="0">
                          <a:effectLst/>
                        </a:rPr>
                        <a:t> 1 (</a:t>
                      </a:r>
                      <a:r>
                        <a:rPr lang="en-US" sz="1800" dirty="0">
                          <a:effectLst/>
                        </a:rPr>
                        <a:t>n=15)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данным </a:t>
                      </a:r>
                      <a:r>
                        <a:rPr lang="ru-RU" sz="1800" dirty="0" err="1">
                          <a:effectLst/>
                        </a:rPr>
                        <a:t>подвыборки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2</a:t>
                      </a:r>
                      <a:r>
                        <a:rPr lang="ru-RU" sz="1800" dirty="0">
                          <a:effectLst/>
                        </a:rPr>
                        <a:t> (</a:t>
                      </a:r>
                      <a:r>
                        <a:rPr lang="en-US" sz="1800" dirty="0">
                          <a:effectLst/>
                        </a:rPr>
                        <a:t>n=25)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175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интервальные оценки математического ожидания генеральной совокупности (генерального среднего) при 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ru-RU" sz="1800">
                          <a:effectLst/>
                        </a:rPr>
                        <a:t>=0,97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74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интервальные оценки математического ожидания генеральной совокупности (генерального среднего) при 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ru-RU" sz="1800">
                          <a:effectLst/>
                        </a:rPr>
                        <a:t>=0,90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847569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276336" y="3978876"/>
            <a:ext cx="1532238" cy="109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Интегральная функция Лапласа</a:t>
            </a:r>
            <a:endParaRPr lang="ru-RU" sz="1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25698" y="3978875"/>
            <a:ext cx="1532238" cy="109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Распределение Стьюдента</a:t>
            </a:r>
            <a:endParaRPr lang="ru-RU" sz="1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11782" y="1243957"/>
            <a:ext cx="7142018" cy="446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Интервал симметричный (</a:t>
            </a:r>
            <a:r>
              <a:rPr lang="ru-RU" sz="14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ru-RU" sz="1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сигма)</a:t>
            </a:r>
            <a:endParaRPr lang="ru-RU" sz="1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784764" y="6386945"/>
            <a:ext cx="6489238" cy="415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026727" y="6248400"/>
            <a:ext cx="13855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412181" y="6248400"/>
            <a:ext cx="13855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849090" y="6290735"/>
            <a:ext cx="13855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783780" y="6248400"/>
            <a:ext cx="13855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477491" y="6166043"/>
            <a:ext cx="13855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9028891" y="6386945"/>
            <a:ext cx="91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1967345" y="6428509"/>
            <a:ext cx="81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02035" y="6487850"/>
            <a:ext cx="47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Х ср</a:t>
            </a:r>
            <a:endParaRPr lang="ru-RU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25088" y="6477381"/>
            <a:ext cx="47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r>
              <a:rPr lang="ru-RU" sz="1200" dirty="0" smtClean="0"/>
              <a:t> </a:t>
            </a:r>
            <a:r>
              <a:rPr lang="en-US" sz="1200" dirty="0" smtClean="0"/>
              <a:t>min</a:t>
            </a:r>
            <a:endParaRPr lang="ru-R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575963" y="6418578"/>
            <a:ext cx="47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r>
              <a:rPr lang="ru-RU" sz="1200" dirty="0" smtClean="0"/>
              <a:t> </a:t>
            </a:r>
            <a:r>
              <a:rPr lang="en-US" sz="1200" dirty="0" smtClean="0"/>
              <a:t>max</a:t>
            </a:r>
            <a:endParaRPr lang="ru-RU" sz="1200" dirty="0"/>
          </a:p>
        </p:txBody>
      </p:sp>
      <p:sp>
        <p:nvSpPr>
          <p:cNvPr id="23" name="Блок-схема: решение 22"/>
          <p:cNvSpPr/>
          <p:nvPr/>
        </p:nvSpPr>
        <p:spPr>
          <a:xfrm>
            <a:off x="4655127" y="6290735"/>
            <a:ext cx="429491" cy="2493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решение 23"/>
          <p:cNvSpPr/>
          <p:nvPr/>
        </p:nvSpPr>
        <p:spPr>
          <a:xfrm>
            <a:off x="7190508" y="6310745"/>
            <a:ext cx="429491" cy="2493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0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5189"/>
          </a:xfrm>
        </p:spPr>
        <p:txBody>
          <a:bodyPr/>
          <a:lstStyle/>
          <a:p>
            <a:r>
              <a:rPr lang="ru-RU" dirty="0"/>
              <a:t>Формулировка задачи (</a:t>
            </a:r>
            <a:r>
              <a:rPr lang="ru-RU" dirty="0" smtClean="0"/>
              <a:t>σ известна)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2470717"/>
            <a:ext cx="8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</a:t>
            </a:r>
            <a:r>
              <a:rPr lang="ru-RU" baseline="-25000" dirty="0"/>
              <a:t> 0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2853" y="1675195"/>
            <a:ext cx="10155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 генеральной </a:t>
            </a:r>
            <a:r>
              <a:rPr lang="ru-RU" dirty="0" smtClean="0"/>
              <a:t>совокупности,</a:t>
            </a:r>
            <a:r>
              <a:rPr lang="ru-RU" dirty="0"/>
              <a:t> имеющей </a:t>
            </a:r>
            <a:r>
              <a:rPr lang="ru-RU" dirty="0" smtClean="0">
                <a:hlinkClick r:id="rId2"/>
              </a:rPr>
              <a:t>нормальное распределение </a:t>
            </a:r>
            <a:r>
              <a:rPr lang="ru-RU" dirty="0" smtClean="0"/>
              <a:t>с неизвестным </a:t>
            </a:r>
            <a:r>
              <a:rPr lang="ru-RU" dirty="0"/>
              <a:t>μ и известной дисперсией σ 2 взята выборка размера n. Необходимо </a:t>
            </a:r>
            <a:r>
              <a:rPr lang="ru-RU" dirty="0" smtClean="0"/>
              <a:t>проверить</a:t>
            </a:r>
            <a:r>
              <a:rPr lang="ru-RU" dirty="0"/>
              <a:t> статистическую гипотезу о равенстве неизвестного μ заданному значению μ </a:t>
            </a:r>
            <a:r>
              <a:rPr lang="ru-RU" baseline="-25000" dirty="0"/>
              <a:t>0 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40465" y="2462255"/>
            <a:ext cx="9918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34495E"/>
                </a:solidFill>
                <a:latin typeface="Maven Pro"/>
              </a:rPr>
              <a:t> μ </a:t>
            </a:r>
            <a:r>
              <a:rPr lang="ru-RU" dirty="0" smtClean="0">
                <a:solidFill>
                  <a:srgbClr val="34495E"/>
                </a:solidFill>
                <a:latin typeface="Maven Pro"/>
              </a:rPr>
              <a:t>= </a:t>
            </a:r>
            <a:r>
              <a:rPr lang="el-GR" dirty="0">
                <a:solidFill>
                  <a:srgbClr val="34495E"/>
                </a:solidFill>
                <a:latin typeface="Maven Pro"/>
              </a:rPr>
              <a:t>μ </a:t>
            </a:r>
            <a:r>
              <a:rPr lang="el-GR" baseline="-25000" dirty="0" smtClean="0">
                <a:solidFill>
                  <a:srgbClr val="34495E"/>
                </a:solidFill>
                <a:latin typeface="Maven Pro"/>
              </a:rPr>
              <a:t>0</a:t>
            </a:r>
            <a:r>
              <a:rPr lang="ru-RU" baseline="-25000" dirty="0" smtClean="0">
                <a:solidFill>
                  <a:srgbClr val="34495E"/>
                </a:solidFill>
                <a:latin typeface="Maven Pro"/>
              </a:rPr>
              <a:t> </a:t>
            </a:r>
            <a:r>
              <a:rPr lang="ru-RU" dirty="0" smtClean="0">
                <a:solidFill>
                  <a:srgbClr val="34495E"/>
                </a:solidFill>
                <a:latin typeface="Maven Pro"/>
              </a:rPr>
              <a:t>(неизвестное среднее значение распределения </a:t>
            </a:r>
            <a:r>
              <a:rPr lang="el-GR" dirty="0" smtClean="0">
                <a:solidFill>
                  <a:srgbClr val="34495E"/>
                </a:solidFill>
                <a:latin typeface="Maven Pro"/>
              </a:rPr>
              <a:t>μ</a:t>
            </a:r>
            <a:r>
              <a:rPr lang="ru-RU" dirty="0" smtClean="0">
                <a:solidFill>
                  <a:srgbClr val="34495E"/>
                </a:solidFill>
                <a:latin typeface="Maven Pro"/>
              </a:rPr>
              <a:t> равно </a:t>
            </a:r>
            <a:r>
              <a:rPr lang="el-GR" dirty="0" smtClean="0">
                <a:solidFill>
                  <a:srgbClr val="34495E"/>
                </a:solidFill>
                <a:latin typeface="Maven Pro"/>
              </a:rPr>
              <a:t>μ</a:t>
            </a:r>
            <a:r>
              <a:rPr lang="el-GR" dirty="0">
                <a:solidFill>
                  <a:srgbClr val="34495E"/>
                </a:solidFill>
                <a:latin typeface="Maven Pro"/>
              </a:rPr>
              <a:t> </a:t>
            </a:r>
            <a:r>
              <a:rPr lang="el-GR" baseline="-25000" dirty="0" smtClean="0">
                <a:solidFill>
                  <a:srgbClr val="34495E"/>
                </a:solidFill>
                <a:latin typeface="Maven Pro"/>
              </a:rPr>
              <a:t>0</a:t>
            </a:r>
            <a:r>
              <a:rPr lang="ru-RU" dirty="0" smtClean="0">
                <a:solidFill>
                  <a:srgbClr val="34495E"/>
                </a:solidFill>
                <a:latin typeface="Maven Pro"/>
              </a:rPr>
              <a:t>). </a:t>
            </a:r>
          </a:p>
          <a:p>
            <a:endParaRPr lang="ru-RU" dirty="0" smtClean="0">
              <a:solidFill>
                <a:srgbClr val="34495E"/>
              </a:solidFill>
              <a:latin typeface="Maven Pro"/>
            </a:endParaRP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Maven Pro"/>
              </a:rPr>
              <a:t>неизвестное значение может быть как  больше, так и меньше 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  <a:latin typeface="Maven Pro"/>
              </a:rPr>
              <a:t>μ </a:t>
            </a:r>
            <a:r>
              <a:rPr lang="el-GR" baseline="-25000" dirty="0">
                <a:solidFill>
                  <a:schemeClr val="bg1">
                    <a:lumMod val="50000"/>
                  </a:schemeClr>
                </a:solidFill>
                <a:latin typeface="Maven Pro"/>
              </a:rPr>
              <a:t>0</a:t>
            </a:r>
            <a:r>
              <a:rPr lang="ru-RU" baseline="-25000" dirty="0">
                <a:solidFill>
                  <a:schemeClr val="bg1">
                    <a:lumMod val="50000"/>
                  </a:schemeClr>
                </a:solidFill>
                <a:latin typeface="Maven Pro"/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Maven Pro"/>
              </a:rPr>
              <a:t>, поэтому осуществляется двусторонняя проверка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3744016"/>
            <a:ext cx="8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</a:t>
            </a:r>
            <a:r>
              <a:rPr lang="ru-RU" baseline="-25000" dirty="0"/>
              <a:t> </a:t>
            </a:r>
            <a:r>
              <a:rPr lang="ru-RU" baseline="-25000" dirty="0" smtClean="0"/>
              <a:t>1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28172" y="3744016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34495E"/>
                </a:solidFill>
                <a:latin typeface="Maven Pro"/>
              </a:rPr>
              <a:t> μ </a:t>
            </a:r>
            <a:r>
              <a:rPr lang="ru-RU" dirty="0" smtClean="0"/>
              <a:t>≠</a:t>
            </a:r>
            <a:r>
              <a:rPr lang="ru-RU" dirty="0" smtClean="0">
                <a:solidFill>
                  <a:srgbClr val="34495E"/>
                </a:solidFill>
                <a:latin typeface="Maven Pro"/>
              </a:rPr>
              <a:t> </a:t>
            </a:r>
            <a:r>
              <a:rPr lang="el-GR" dirty="0">
                <a:solidFill>
                  <a:srgbClr val="34495E"/>
                </a:solidFill>
                <a:latin typeface="Maven Pro"/>
              </a:rPr>
              <a:t>μ </a:t>
            </a:r>
            <a:r>
              <a:rPr lang="el-GR" baseline="-25000" dirty="0">
                <a:solidFill>
                  <a:srgbClr val="34495E"/>
                </a:solidFill>
                <a:latin typeface="Maven Pro"/>
              </a:rPr>
              <a:t>0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1D87F1-479C-44D3-8E5D-338B7B81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53" y="4685436"/>
            <a:ext cx="8246509" cy="1482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5900421"/>
            <a:ext cx="2100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</a:t>
            </a:r>
            <a:r>
              <a:rPr lang="ru-RU" sz="1600" dirty="0"/>
              <a:t>– объем выборки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89411" y="4385598"/>
            <a:ext cx="444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Точность оценки генеральной средней </a:t>
            </a:r>
          </a:p>
        </p:txBody>
      </p:sp>
    </p:spTree>
    <p:extLst>
      <p:ext uri="{BB962C8B-B14F-4D97-AF65-F5344CB8AC3E}">
        <p14:creationId xmlns:p14="http://schemas.microsoft.com/office/powerpoint/2010/main" val="9936391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3188</TotalTime>
  <Words>1287</Words>
  <Application>Microsoft Office PowerPoint</Application>
  <PresentationFormat>Широкоэкранный</PresentationFormat>
  <Paragraphs>183</Paragraphs>
  <Slides>30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30</vt:i4>
      </vt:variant>
    </vt:vector>
  </HeadingPairs>
  <TitlesOfParts>
    <vt:vector size="44" baseType="lpstr">
      <vt:lpstr>Arial</vt:lpstr>
      <vt:lpstr>Book Antiqua</vt:lpstr>
      <vt:lpstr>Calibri</vt:lpstr>
      <vt:lpstr>Calibri Light</vt:lpstr>
      <vt:lpstr>Maven Pro</vt:lpstr>
      <vt:lpstr>Symbol</vt:lpstr>
      <vt:lpstr>Times New Roman</vt:lpstr>
      <vt:lpstr>Wingdings</vt:lpstr>
      <vt:lpstr>Wingdings 3</vt:lpstr>
      <vt:lpstr>Ретро</vt:lpstr>
      <vt:lpstr>Equation</vt:lpstr>
      <vt:lpstr>Документ</vt:lpstr>
      <vt:lpstr>Уравнение</vt:lpstr>
      <vt:lpstr>Формула</vt:lpstr>
      <vt:lpstr>Первичная обработка и  представление статистических данных  </vt:lpstr>
      <vt:lpstr>Интервальные оценки</vt:lpstr>
      <vt:lpstr>Немного о совокупностях и обозначениях</vt:lpstr>
      <vt:lpstr>Презентация PowerPoint</vt:lpstr>
      <vt:lpstr>Презентация PowerPoint</vt:lpstr>
      <vt:lpstr>Презентация PowerPoint</vt:lpstr>
      <vt:lpstr>Исходные данные:</vt:lpstr>
      <vt:lpstr>Нижняя и верхняя оценки генерального среднего </vt:lpstr>
      <vt:lpstr>Формулировка задачи (σ известна)</vt:lpstr>
      <vt:lpstr>ДОВЕРИТЕЛЬНЫЙ  ИНТЕРВАЛ ПРИ ИЗВЕСТНОЙ ДИСПЕРСИИ ДЛЯ ГЕНЕРАЛЬНОГО СРЕДНЕГО</vt:lpstr>
      <vt:lpstr>ДОВЕРИТЕЛЬНЫЙ  ИНТЕРВАЛ ДЛЯ ГЕНЕРАЛЬНОГО СРЕДНЕГО (σ не известна) </vt:lpstr>
      <vt:lpstr>Пример оформления </vt:lpstr>
      <vt:lpstr>Нижняя и верхняя оценки генеральной дисперсии</vt:lpstr>
      <vt:lpstr>ДОВЕРИТЕЛЬНЫЙ  ИНТЕРВАЛ ДЛЯ ОЦЕНКИ ГЕНЕРАЛЬНОЙ ДИСПЕРСИИ И ГЕНЕРАЛЬНОГО СРЕДНЕГО КВАДРАТИЧЕСКОГО ОТКЛОНЕНИЯ (при заданном уровне надежности и числе степеней свободы)</vt:lpstr>
      <vt:lpstr>Презентация PowerPoint</vt:lpstr>
      <vt:lpstr>Нижняя и верхняя оценки генеральной доли</vt:lpstr>
      <vt:lpstr>ИНТЕРВАЛЬНЫЕ ОЦЕНКИ ГЕНЕРАЛЬНОЙ ДОЛИ ИЛИ ВЕРОЯТНОСТИ Р</vt:lpstr>
      <vt:lpstr>Презентация PowerPoint</vt:lpstr>
      <vt:lpstr>Презентация PowerPoint</vt:lpstr>
      <vt:lpstr>Задание для самостоятельной тренировки</vt:lpstr>
      <vt:lpstr>Однофакторный дисперсионный анализ</vt:lpstr>
      <vt:lpstr>Правило сложения дисперсий</vt:lpstr>
      <vt:lpstr>Почему дисперсионный анализ называется дисперсионным?</vt:lpstr>
      <vt:lpstr>ОДНОФАКТОРНЫЙ ДИСПЕРСИОННЫЙ АНАЛИЗ</vt:lpstr>
      <vt:lpstr>Виды дисперсии</vt:lpstr>
      <vt:lpstr>Пример:</vt:lpstr>
      <vt:lpstr>Ход решения</vt:lpstr>
      <vt:lpstr>Однофакторный дисперсионный анализ в MS Excel</vt:lpstr>
      <vt:lpstr>Видео-примеры</vt:lpstr>
      <vt:lpstr>Задание для самостоятельной тренировки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363</cp:revision>
  <cp:lastPrinted>2022-11-19T08:06:41Z</cp:lastPrinted>
  <dcterms:created xsi:type="dcterms:W3CDTF">2020-08-31T08:48:57Z</dcterms:created>
  <dcterms:modified xsi:type="dcterms:W3CDTF">2022-12-03T12:35:25Z</dcterms:modified>
</cp:coreProperties>
</file>