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336" r:id="rId3"/>
    <p:sldId id="257" r:id="rId4"/>
    <p:sldId id="323" r:id="rId5"/>
    <p:sldId id="338" r:id="rId6"/>
    <p:sldId id="339" r:id="rId7"/>
    <p:sldId id="258" r:id="rId8"/>
    <p:sldId id="259" r:id="rId9"/>
    <p:sldId id="265" r:id="rId10"/>
    <p:sldId id="337" r:id="rId11"/>
    <p:sldId id="314" r:id="rId12"/>
    <p:sldId id="329" r:id="rId13"/>
    <p:sldId id="260" r:id="rId14"/>
    <p:sldId id="319" r:id="rId15"/>
    <p:sldId id="269" r:id="rId16"/>
    <p:sldId id="270" r:id="rId17"/>
    <p:sldId id="320" r:id="rId18"/>
    <p:sldId id="324" r:id="rId19"/>
    <p:sldId id="325" r:id="rId20"/>
    <p:sldId id="326" r:id="rId21"/>
    <p:sldId id="327" r:id="rId22"/>
    <p:sldId id="328" r:id="rId23"/>
    <p:sldId id="272" r:id="rId24"/>
    <p:sldId id="341" r:id="rId25"/>
    <p:sldId id="346" r:id="rId26"/>
    <p:sldId id="347" r:id="rId27"/>
    <p:sldId id="348" r:id="rId28"/>
    <p:sldId id="342" r:id="rId29"/>
    <p:sldId id="344" r:id="rId30"/>
    <p:sldId id="345" r:id="rId31"/>
    <p:sldId id="276" r:id="rId32"/>
    <p:sldId id="286" r:id="rId33"/>
    <p:sldId id="271" r:id="rId34"/>
    <p:sldId id="279" r:id="rId35"/>
    <p:sldId id="282" r:id="rId36"/>
    <p:sldId id="273" r:id="rId37"/>
    <p:sldId id="284" r:id="rId38"/>
    <p:sldId id="287" r:id="rId39"/>
    <p:sldId id="277" r:id="rId40"/>
    <p:sldId id="302" r:id="rId41"/>
    <p:sldId id="340" r:id="rId42"/>
    <p:sldId id="278" r:id="rId43"/>
    <p:sldId id="288" r:id="rId44"/>
    <p:sldId id="289" r:id="rId45"/>
    <p:sldId id="290" r:id="rId46"/>
    <p:sldId id="297" r:id="rId47"/>
    <p:sldId id="298" r:id="rId48"/>
    <p:sldId id="299" r:id="rId49"/>
    <p:sldId id="303" r:id="rId50"/>
    <p:sldId id="304" r:id="rId51"/>
    <p:sldId id="305" r:id="rId52"/>
    <p:sldId id="315" r:id="rId53"/>
    <p:sldId id="316" r:id="rId54"/>
    <p:sldId id="317" r:id="rId55"/>
    <p:sldId id="318" r:id="rId56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баева Елена Владимировна" initials="КЕВ" lastIdx="1" clrIdx="0">
    <p:extLst>
      <p:ext uri="{19B8F6BF-5375-455C-9EA6-DF929625EA0E}">
        <p15:presenceInfo xmlns:p15="http://schemas.microsoft.com/office/powerpoint/2012/main" userId="S-1-5-21-507921405-1993962763-1957994488-151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5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abaeva\Desktop\&#1052;&#1086;&#1080;%20&#1082;&#1091;&#1088;&#1089;&#1099;\&#1052;&#1072;&#1081;&#1085;&#1086;&#1088;_21\&#1074;&#1089;&#1087;&#1086;&#1084;&#1086;&#1075;&#1072;&#1090;&#1077;&#1083;&#1100;&#1085;&#1099;&#1077;%20&#1092;&#1072;&#1081;&#1083;&#1099;\&#1063;&#1080;&#1089;&#1083;&#1086;%20&#1095;&#1072;&#1089;&#1086;&#107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_____Microsoft_Excel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_____Microsoft_Excel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_____Microsoft_Excel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_____Microsoft_Excel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Распределение общего количества часов </a:t>
            </a:r>
            <a:r>
              <a:rPr lang="ru-RU" baseline="0" dirty="0"/>
              <a:t>по дисциплине "Прикладной статистический анализ" по видам учебной нагрузки в 1 и 2 модулях </a:t>
            </a:r>
            <a:r>
              <a:rPr lang="ru-RU" baseline="0" dirty="0" smtClean="0"/>
              <a:t>202</a:t>
            </a:r>
            <a:r>
              <a:rPr lang="en-US" baseline="0" dirty="0" smtClean="0"/>
              <a:t>2</a:t>
            </a:r>
            <a:r>
              <a:rPr lang="ru-RU" baseline="0" dirty="0" smtClean="0"/>
              <a:t>/202</a:t>
            </a:r>
            <a:r>
              <a:rPr lang="en-US" baseline="0" dirty="0" smtClean="0"/>
              <a:t>3</a:t>
            </a:r>
            <a:r>
              <a:rPr lang="ru-RU" baseline="0" dirty="0" smtClean="0"/>
              <a:t> </a:t>
            </a:r>
            <a:r>
              <a:rPr lang="ru-RU" baseline="0" dirty="0"/>
              <a:t>учебного года (ак.ч.)</a:t>
            </a:r>
            <a:endParaRPr lang="ru-RU" dirty="0"/>
          </a:p>
        </c:rich>
      </c:tx>
      <c:layout>
        <c:manualLayout>
          <c:xMode val="edge"/>
          <c:yMode val="edge"/>
          <c:x val="0.1063834109343927"/>
          <c:y val="1.94174757281553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5F-46A8-A9EA-E79D03BFB3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5F-46A8-A9EA-E79D03BFB3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5F-46A8-A9EA-E79D03BFB32F}"/>
              </c:ext>
            </c:extLst>
          </c:dPt>
          <c:dLbls>
            <c:dLbl>
              <c:idx val="0"/>
              <c:layout>
                <c:manualLayout>
                  <c:x val="-2.4599488355094852E-2"/>
                  <c:y val="6.2449863669953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55F-46A8-A9EA-E79D03BFB32F}"/>
                </c:ext>
              </c:extLst>
            </c:dLbl>
            <c:dLbl>
              <c:idx val="1"/>
              <c:layout>
                <c:manualLayout>
                  <c:x val="-3.7016702026170779E-2"/>
                  <c:y val="2.9662105343628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55F-46A8-A9EA-E79D03BFB32F}"/>
                </c:ext>
              </c:extLst>
            </c:dLbl>
            <c:dLbl>
              <c:idx val="2"/>
              <c:layout>
                <c:manualLayout>
                  <c:x val="3.0530487486532538E-2"/>
                  <c:y val="3.7190072114772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55F-46A8-A9EA-E79D03BFB3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Лист1!$B$4:$B$6</c:f>
              <c:strCache>
                <c:ptCount val="3"/>
                <c:pt idx="0">
                  <c:v>лекции</c:v>
                </c:pt>
                <c:pt idx="1">
                  <c:v>семинары</c:v>
                </c:pt>
                <c:pt idx="2">
                  <c:v>самостоятельная работа</c:v>
                </c:pt>
              </c:strCache>
            </c:strRef>
          </c:cat>
          <c:val>
            <c:numRef>
              <c:f>Лист1!$C$4:$C$6</c:f>
              <c:numCache>
                <c:formatCode>General</c:formatCode>
                <c:ptCount val="3"/>
                <c:pt idx="0">
                  <c:v>28</c:v>
                </c:pt>
                <c:pt idx="1">
                  <c:v>48</c:v>
                </c:pt>
                <c:pt idx="2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5F-46A8-A9EA-E79D03BFB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Распределение студентов, изучающих дисциплину 1 майнора "Прикладной статистический анализ в группе 3 в 2022/2023 учебном году, чел.</a:t>
            </a:r>
            <a:endParaRPr lang="ru-RU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Лист4!$D$31:$D$34</c:f>
              <c:strCache>
                <c:ptCount val="4"/>
                <c:pt idx="0">
                  <c:v>Москва</c:v>
                </c:pt>
                <c:pt idx="1">
                  <c:v>Нижний Новгород</c:v>
                </c:pt>
                <c:pt idx="2">
                  <c:v>Санкт-Петербург</c:v>
                </c:pt>
                <c:pt idx="3">
                  <c:v>Пермь</c:v>
                </c:pt>
              </c:strCache>
            </c:strRef>
          </c:cat>
          <c:val>
            <c:numRef>
              <c:f>Лист4!$E$31:$E$34</c:f>
              <c:numCache>
                <c:formatCode>General</c:formatCode>
                <c:ptCount val="4"/>
                <c:pt idx="0">
                  <c:v>22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C-49E2-9CD6-E7700DEA4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392960"/>
        <c:axId val="491393288"/>
      </c:barChart>
      <c:catAx>
        <c:axId val="49139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1393288"/>
        <c:crosses val="autoZero"/>
        <c:auto val="1"/>
        <c:lblAlgn val="ctr"/>
        <c:lblOffset val="100"/>
        <c:noMultiLvlLbl val="0"/>
      </c:catAx>
      <c:valAx>
        <c:axId val="491393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139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Структура контингента студентов</a:t>
            </a:r>
            <a:r>
              <a:rPr lang="ru-RU" baseline="0"/>
              <a:t> группы 3 майнора "Прикладной статистический анализ" в разрезе образовательных программ НИУ ВШЭ в 2022/2023 уч.г., кол-во чел.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B8-4EF3-BD2B-F69852C695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B8-4EF3-BD2B-F69852C695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6B8-4EF3-BD2B-F69852C695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6B8-4EF3-BD2B-F69852C6950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6B8-4EF3-BD2B-F69852C6950F}"/>
              </c:ext>
            </c:extLst>
          </c:dPt>
          <c:dLbls>
            <c:dLbl>
              <c:idx val="0"/>
              <c:layout>
                <c:manualLayout>
                  <c:x val="2.4818218700580486E-2"/>
                  <c:y val="4.9364011980254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6B8-4EF3-BD2B-F69852C6950F}"/>
                </c:ext>
              </c:extLst>
            </c:dLbl>
            <c:dLbl>
              <c:idx val="1"/>
              <c:layout>
                <c:manualLayout>
                  <c:x val="2.4369374963776214E-2"/>
                  <c:y val="1.6391235767061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6B8-4EF3-BD2B-F69852C6950F}"/>
                </c:ext>
              </c:extLst>
            </c:dLbl>
            <c:dLbl>
              <c:idx val="2"/>
              <c:layout>
                <c:manualLayout>
                  <c:x val="-1.2132028449125247E-2"/>
                  <c:y val="-4.6953400897880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6B8-4EF3-BD2B-F69852C6950F}"/>
                </c:ext>
              </c:extLst>
            </c:dLbl>
            <c:dLbl>
              <c:idx val="3"/>
              <c:layout>
                <c:manualLayout>
                  <c:x val="4.1688400937264547E-4"/>
                  <c:y val="-1.0881851447401192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16B8-4EF3-BD2B-F69852C6950F}"/>
                </c:ext>
              </c:extLst>
            </c:dLbl>
            <c:dLbl>
              <c:idx val="4"/>
              <c:layout>
                <c:manualLayout>
                  <c:x val="-8.7794861604444559E-3"/>
                  <c:y val="-1.69128493974749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6B8-4EF3-BD2B-F69852C695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Лист4!$A$31:$A$35</c:f>
              <c:strCache>
                <c:ptCount val="5"/>
                <c:pt idx="0">
                  <c:v>Математика</c:v>
                </c:pt>
                <c:pt idx="1">
                  <c:v>Прикладная математика</c:v>
                </c:pt>
                <c:pt idx="2">
                  <c:v>Прикладная математика и информатика</c:v>
                </c:pt>
                <c:pt idx="3">
                  <c:v>Программная инженерия</c:v>
                </c:pt>
                <c:pt idx="4">
                  <c:v>Экономика</c:v>
                </c:pt>
              </c:strCache>
            </c:strRef>
          </c:cat>
          <c:val>
            <c:numRef>
              <c:f>Лист4!$B$31:$B$35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9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6B8-4EF3-BD2B-F69852C69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Распределение студентов, изучающих дисциплину 1 майнора "Прикладной статистический анализ в группе 5 в 2022/2023 учебном году, чел.</a:t>
            </a:r>
            <a:endParaRPr lang="ru-RU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Лист4!$D$31:$D$34</c:f>
              <c:strCache>
                <c:ptCount val="4"/>
                <c:pt idx="0">
                  <c:v>Москва</c:v>
                </c:pt>
                <c:pt idx="1">
                  <c:v>Нижний Новгород</c:v>
                </c:pt>
                <c:pt idx="2">
                  <c:v>Санкт-Петербург</c:v>
                </c:pt>
                <c:pt idx="3">
                  <c:v>Пермь</c:v>
                </c:pt>
              </c:strCache>
            </c:strRef>
          </c:cat>
          <c:val>
            <c:numRef>
              <c:f>Лист4!$E$31:$E$34</c:f>
              <c:numCache>
                <c:formatCode>General</c:formatCode>
                <c:ptCount val="4"/>
                <c:pt idx="0">
                  <c:v>14</c:v>
                </c:pt>
                <c:pt idx="1">
                  <c:v>3</c:v>
                </c:pt>
                <c:pt idx="2">
                  <c:v>10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4FD8-93F8-C3207B176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392960"/>
        <c:axId val="491393288"/>
      </c:barChart>
      <c:catAx>
        <c:axId val="49139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1393288"/>
        <c:crosses val="autoZero"/>
        <c:auto val="1"/>
        <c:lblAlgn val="ctr"/>
        <c:lblOffset val="100"/>
        <c:noMultiLvlLbl val="0"/>
      </c:catAx>
      <c:valAx>
        <c:axId val="491393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139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Структура контингента студентов</a:t>
            </a:r>
            <a:r>
              <a:rPr lang="ru-RU" baseline="0"/>
              <a:t> группы 3 майнора "Прикладной статистический анализ" в разрезе образовательных программ НИУ ВШЭ в 2022/2023 уч.г., кол-во чел.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1-49DC-B577-3AD832FEE878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41-49DC-B577-3AD832FEE8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41-49DC-B577-3AD832FEE878}"/>
              </c:ext>
            </c:extLst>
          </c:dPt>
          <c:dPt>
            <c:idx val="3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41-49DC-B577-3AD832FEE878}"/>
              </c:ext>
            </c:extLst>
          </c:dPt>
          <c:dLbls>
            <c:dLbl>
              <c:idx val="0"/>
              <c:layout>
                <c:manualLayout>
                  <c:x val="2.4818218700580486E-2"/>
                  <c:y val="4.9364011980254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541-49DC-B577-3AD832FEE878}"/>
                </c:ext>
              </c:extLst>
            </c:dLbl>
            <c:dLbl>
              <c:idx val="1"/>
              <c:layout>
                <c:manualLayout>
                  <c:x val="2.4369374963776214E-2"/>
                  <c:y val="1.6391235767061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541-49DC-B577-3AD832FEE878}"/>
                </c:ext>
              </c:extLst>
            </c:dLbl>
            <c:dLbl>
              <c:idx val="2"/>
              <c:layout>
                <c:manualLayout>
                  <c:x val="-1.2132028449125247E-2"/>
                  <c:y val="-4.6953400897880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541-49DC-B577-3AD832FEE878}"/>
                </c:ext>
              </c:extLst>
            </c:dLbl>
            <c:dLbl>
              <c:idx val="3"/>
              <c:layout>
                <c:manualLayout>
                  <c:x val="4.1688400937264547E-4"/>
                  <c:y val="-1.0881851447401192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541-49DC-B577-3AD832FEE8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Лист4!$A$31:$A$34</c:f>
              <c:strCache>
                <c:ptCount val="4"/>
                <c:pt idx="0">
                  <c:v>Экономика</c:v>
                </c:pt>
                <c:pt idx="1">
                  <c:v>Прикладная экономика</c:v>
                </c:pt>
                <c:pt idx="2">
                  <c:v>Международные отношения</c:v>
                </c:pt>
                <c:pt idx="3">
                  <c:v>Математика</c:v>
                </c:pt>
              </c:strCache>
            </c:strRef>
          </c:cat>
          <c:val>
            <c:numRef>
              <c:f>Лист4!$B$31:$B$34</c:f>
              <c:numCache>
                <c:formatCode>General</c:formatCode>
                <c:ptCount val="4"/>
                <c:pt idx="0">
                  <c:v>17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41-49DC-B577-3AD832FEE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Лист2!$C$12</c:f>
              <c:strCache>
                <c:ptCount val="1"/>
                <c:pt idx="0">
                  <c:v>покупка   продуктов питания</c:v>
                </c:pt>
              </c:strCache>
            </c:strRef>
          </c:tx>
          <c:invertIfNegative val="0"/>
          <c:cat>
            <c:strRef>
              <c:f>Лист2!$B$13:$B$16</c:f>
              <c:strCache>
                <c:ptCount val="4"/>
                <c:pt idx="0">
                  <c:v>1 ребенок</c:v>
                </c:pt>
                <c:pt idx="1">
                  <c:v>2 детей</c:v>
                </c:pt>
                <c:pt idx="2">
                  <c:v>3 детей</c:v>
                </c:pt>
                <c:pt idx="3">
                  <c:v>4 и более детей </c:v>
                </c:pt>
              </c:strCache>
            </c:strRef>
          </c:cat>
          <c:val>
            <c:numRef>
              <c:f>Лист2!$C$13:$C$16</c:f>
              <c:numCache>
                <c:formatCode>General</c:formatCode>
                <c:ptCount val="4"/>
                <c:pt idx="0">
                  <c:v>34.800000000000004</c:v>
                </c:pt>
                <c:pt idx="1">
                  <c:v>37.6</c:v>
                </c:pt>
                <c:pt idx="2">
                  <c:v>41.8</c:v>
                </c:pt>
                <c:pt idx="3">
                  <c:v>60.8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A-4FD2-95C0-9EA352EBA265}"/>
            </c:ext>
          </c:extLst>
        </c:ser>
        <c:ser>
          <c:idx val="1"/>
          <c:order val="1"/>
          <c:tx>
            <c:strRef>
              <c:f>Лист2!$D$12</c:f>
              <c:strCache>
                <c:ptCount val="1"/>
                <c:pt idx="0">
                  <c:v>покупка непродовольственных товаров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Лист2!$B$13:$B$16</c:f>
              <c:strCache>
                <c:ptCount val="4"/>
                <c:pt idx="0">
                  <c:v>1 ребенок</c:v>
                </c:pt>
                <c:pt idx="1">
                  <c:v>2 детей</c:v>
                </c:pt>
                <c:pt idx="2">
                  <c:v>3 детей</c:v>
                </c:pt>
                <c:pt idx="3">
                  <c:v>4 и более детей </c:v>
                </c:pt>
              </c:strCache>
            </c:strRef>
          </c:cat>
          <c:val>
            <c:numRef>
              <c:f>Лист2!$D$13:$D$16</c:f>
              <c:numCache>
                <c:formatCode>General</c:formatCode>
                <c:ptCount val="4"/>
                <c:pt idx="0">
                  <c:v>44</c:v>
                </c:pt>
                <c:pt idx="1">
                  <c:v>36.1</c:v>
                </c:pt>
                <c:pt idx="2">
                  <c:v>29.7</c:v>
                </c:pt>
                <c:pt idx="3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6A-4FD2-95C0-9EA352EBA265}"/>
            </c:ext>
          </c:extLst>
        </c:ser>
        <c:ser>
          <c:idx val="2"/>
          <c:order val="2"/>
          <c:tx>
            <c:strRef>
              <c:f>Лист2!$E$12</c:f>
              <c:strCache>
                <c:ptCount val="1"/>
                <c:pt idx="0">
                  <c:v>оплата услуг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Лист2!$B$13:$B$16</c:f>
              <c:strCache>
                <c:ptCount val="4"/>
                <c:pt idx="0">
                  <c:v>1 ребенок</c:v>
                </c:pt>
                <c:pt idx="1">
                  <c:v>2 детей</c:v>
                </c:pt>
                <c:pt idx="2">
                  <c:v>3 детей</c:v>
                </c:pt>
                <c:pt idx="3">
                  <c:v>4 и более детей </c:v>
                </c:pt>
              </c:strCache>
            </c:strRef>
          </c:cat>
          <c:val>
            <c:numRef>
              <c:f>Лист2!$E$13:$E$16</c:f>
              <c:numCache>
                <c:formatCode>General</c:formatCode>
                <c:ptCount val="4"/>
                <c:pt idx="0">
                  <c:v>28.3</c:v>
                </c:pt>
                <c:pt idx="1">
                  <c:v>25.6</c:v>
                </c:pt>
                <c:pt idx="2">
                  <c:v>20.100000000000001</c:v>
                </c:pt>
                <c:pt idx="3">
                  <c:v>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6A-4FD2-95C0-9EA352EBA265}"/>
            </c:ext>
          </c:extLst>
        </c:ser>
        <c:ser>
          <c:idx val="3"/>
          <c:order val="3"/>
          <c:tx>
            <c:strRef>
              <c:f>Лист2!$F$12</c:f>
              <c:strCache>
                <c:ptCount val="1"/>
                <c:pt idx="0">
                  <c:v>покупка алкогольных напитков</c:v>
                </c:pt>
              </c:strCache>
            </c:strRef>
          </c:tx>
          <c:invertIfNegative val="0"/>
          <c:cat>
            <c:strRef>
              <c:f>Лист2!$B$13:$B$16</c:f>
              <c:strCache>
                <c:ptCount val="4"/>
                <c:pt idx="0">
                  <c:v>1 ребенок</c:v>
                </c:pt>
                <c:pt idx="1">
                  <c:v>2 детей</c:v>
                </c:pt>
                <c:pt idx="2">
                  <c:v>3 детей</c:v>
                </c:pt>
                <c:pt idx="3">
                  <c:v>4 и более детей </c:v>
                </c:pt>
              </c:strCache>
            </c:strRef>
          </c:cat>
          <c:val>
            <c:numRef>
              <c:f>Лист2!$F$13:$F$16</c:f>
              <c:numCache>
                <c:formatCode>General</c:formatCode>
                <c:ptCount val="4"/>
                <c:pt idx="0">
                  <c:v>1.6</c:v>
                </c:pt>
                <c:pt idx="1">
                  <c:v>1.6</c:v>
                </c:pt>
                <c:pt idx="2">
                  <c:v>1.4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6A-4FD2-95C0-9EA352EB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222464"/>
        <c:axId val="149222856"/>
      </c:barChart>
      <c:catAx>
        <c:axId val="14922246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ru-RU"/>
          </a:p>
        </c:txPr>
        <c:crossAx val="149222856"/>
        <c:crosses val="autoZero"/>
        <c:auto val="1"/>
        <c:lblAlgn val="ctr"/>
        <c:lblOffset val="100"/>
        <c:noMultiLvlLbl val="0"/>
      </c:catAx>
      <c:valAx>
        <c:axId val="1492228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92224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 baseline="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0T13:53:26.61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24D6-65AB-4D9C-B8F6-F132C157577E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90B59-1289-4213-8778-DD57C706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1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7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8DA2D-C6AA-4640-80E3-AACE692F4560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elena7296434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forms/d/e/1FAIpQLSfpTCc-93PHa_j_U_uzf_XRyA2zsIBStl-d2mixLKt3UUGeWg/viewfor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e5PlPpmb2TZQ2BK57H3VWLxiJKQ16NKszubCo8WQcsKuEhg/viewfor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tistika.ru/" TargetMode="External"/><Relationship Id="rId13" Type="http://schemas.openxmlformats.org/officeDocument/2006/relationships/hyperlink" Target="http://epp.eurostat.ec.europa.eu/portal/page/portal/eurostat/home" TargetMode="External"/><Relationship Id="rId18" Type="http://schemas.openxmlformats.org/officeDocument/2006/relationships/hyperlink" Target="http://www.who.int/whosis" TargetMode="External"/><Relationship Id="rId3" Type="http://schemas.openxmlformats.org/officeDocument/2006/relationships/hyperlink" Target="http://www.raexpert.ru/" TargetMode="External"/><Relationship Id="rId7" Type="http://schemas.openxmlformats.org/officeDocument/2006/relationships/hyperlink" Target="http://economy.gov.ru/" TargetMode="External"/><Relationship Id="rId12" Type="http://schemas.openxmlformats.org/officeDocument/2006/relationships/hyperlink" Target="http://www.romir.ru/" TargetMode="External"/><Relationship Id="rId17" Type="http://schemas.openxmlformats.org/officeDocument/2006/relationships/hyperlink" Target="http://www.census.gov/" TargetMode="External"/><Relationship Id="rId2" Type="http://schemas.openxmlformats.org/officeDocument/2006/relationships/hyperlink" Target="http://www.worldbank./" TargetMode="External"/><Relationship Id="rId16" Type="http://schemas.openxmlformats.org/officeDocument/2006/relationships/hyperlink" Target="http://demoscope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nfin.ru/ru/" TargetMode="External"/><Relationship Id="rId11" Type="http://schemas.openxmlformats.org/officeDocument/2006/relationships/hyperlink" Target="http://www.vedi.ru/" TargetMode="External"/><Relationship Id="rId5" Type="http://schemas.openxmlformats.org/officeDocument/2006/relationships/hyperlink" Target="http://www.cbr.ru/" TargetMode="External"/><Relationship Id="rId15" Type="http://schemas.openxmlformats.org/officeDocument/2006/relationships/hyperlink" Target="http://www.fedstat.ru/" TargetMode="External"/><Relationship Id="rId10" Type="http://schemas.openxmlformats.org/officeDocument/2006/relationships/hyperlink" Target="http://www.fira.ru/" TargetMode="External"/><Relationship Id="rId19" Type="http://schemas.openxmlformats.org/officeDocument/2006/relationships/hyperlink" Target="http://www.unpopulation.org/" TargetMode="External"/><Relationship Id="rId4" Type="http://schemas.openxmlformats.org/officeDocument/2006/relationships/hyperlink" Target="http://www.rbc.ru/" TargetMode="External"/><Relationship Id="rId9" Type="http://schemas.openxmlformats.org/officeDocument/2006/relationships/hyperlink" Target="http://sophist.hse.ru/4dbank.shtml" TargetMode="External"/><Relationship Id="rId14" Type="http://schemas.openxmlformats.org/officeDocument/2006/relationships/hyperlink" Target="http://cessi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" TargetMode="External"/><Relationship Id="rId2" Type="http://schemas.openxmlformats.org/officeDocument/2006/relationships/hyperlink" Target="http://data.worldbank.org/data-catalog/global-bilateral-migration-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br.ru/" TargetMode="External"/><Relationship Id="rId4" Type="http://schemas.openxmlformats.org/officeDocument/2006/relationships/hyperlink" Target="http://www.imf.org/en/Data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edi.ru/" TargetMode="External"/><Relationship Id="rId13" Type="http://schemas.openxmlformats.org/officeDocument/2006/relationships/hyperlink" Target="http://www.fedstat.ru/indicators/start.do" TargetMode="External"/><Relationship Id="rId18" Type="http://schemas.openxmlformats.org/officeDocument/2006/relationships/hyperlink" Target="http://www.wciom.ru/" TargetMode="External"/><Relationship Id="rId3" Type="http://schemas.openxmlformats.org/officeDocument/2006/relationships/hyperlink" Target="http://www.who.int/whosis" TargetMode="External"/><Relationship Id="rId7" Type="http://schemas.openxmlformats.org/officeDocument/2006/relationships/hyperlink" Target="http://www.gks.ru/" TargetMode="External"/><Relationship Id="rId12" Type="http://schemas.openxmlformats.org/officeDocument/2006/relationships/hyperlink" Target="http://www.rbc.ru/" TargetMode="External"/><Relationship Id="rId17" Type="http://schemas.openxmlformats.org/officeDocument/2006/relationships/hyperlink" Target="http://www.fira.ru/" TargetMode="External"/><Relationship Id="rId2" Type="http://schemas.openxmlformats.org/officeDocument/2006/relationships/hyperlink" Target="http://www.census.gov/" TargetMode="External"/><Relationship Id="rId16" Type="http://schemas.openxmlformats.org/officeDocument/2006/relationships/hyperlink" Target="http://sophist.hse.ru/" TargetMode="External"/><Relationship Id="rId20" Type="http://schemas.openxmlformats.org/officeDocument/2006/relationships/hyperlink" Target="http://demogr.nes.ru/index.php/ru/demogr_indicat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npopulation.org/" TargetMode="External"/><Relationship Id="rId11" Type="http://schemas.openxmlformats.org/officeDocument/2006/relationships/hyperlink" Target="http://www.raexpert.ru/" TargetMode="External"/><Relationship Id="rId5" Type="http://schemas.openxmlformats.org/officeDocument/2006/relationships/hyperlink" Target="http://www.worldbank.org/data" TargetMode="External"/><Relationship Id="rId15" Type="http://schemas.openxmlformats.org/officeDocument/2006/relationships/hyperlink" Target="http://www.statistika.ru/" TargetMode="External"/><Relationship Id="rId10" Type="http://schemas.openxmlformats.org/officeDocument/2006/relationships/hyperlink" Target="http://economy.gov.ru/" TargetMode="External"/><Relationship Id="rId19" Type="http://schemas.openxmlformats.org/officeDocument/2006/relationships/hyperlink" Target="http://www.fom.ru/" TargetMode="External"/><Relationship Id="rId4" Type="http://schemas.openxmlformats.org/officeDocument/2006/relationships/hyperlink" Target="http://epp.eurostat.ec.europa.eu/portal/page/portal/eurostat/home" TargetMode="External"/><Relationship Id="rId9" Type="http://schemas.openxmlformats.org/officeDocument/2006/relationships/hyperlink" Target="http://www.minfin.ru/" TargetMode="External"/><Relationship Id="rId14" Type="http://schemas.openxmlformats.org/officeDocument/2006/relationships/hyperlink" Target="http://www.cbr.ru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cs-express.ru/kotirovki-i-grafiki/gazp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266090"/>
            <a:ext cx="10058400" cy="2356975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Первичная обработка и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представление статистических данных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ru-RU" sz="1900" dirty="0" smtClean="0"/>
              <a:t>Практические занятия по первой дисциплине майнора «Прикладной статистический анализ»</a:t>
            </a:r>
          </a:p>
          <a:p>
            <a:pPr algn="ctr"/>
            <a:r>
              <a:rPr lang="ru-RU" dirty="0" smtClean="0"/>
              <a:t>КАБАЕВА Елена Владимировна, к.э.н., доцент</a:t>
            </a:r>
            <a:endParaRPr lang="en-US" dirty="0" smtClean="0"/>
          </a:p>
          <a:p>
            <a:r>
              <a:rPr lang="ru-RU" dirty="0" smtClean="0"/>
              <a:t>          </a:t>
            </a:r>
            <a:r>
              <a:rPr lang="en-US" dirty="0" smtClean="0"/>
              <a:t>elena7296434@gmail.com </a:t>
            </a:r>
            <a:r>
              <a:rPr lang="ru-RU" dirty="0" smtClean="0"/>
              <a:t> 		</a:t>
            </a:r>
            <a:r>
              <a:rPr lang="en-US" dirty="0" smtClean="0"/>
              <a:t>@</a:t>
            </a:r>
            <a:r>
              <a:rPr lang="en-US" dirty="0" err="1"/>
              <a:t>elekabaeva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354286" y="5974080"/>
            <a:ext cx="4223658" cy="56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</a:t>
            </a:r>
            <a:r>
              <a:rPr lang="en-US" dirty="0" smtClean="0"/>
              <a:t>2</a:t>
            </a:r>
            <a:r>
              <a:rPr lang="ru-RU" dirty="0" smtClean="0"/>
              <a:t>/202</a:t>
            </a:r>
            <a:r>
              <a:rPr lang="en-US" dirty="0" smtClean="0"/>
              <a:t>3</a:t>
            </a:r>
            <a:r>
              <a:rPr lang="ru-RU" dirty="0" smtClean="0"/>
              <a:t> учебный год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51" y="5019228"/>
            <a:ext cx="447500" cy="457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1" y="5019228"/>
            <a:ext cx="447500" cy="4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на занятиях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Лучше на ПК , ноутбук со стандартным пакетом </a:t>
            </a:r>
            <a:r>
              <a:rPr lang="en-US" dirty="0" smtClean="0"/>
              <a:t>MS Office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Гаджеты не подойдут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Открыт </a:t>
            </a:r>
            <a:r>
              <a:rPr lang="en-US" dirty="0" smtClean="0"/>
              <a:t>MS Excel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Открыт интернет-браузер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Активность в чате  и голосом, демонстрация результатов (экрана) – учитывается в оценке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Окно – </a:t>
            </a:r>
            <a:r>
              <a:rPr lang="ru-RU" dirty="0" err="1" smtClean="0"/>
              <a:t>аватарка</a:t>
            </a:r>
            <a:r>
              <a:rPr lang="ru-RU" dirty="0" smtClean="0"/>
              <a:t> подписана Фамилия, Имя (Отчество), желательно на русском или латинице</a:t>
            </a:r>
          </a:p>
          <a:p>
            <a:r>
              <a:rPr lang="ru-RU" dirty="0" smtClean="0"/>
              <a:t>калькулятор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3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063" y="253831"/>
            <a:ext cx="10058400" cy="917943"/>
          </a:xfrm>
        </p:spPr>
        <p:txBody>
          <a:bodyPr/>
          <a:lstStyle/>
          <a:p>
            <a:r>
              <a:rPr lang="en-US" dirty="0" smtClean="0"/>
              <a:t>Google-</a:t>
            </a:r>
            <a:r>
              <a:rPr lang="ru-RU" dirty="0" smtClean="0"/>
              <a:t>среда для коммуникаций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82516" y="1318476"/>
            <a:ext cx="5503984" cy="47921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Будут выкладываться материалы после каждого занятия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Там же – рабочая ведомость (личный прогресс)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Дополнительно – тексты домашних заданий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Удаленная консультация (асинхронная) – доступна в течение всего периода изучения дисциплины (просьба подписываться ФИО, группу)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Для консультаций в синхронном режиме по субботам с 10 до 11ч (по предварительной заявке и сформулированным вопросам) </a:t>
            </a:r>
            <a:r>
              <a:rPr lang="en-US" dirty="0" smtClean="0"/>
              <a:t>google-meet </a:t>
            </a:r>
            <a:r>
              <a:rPr lang="ru-RU" dirty="0" smtClean="0"/>
              <a:t>или </a:t>
            </a:r>
            <a:r>
              <a:rPr lang="en-US" dirty="0" smtClean="0"/>
              <a:t>zoom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0" y="1737360"/>
            <a:ext cx="53369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rgbClr val="00B050"/>
                </a:solidFill>
              </a:rPr>
              <a:t>Группа 3</a:t>
            </a:r>
            <a:r>
              <a:rPr lang="ru-RU" sz="1100" dirty="0" smtClean="0"/>
              <a:t>: https</a:t>
            </a:r>
            <a:r>
              <a:rPr lang="ru-RU" sz="1100" dirty="0"/>
              <a:t>://drive.google.com/drive/folders/1cKbWMQuC1Rra-rtSYpJha6uJlTGOCuQa?usp=sharing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352" y="1318476"/>
            <a:ext cx="3258005" cy="476316"/>
          </a:xfrm>
          <a:prstGeom prst="rect">
            <a:avLst/>
          </a:prstGeom>
        </p:spPr>
      </p:pic>
      <p:sp>
        <p:nvSpPr>
          <p:cNvPr id="9" name="Стрелка влево 8"/>
          <p:cNvSpPr/>
          <p:nvPr/>
        </p:nvSpPr>
        <p:spPr>
          <a:xfrm>
            <a:off x="6103476" y="2912962"/>
            <a:ext cx="5519955" cy="1640739"/>
          </a:xfrm>
          <a:prstGeom prst="lef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по электронной почте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elena7296434@gmail.com</a:t>
            </a:r>
            <a:endParaRPr lang="en-US" dirty="0" smtClean="0">
              <a:solidFill>
                <a:srgbClr val="0070C0"/>
              </a:solidFill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телеграмм-канал:  </a:t>
            </a:r>
            <a:r>
              <a:rPr lang="en-US" dirty="0">
                <a:solidFill>
                  <a:srgbClr val="0070C0"/>
                </a:solidFill>
              </a:rPr>
              <a:t>@</a:t>
            </a:r>
            <a:r>
              <a:rPr lang="en-US" dirty="0" err="1" smtClean="0">
                <a:solidFill>
                  <a:srgbClr val="0070C0"/>
                </a:solidFill>
              </a:rPr>
              <a:t>elekabaeva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15352" y="4918062"/>
            <a:ext cx="538968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Предварительная заявка и вопрос на консультацию:</a:t>
            </a:r>
            <a:r>
              <a:rPr lang="en-US" dirty="0">
                <a:hlinkClick r:id="rId4"/>
              </a:rPr>
              <a:t> </a:t>
            </a:r>
            <a:r>
              <a:rPr lang="en-US" sz="1400" dirty="0">
                <a:hlinkClick r:id="rId4"/>
              </a:rPr>
              <a:t>https://docs.google.com/forms/d/e/1FAIpQLSfpTCc-93PHa_j_U_uzf_XRyA2zsIBStl-d2mixLKt3UUGeWg/viewform</a:t>
            </a:r>
            <a:r>
              <a:rPr lang="en-US" sz="1400" dirty="0"/>
              <a:t> 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11" name="Багетная рамка 10"/>
          <p:cNvSpPr/>
          <p:nvPr/>
        </p:nvSpPr>
        <p:spPr>
          <a:xfrm>
            <a:off x="9602209" y="9230"/>
            <a:ext cx="2578508" cy="172813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! </a:t>
            </a:r>
          </a:p>
          <a:p>
            <a:pPr algn="ctr"/>
            <a:r>
              <a:rPr lang="ru-RU" sz="1200" dirty="0" smtClean="0"/>
              <a:t>Необходимо запомнить в ссылках быстрого доступа и использовать на протяжении всего периода изучения дисциплины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409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914835" cy="1260843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Базовый учебник для академического бакалавриата «Анализ данных»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 редакцией </a:t>
            </a:r>
            <a:r>
              <a:rPr lang="ru-RU" dirty="0" err="1" smtClean="0"/>
              <a:t>проф.В.С.Мхитаряна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Издательство «</a:t>
            </a:r>
            <a:r>
              <a:rPr lang="ru-RU" dirty="0" err="1" smtClean="0"/>
              <a:t>Юрайт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047" y="1107180"/>
            <a:ext cx="3292633" cy="51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посмотреть программу учебной дисциплины?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 smtClean="0"/>
              <a:t>На сайте образовательной программы (бриф-версия)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В </a:t>
            </a:r>
            <a:r>
              <a:rPr lang="en-US" dirty="0" smtClean="0"/>
              <a:t>LMS-</a:t>
            </a:r>
            <a:r>
              <a:rPr lang="ru-RU" dirty="0" smtClean="0"/>
              <a:t>кабинете (полная версия)</a:t>
            </a:r>
            <a:endParaRPr lang="ru-RU" dirty="0"/>
          </a:p>
        </p:txBody>
      </p:sp>
      <p:sp>
        <p:nvSpPr>
          <p:cNvPr id="4" name="Стрелка вниз 3"/>
          <p:cNvSpPr/>
          <p:nvPr/>
        </p:nvSpPr>
        <p:spPr>
          <a:xfrm>
            <a:off x="5877017" y="3133817"/>
            <a:ext cx="612560" cy="97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Важные принципы в процессе движения и освоения курса</a:t>
            </a:r>
            <a:endParaRPr lang="ru-RU" dirty="0"/>
          </a:p>
        </p:txBody>
      </p:sp>
      <p:sp>
        <p:nvSpPr>
          <p:cNvPr id="4" name="Стрелка влево 3"/>
          <p:cNvSpPr/>
          <p:nvPr/>
        </p:nvSpPr>
        <p:spPr>
          <a:xfrm>
            <a:off x="958361" y="1737359"/>
            <a:ext cx="10419073" cy="29753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Пререквизиты</a:t>
            </a:r>
            <a:r>
              <a:rPr lang="ru-RU" dirty="0" smtClean="0"/>
              <a:t>: не освоив предыдущую тему, нельзя осваивать следующую</a:t>
            </a:r>
            <a:endParaRPr lang="ru-RU" dirty="0"/>
          </a:p>
        </p:txBody>
      </p:sp>
      <p:sp>
        <p:nvSpPr>
          <p:cNvPr id="5" name="Стрелка влево 4"/>
          <p:cNvSpPr/>
          <p:nvPr/>
        </p:nvSpPr>
        <p:spPr>
          <a:xfrm>
            <a:off x="1160585" y="4033258"/>
            <a:ext cx="10216850" cy="25730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Актуализация: Пересмотр результатов с позиции вновь полученных знаний и навыков и внесение корректировок, дополнений, универсальности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4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по организации занятий?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310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393" y="287620"/>
            <a:ext cx="11114843" cy="96413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Семинар 1. </a:t>
            </a:r>
            <a:br>
              <a:rPr lang="ru-RU" sz="3600" b="1" dirty="0" smtClean="0"/>
            </a:br>
            <a:r>
              <a:rPr lang="ru-RU" sz="2000" b="1" dirty="0" smtClean="0"/>
              <a:t>Первичные статистические данные: работа с источниками данных, формирование массива данных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381" y="1251752"/>
            <a:ext cx="11505460" cy="4847207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!</a:t>
            </a:r>
            <a:r>
              <a:rPr lang="ru-RU" sz="1200" b="1" dirty="0" smtClean="0">
                <a:solidFill>
                  <a:srgbClr val="FF0000"/>
                </a:solidFill>
              </a:rPr>
              <a:t> </a:t>
            </a:r>
            <a:r>
              <a:rPr lang="ru-RU" sz="1200" b="1" dirty="0" smtClean="0"/>
              <a:t>Домашнее задание. </a:t>
            </a:r>
          </a:p>
          <a:p>
            <a:r>
              <a:rPr lang="ru-RU" sz="1200" dirty="0" smtClean="0"/>
              <a:t>1. Подобрать область исследования, интересную  для Вас и найти массив данных для дальнейшего анализа. Для дальнейшего выполнения </a:t>
            </a:r>
            <a:r>
              <a:rPr lang="ru-RU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модульного задания 1. </a:t>
            </a:r>
            <a:r>
              <a:rPr lang="ru-RU" sz="1200" dirty="0" smtClean="0"/>
              <a:t>Для выполнения </a:t>
            </a:r>
            <a:r>
              <a:rPr lang="ru-RU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модульного задания 2 </a:t>
            </a:r>
            <a:r>
              <a:rPr lang="ru-RU" sz="1200" dirty="0" smtClean="0"/>
              <a:t>в начале 2 модуля нужно будет добавить еще один показатель в этот же массив. </a:t>
            </a:r>
          </a:p>
          <a:p>
            <a:r>
              <a:rPr lang="ru-RU" sz="1200" dirty="0" smtClean="0"/>
              <a:t>2. Оформить данные в виде таблицы формата </a:t>
            </a:r>
            <a:r>
              <a:rPr lang="en-US" sz="1200" dirty="0" smtClean="0"/>
              <a:t>.</a:t>
            </a:r>
            <a:r>
              <a:rPr lang="en-US" sz="1200" dirty="0" err="1" smtClean="0"/>
              <a:t>xls</a:t>
            </a:r>
            <a:r>
              <a:rPr lang="ru-RU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3. Оформить заголовок</a:t>
            </a:r>
          </a:p>
          <a:p>
            <a:r>
              <a:rPr lang="ru-RU" sz="1200" dirty="0" smtClean="0"/>
              <a:t>4. Загрузить в папку до начала следующего занятия </a:t>
            </a:r>
            <a:r>
              <a:rPr lang="ru-RU" u="sng" dirty="0" smtClean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://docs.google.com/forms/d/e/1FAIpQLSee5PlPpmb2TZQ2BK57H3VWLxiJKQ16NKszubCo8WQcsKuEhg/viewform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sz="1200" dirty="0" smtClean="0"/>
              <a:t>  + (60-секундная видео-презентация области Вашего будущего исследования </a:t>
            </a:r>
            <a:r>
              <a:rPr lang="en-US" sz="1200" dirty="0" smtClean="0"/>
              <a:t>– </a:t>
            </a:r>
            <a:r>
              <a:rPr lang="ru-RU" sz="1200" dirty="0" smtClean="0"/>
              <a:t>ссылка на </a:t>
            </a:r>
            <a:r>
              <a:rPr lang="en-US" sz="1200" dirty="0" err="1" smtClean="0"/>
              <a:t>youtube</a:t>
            </a:r>
            <a:r>
              <a:rPr lang="ru-RU" sz="1200" dirty="0" smtClean="0"/>
              <a:t> или любой другой ресурс</a:t>
            </a:r>
            <a:r>
              <a:rPr lang="en-US" sz="1200" dirty="0" smtClean="0"/>
              <a:t>)</a:t>
            </a:r>
            <a:endParaRPr lang="ru-RU" sz="1200" dirty="0" smtClean="0"/>
          </a:p>
          <a:p>
            <a:r>
              <a:rPr lang="ru-RU" sz="1200" b="1" dirty="0" smtClean="0"/>
              <a:t>Требования к данным:</a:t>
            </a:r>
            <a:endParaRPr lang="ru-RU" sz="12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Количество наблюдений: 45-100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Количество показателей – 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Тип данных: пространственные (не </a:t>
            </a:r>
            <a:r>
              <a:rPr lang="ru-RU" sz="1200" dirty="0" err="1" smtClean="0"/>
              <a:t>временнЫе</a:t>
            </a:r>
            <a:r>
              <a:rPr lang="ru-RU" sz="12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Характер данных: моментные (не интервальные), сопоставимые, с отсутствием разрывов в значениях, абсолютные значения (не являющиеся расчетными из других показателей), первичные данные (т.е. данные замеров, наблюдений) и т.д.</a:t>
            </a:r>
          </a:p>
          <a:p>
            <a:r>
              <a:rPr lang="ru-RU" sz="1200" dirty="0" smtClean="0">
                <a:solidFill>
                  <a:srgbClr val="FF0000"/>
                </a:solidFill>
              </a:rPr>
              <a:t>Предельный </a:t>
            </a:r>
            <a:r>
              <a:rPr lang="ru-RU" sz="1200" dirty="0">
                <a:solidFill>
                  <a:srgbClr val="FF0000"/>
                </a:solidFill>
              </a:rPr>
              <a:t>срок загрузки домашнего задания (если не оговорено иное) </a:t>
            </a:r>
            <a:r>
              <a:rPr lang="ru-RU" sz="1200" dirty="0" smtClean="0">
                <a:solidFill>
                  <a:srgbClr val="FF0000"/>
                </a:solidFill>
              </a:rPr>
              <a:t>– дата следующего </a:t>
            </a:r>
            <a:r>
              <a:rPr lang="ru-RU" sz="1200" dirty="0">
                <a:solidFill>
                  <a:srgbClr val="FF0000"/>
                </a:solidFill>
              </a:rPr>
              <a:t>семинарского занятия</a:t>
            </a:r>
            <a:r>
              <a:rPr lang="ru-RU" sz="1200" dirty="0" smtClean="0">
                <a:solidFill>
                  <a:srgbClr val="FF0000"/>
                </a:solidFill>
              </a:rPr>
              <a:t>. Ожидайте результат (оценку) </a:t>
            </a:r>
            <a:r>
              <a:rPr lang="en-US" sz="1200" dirty="0" smtClean="0">
                <a:solidFill>
                  <a:srgbClr val="FF0000"/>
                </a:solidFill>
              </a:rPr>
              <a:t>~</a:t>
            </a:r>
            <a:r>
              <a:rPr lang="ru-RU" sz="1200" dirty="0" smtClean="0">
                <a:solidFill>
                  <a:srgbClr val="FF0000"/>
                </a:solidFill>
              </a:rPr>
              <a:t> в течение 7-10 дней.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33250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8" y="287619"/>
            <a:ext cx="10058400" cy="1450757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Семинар 1. </a:t>
            </a:r>
            <a:br>
              <a:rPr lang="ru-RU" sz="3600" b="1" dirty="0" smtClean="0"/>
            </a:br>
            <a:r>
              <a:rPr lang="ru-RU" sz="2800" b="1" dirty="0" smtClean="0"/>
              <a:t>Первичные статистические данные: работа с источниками данных, формирование массива данных (продолжение)</a:t>
            </a:r>
            <a:endParaRPr lang="ru-RU" sz="2800" b="1" dirty="0"/>
          </a:p>
        </p:txBody>
      </p:sp>
      <p:sp>
        <p:nvSpPr>
          <p:cNvPr id="4" name="Блок-схема: альтернативный процесс 3"/>
          <p:cNvSpPr/>
          <p:nvPr/>
        </p:nvSpPr>
        <p:spPr>
          <a:xfrm>
            <a:off x="420414" y="1846553"/>
            <a:ext cx="11372193" cy="44281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solidFill>
                  <a:schemeClr val="tx1"/>
                </a:solidFill>
              </a:rPr>
              <a:t>? </a:t>
            </a:r>
            <a:r>
              <a:rPr lang="ru-RU" sz="2000" dirty="0" smtClean="0">
                <a:solidFill>
                  <a:schemeClr val="tx1"/>
                </a:solidFill>
              </a:rPr>
              <a:t>Можно ли выполнять задания в группе.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</a:t>
            </a:r>
            <a:r>
              <a:rPr lang="ru-RU" dirty="0" smtClean="0">
                <a:solidFill>
                  <a:schemeClr val="tx1"/>
                </a:solidFill>
              </a:rPr>
              <a:t>: да, если это усиливает комплексный результат исследования, но не перераспределяет функции между участниками команды.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До 3 человек.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Загрузить файл с ДЗ при этом должен каждый участник группы.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 работе появляется одна общая часть с описанием аспекта, которым занимался каждый участник, а также описанием результатов (которые получаются более интересные (объемные), разносторонние)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  <a:r>
              <a:rPr lang="ru-RU" dirty="0" smtClean="0">
                <a:solidFill>
                  <a:schemeClr val="tx1"/>
                </a:solidFill>
              </a:rPr>
              <a:t>: </a:t>
            </a:r>
            <a:r>
              <a:rPr lang="ru-RU" sz="1400" dirty="0" smtClean="0">
                <a:solidFill>
                  <a:schemeClr val="tx1"/>
                </a:solidFill>
              </a:rPr>
              <a:t>2 или 3 чел. интересуются одной темой (например, «недвижимость»). Распределение может быть таким: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tx1"/>
                </a:solidFill>
              </a:rPr>
              <a:t>1 чел. исследует массив предложения квартир по какому-либо показателю (например, количество, кв. метры, цена и др.).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tx1"/>
                </a:solidFill>
              </a:rPr>
              <a:t>2 чел исследует массив покупателей квартир (например, по показателю доходов)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tx1"/>
                </a:solidFill>
              </a:rPr>
              <a:t>3 чел. исследует массив арендаторов квартир.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В результате получается комплексное исследование, характеризующее рынок недвижимости с позиции предложения квартир, характеристики покупателей и арендаторов. При этом все участники должны сделать требуемые задания и освоить статистический инструментарий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какой области брать данные?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470" y="1737360"/>
            <a:ext cx="5183671" cy="4023360"/>
          </a:xfrm>
        </p:spPr>
        <p:txBody>
          <a:bodyPr>
            <a:noAutofit/>
          </a:bodyPr>
          <a:lstStyle/>
          <a:p>
            <a:endParaRPr lang="ru-RU" sz="1600" dirty="0"/>
          </a:p>
          <a:p>
            <a:r>
              <a:rPr lang="ru-RU" sz="1600" dirty="0"/>
              <a:t>из любых отраслей и сфер деятельности / бизнеса</a:t>
            </a:r>
          </a:p>
          <a:p>
            <a:r>
              <a:rPr lang="ru-RU" sz="1600" dirty="0"/>
              <a:t>интересной Вам, к которой расположены </a:t>
            </a:r>
            <a:r>
              <a:rPr lang="en-US" sz="1600" dirty="0"/>
              <a:t>/</a:t>
            </a:r>
            <a:r>
              <a:rPr lang="ru-RU" sz="1600" dirty="0"/>
              <a:t> понимаете </a:t>
            </a:r>
            <a:r>
              <a:rPr lang="en-US" sz="1600" dirty="0"/>
              <a:t>/</a:t>
            </a:r>
            <a:r>
              <a:rPr lang="ru-RU" sz="1600" dirty="0"/>
              <a:t> чувствуете свои сильные стороны </a:t>
            </a:r>
            <a:r>
              <a:rPr lang="en-US" sz="1600" dirty="0"/>
              <a:t>/</a:t>
            </a:r>
            <a:r>
              <a:rPr lang="ru-RU" sz="1600" dirty="0"/>
              <a:t> в которой хотите развиваться </a:t>
            </a:r>
            <a:r>
              <a:rPr lang="ru-RU" sz="1600" dirty="0" smtClean="0"/>
              <a:t>дальше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Страхование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Рынок недвижимости, ЖКХ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FMCG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Товары длительного пользования (автомобили, бытовая техника)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Метеоявления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Социальная жизнь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Отраслевые рынки (нефть, золото, …)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Демография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Труд и безработица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Уровень жизни населения</a:t>
            </a:r>
            <a:endParaRPr lang="ru-RU" sz="1600" dirty="0"/>
          </a:p>
          <a:p>
            <a:endParaRPr lang="ru-RU" sz="1600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26480" y="1845734"/>
            <a:ext cx="570834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Образование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Здравоохранение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Окружающая среда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Компании, предприятия и организации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Сельское и лесное хозяйство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Транспорт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Связь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Туризм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Спорт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Информационные технологии</a:t>
            </a:r>
          </a:p>
          <a:p>
            <a:pPr>
              <a:buFont typeface="Wingdings" panose="05000000000000000000" pitchFamily="2" charset="2"/>
              <a:buChar char="q"/>
            </a:pPr>
            <a:endParaRPr lang="ru-RU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 smtClean="0"/>
              <a:t>И многие другие области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6050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брать данные?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177" y="1737360"/>
            <a:ext cx="9962605" cy="561957"/>
          </a:xfrm>
        </p:spPr>
        <p:txBody>
          <a:bodyPr/>
          <a:lstStyle/>
          <a:p>
            <a:r>
              <a:rPr lang="ru-RU" dirty="0" smtClean="0"/>
              <a:t>Любые доступные открытые официальные источники статистической информации</a:t>
            </a:r>
          </a:p>
          <a:p>
            <a:endParaRPr lang="ru-RU" sz="1000" dirty="0" smtClean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93345" y="1893659"/>
            <a:ext cx="1086626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http://www.worldbank.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org  - The World Bank Group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http://www.raexpert.ru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- Рейтинговое агентство Эксперт РА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http://www.rbc.ru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- Агентство «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РосБизнесКонсалтинг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www.cbr.ru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Центральный банк РФ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://</a:t>
            </a: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www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.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minfin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.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ru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/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ru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Минфин РФ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://</a:t>
            </a: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economy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.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gov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.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ru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Министерство экономического развития РФ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www.statistika.ru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Портал статистических данных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http://sophist.hse.ru/4dbank.shtml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Единый архив экономических и социологических данных 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www.fira.ru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Первое независимое рейтинговое агентство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http://www.vedi.ru/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Аналитическая лаборатория: периодические издания, аналитические материалы, статистические базы данных и др.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http://</a:t>
            </a: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www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.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romir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.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ru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исследования рынков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3"/>
              </a:rPr>
              <a:t>http://epp.eurostat.ec.europa.eu/portal/page/portal/eurostat/home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Статистическая служба Европейского союза (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Eurostat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4"/>
              </a:rPr>
              <a:t>http://cessi.ru/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Институт сравнительных социальных исследований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http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://</a:t>
            </a: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www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.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fedstat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.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ru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Единая межведомственная информационно-статистическая система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6"/>
              </a:rPr>
              <a:t>http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6"/>
              </a:rPr>
              <a:t>://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6"/>
              </a:rPr>
              <a:t>demoscope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6"/>
              </a:rPr>
              <a:t>.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6"/>
              </a:rPr>
              <a:t>ru</a:t>
            </a:r>
            <a:r>
              <a:rPr lang="en-US" sz="16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Российский демографический интернет-еженедельник «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Демоскоп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7"/>
              </a:rPr>
              <a:t>http://www.census.gov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Бюро Цензов США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включая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International Data Base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8"/>
              </a:rPr>
              <a:t>http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8"/>
              </a:rPr>
              <a:t>://</a:t>
            </a: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8"/>
              </a:rPr>
              <a:t>www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8"/>
              </a:rPr>
              <a:t>.</a:t>
            </a: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8"/>
              </a:rPr>
              <a:t>who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8"/>
              </a:rPr>
              <a:t>.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8"/>
              </a:rPr>
              <a:t>int</a:t>
            </a:r>
            <a:r>
              <a:rPr lang="ru-RU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8"/>
              </a:rPr>
              <a:t>/</a:t>
            </a:r>
            <a:r>
              <a:rPr lang="en-US" sz="16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8"/>
              </a:rPr>
              <a:t>whosis</a:t>
            </a:r>
            <a:r>
              <a:rPr lang="en-US" sz="16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Всемирная организация здравоохранения (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World Health Organization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9"/>
              </a:rPr>
              <a:t>http://www.unpopulation.org</a:t>
            </a:r>
            <a:r>
              <a:rPr lang="en-US" sz="16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 народонаселения ООН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(United Nations Population Division)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ожидания от майнора?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193369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Результат в декабре 2022?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брать данные? (продолжение)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7021" y="1881703"/>
            <a:ext cx="1086626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24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аналитического агентства «АВТОСТАТ» //[https://www.autostat.ru]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Всемирная организация здравоохранения [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who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/]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Всемирный банк [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worldbank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org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/]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Статистическая служба Европейского союза [http://ec.europa.eu/eurostat]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Статистический портал [http://www.statista.com/]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Федеральная  служба  государственной  статистики [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rosstat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gov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Российский Союз Автостраховщиков (РСА) [http://www.autoins.ru]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Всемирная туристическая организация (ЮНВТО) (англ. 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United Nations World Tourism Organization; UNWTO) [http://www2.unwto.org/] </a:t>
            </a:r>
            <a:endParaRPr lang="ru-RU" sz="1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spcBef>
                <a:spcPts val="24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United Nations, Department of Economic and Social Affairs, Population Division (2015). International Migration Flows to and from Selected Countries: The 2015 Revision (POP/DB/MIG/Flow/Rev.2015). Date of access: 03.02.2016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</a:t>
            </a:r>
            <a:r>
              <a:rPr lang="ru-RU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://</a:t>
            </a:r>
            <a:r>
              <a:rPr lang="en-US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data</a:t>
            </a:r>
            <a:r>
              <a:rPr lang="ru-RU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.</a:t>
            </a:r>
            <a:r>
              <a:rPr lang="en-US" sz="1100" u="sng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worldbank</a:t>
            </a:r>
            <a:r>
              <a:rPr lang="ru-RU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.</a:t>
            </a:r>
            <a:r>
              <a:rPr lang="en-US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org</a:t>
            </a:r>
            <a:r>
              <a:rPr lang="ru-RU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/</a:t>
            </a:r>
            <a:r>
              <a:rPr lang="en-US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data</a:t>
            </a:r>
            <a:r>
              <a:rPr lang="ru-RU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-</a:t>
            </a:r>
            <a:r>
              <a:rPr lang="en-US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catalog</a:t>
            </a:r>
            <a:r>
              <a:rPr lang="ru-RU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/</a:t>
            </a:r>
            <a:r>
              <a:rPr lang="en-US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global</a:t>
            </a:r>
            <a:r>
              <a:rPr lang="ru-RU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-</a:t>
            </a:r>
            <a:r>
              <a:rPr lang="en-US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bilateral</a:t>
            </a:r>
            <a:r>
              <a:rPr lang="ru-RU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-</a:t>
            </a:r>
            <a:r>
              <a:rPr lang="en-US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migration</a:t>
            </a:r>
            <a:r>
              <a:rPr lang="ru-RU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-</a:t>
            </a:r>
            <a:r>
              <a:rPr lang="en-US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database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Дата обращения: 15.04.2016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i="1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Organization for Economic Co-operation and Development OECD [</a:t>
            </a:r>
            <a:r>
              <a:rPr lang="en-US" sz="1100" i="1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https://data.oecd.org/</a:t>
            </a:r>
            <a:r>
              <a:rPr lang="en-US" sz="1100" i="1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Human Mortality Database [http://www.mortality.org/]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Международная финансовая </a:t>
            </a:r>
            <a:r>
              <a:rPr lang="ru-RU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статситкиа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(IFS) Международного Валютного Фонда (IMF) </a:t>
            </a:r>
            <a:r>
              <a:rPr lang="ru-RU" sz="1100" u="sng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http://www.imf.org/en/Data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ЦБ РФ – Центральный Банк России </a:t>
            </a:r>
            <a:r>
              <a:rPr lang="ru-RU" sz="11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http://cbr.ru/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24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Министерства внутренних дел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Генеральной прокуратуры Российской Федерации (Портал правовой статистики)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Судебной статистики (Судебный департамент при Верховном Суде Российской Федерации)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Информационный портал UKESSAYS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Информационный портал о финансах и инвестирования INVESTOPEDIA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Новостной портал </a:t>
            </a:r>
            <a:r>
              <a:rPr lang="ru-RU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Портал о экономической теории, персональных инвестициях </a:t>
            </a:r>
            <a:r>
              <a:rPr lang="ru-RU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Matter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Информационный портал о изучении </a:t>
            </a:r>
            <a:r>
              <a:rPr lang="ru-RU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трейдинга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LEARNTOTRADETHEMARKET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Портал для экспертов </a:t>
            </a:r>
            <a:r>
              <a:rPr lang="ru-RU" sz="1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трейдинга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SWING-TRADE-STOCKS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примеры источников данных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097280" y="1915426"/>
            <a:ext cx="4706754" cy="424474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 smtClean="0"/>
              <a:t>Бюро Цензов США</a:t>
            </a:r>
            <a:r>
              <a:rPr lang="en-US" sz="1300" dirty="0" smtClean="0"/>
              <a:t>, </a:t>
            </a:r>
            <a:r>
              <a:rPr lang="ru-RU" sz="1300" dirty="0" smtClean="0"/>
              <a:t>включая</a:t>
            </a:r>
            <a:r>
              <a:rPr lang="en-US" sz="1300" dirty="0" smtClean="0"/>
              <a:t> International Data Base: </a:t>
            </a:r>
            <a:r>
              <a:rPr lang="en-US" sz="1300" u="sng" dirty="0" smtClean="0">
                <a:hlinkClick r:id="rId2"/>
              </a:rPr>
              <a:t>http://www.census.gov</a:t>
            </a:r>
            <a:r>
              <a:rPr lang="ru-RU" sz="1300" dirty="0" smtClean="0"/>
              <a:t> </a:t>
            </a:r>
          </a:p>
          <a:p>
            <a:r>
              <a:rPr lang="ru-RU" sz="1300" dirty="0" smtClean="0"/>
              <a:t>Всемирная организация здравоохранения (</a:t>
            </a:r>
            <a:r>
              <a:rPr lang="en-US" sz="1300" dirty="0" smtClean="0"/>
              <a:t>World Health Organization</a:t>
            </a:r>
            <a:r>
              <a:rPr lang="ru-RU" sz="1300" dirty="0" smtClean="0"/>
              <a:t>): </a:t>
            </a:r>
            <a:r>
              <a:rPr lang="en-US" sz="1300" u="sng" dirty="0" smtClean="0">
                <a:hlinkClick r:id="rId3"/>
              </a:rPr>
              <a:t>http</a:t>
            </a:r>
            <a:r>
              <a:rPr lang="ru-RU" sz="1300" u="sng" dirty="0" smtClean="0">
                <a:hlinkClick r:id="rId3"/>
              </a:rPr>
              <a:t>://</a:t>
            </a:r>
            <a:r>
              <a:rPr lang="en-US" sz="1300" u="sng" dirty="0" smtClean="0">
                <a:hlinkClick r:id="rId3"/>
              </a:rPr>
              <a:t>www</a:t>
            </a:r>
            <a:r>
              <a:rPr lang="ru-RU" sz="1300" u="sng" dirty="0" smtClean="0">
                <a:hlinkClick r:id="rId3"/>
              </a:rPr>
              <a:t>.</a:t>
            </a:r>
            <a:r>
              <a:rPr lang="en-US" sz="1300" u="sng" dirty="0" smtClean="0">
                <a:hlinkClick r:id="rId3"/>
              </a:rPr>
              <a:t>who</a:t>
            </a:r>
            <a:r>
              <a:rPr lang="ru-RU" sz="1300" u="sng" dirty="0" smtClean="0">
                <a:hlinkClick r:id="rId3"/>
              </a:rPr>
              <a:t>.</a:t>
            </a:r>
            <a:r>
              <a:rPr lang="en-US" sz="1300" u="sng" dirty="0" err="1" smtClean="0">
                <a:hlinkClick r:id="rId3"/>
              </a:rPr>
              <a:t>int</a:t>
            </a:r>
            <a:r>
              <a:rPr lang="ru-RU" sz="1300" u="sng" dirty="0" smtClean="0">
                <a:hlinkClick r:id="rId3"/>
              </a:rPr>
              <a:t>/</a:t>
            </a:r>
            <a:r>
              <a:rPr lang="en-US" sz="1300" u="sng" dirty="0" err="1" smtClean="0">
                <a:hlinkClick r:id="rId3"/>
              </a:rPr>
              <a:t>whosis</a:t>
            </a:r>
            <a:endParaRPr lang="ru-RU" sz="1300" dirty="0" smtClean="0"/>
          </a:p>
          <a:p>
            <a:r>
              <a:rPr lang="ru-RU" sz="1300" dirty="0" smtClean="0"/>
              <a:t>Статистическая служба Европейского союза (</a:t>
            </a:r>
            <a:r>
              <a:rPr lang="en-US" sz="1300" dirty="0" smtClean="0"/>
              <a:t>Eurostat</a:t>
            </a:r>
            <a:r>
              <a:rPr lang="ru-RU" sz="1300" dirty="0" smtClean="0"/>
              <a:t>) </a:t>
            </a:r>
            <a:r>
              <a:rPr lang="ru-RU" sz="1300" u="sng" dirty="0" smtClean="0">
                <a:hlinkClick r:id="rId4"/>
              </a:rPr>
              <a:t>http://epp.eurostat.ec.europa.eu/portal/page/portal/eurostat/home</a:t>
            </a:r>
            <a:endParaRPr lang="ru-RU" sz="1300" dirty="0" smtClean="0"/>
          </a:p>
          <a:p>
            <a:r>
              <a:rPr lang="ru-RU" sz="1300" dirty="0" smtClean="0"/>
              <a:t>Мировой Банк (</a:t>
            </a:r>
            <a:r>
              <a:rPr lang="ru-RU" sz="1300" dirty="0" err="1" smtClean="0"/>
              <a:t>World</a:t>
            </a:r>
            <a:r>
              <a:rPr lang="ru-RU" sz="1300" dirty="0" smtClean="0"/>
              <a:t> </a:t>
            </a:r>
            <a:r>
              <a:rPr lang="ru-RU" sz="1300" dirty="0" err="1" smtClean="0"/>
              <a:t>Bank</a:t>
            </a:r>
            <a:r>
              <a:rPr lang="ru-RU" sz="1300" dirty="0" smtClean="0"/>
              <a:t>): </a:t>
            </a:r>
            <a:r>
              <a:rPr lang="en-US" sz="1300" u="sng" dirty="0" smtClean="0">
                <a:hlinkClick r:id="rId5"/>
              </a:rPr>
              <a:t>http</a:t>
            </a:r>
            <a:r>
              <a:rPr lang="ru-RU" sz="1300" u="sng" dirty="0" smtClean="0">
                <a:hlinkClick r:id="rId5"/>
              </a:rPr>
              <a:t>://</a:t>
            </a:r>
            <a:r>
              <a:rPr lang="en-US" sz="1300" u="sng" dirty="0" smtClean="0">
                <a:hlinkClick r:id="rId5"/>
              </a:rPr>
              <a:t>www</a:t>
            </a:r>
            <a:r>
              <a:rPr lang="ru-RU" sz="1300" u="sng" dirty="0" smtClean="0">
                <a:hlinkClick r:id="rId5"/>
              </a:rPr>
              <a:t>.</a:t>
            </a:r>
            <a:r>
              <a:rPr lang="en-US" sz="1300" u="sng" dirty="0" err="1" smtClean="0">
                <a:hlinkClick r:id="rId5"/>
              </a:rPr>
              <a:t>worldbank</a:t>
            </a:r>
            <a:r>
              <a:rPr lang="ru-RU" sz="1300" u="sng" dirty="0" smtClean="0">
                <a:hlinkClick r:id="rId5"/>
              </a:rPr>
              <a:t>.</a:t>
            </a:r>
            <a:r>
              <a:rPr lang="en-US" sz="1300" u="sng" dirty="0" smtClean="0">
                <a:hlinkClick r:id="rId5"/>
              </a:rPr>
              <a:t>org</a:t>
            </a:r>
            <a:r>
              <a:rPr lang="ru-RU" sz="1300" u="sng" dirty="0" smtClean="0">
                <a:hlinkClick r:id="rId5"/>
              </a:rPr>
              <a:t>/</a:t>
            </a:r>
            <a:r>
              <a:rPr lang="en-US" sz="1300" u="sng" dirty="0" smtClean="0">
                <a:hlinkClick r:id="rId5"/>
              </a:rPr>
              <a:t>data</a:t>
            </a:r>
            <a:r>
              <a:rPr lang="ru-RU" sz="1300" dirty="0" smtClean="0"/>
              <a:t> </a:t>
            </a:r>
          </a:p>
          <a:p>
            <a:r>
              <a:rPr lang="ru-RU" sz="1300" dirty="0" smtClean="0"/>
              <a:t>Отдел народонаселения ООН</a:t>
            </a:r>
            <a:r>
              <a:rPr lang="en-US" sz="1300" dirty="0" smtClean="0"/>
              <a:t> (United Nations Population Division): </a:t>
            </a:r>
            <a:r>
              <a:rPr lang="en-US" sz="1300" u="sng" dirty="0" smtClean="0">
                <a:hlinkClick r:id="rId6"/>
              </a:rPr>
              <a:t>http://www.unpopulation.org</a:t>
            </a:r>
            <a:endParaRPr lang="ru-RU" sz="1300" dirty="0" smtClean="0"/>
          </a:p>
          <a:p>
            <a:r>
              <a:rPr lang="ru-RU" sz="1300" dirty="0" smtClean="0"/>
              <a:t>Официальный сайт Росстата </a:t>
            </a:r>
            <a:r>
              <a:rPr lang="ru-RU" sz="1300" u="sng" dirty="0" smtClean="0">
                <a:hlinkClick r:id="rId7"/>
              </a:rPr>
              <a:t>http://www.gks.ru</a:t>
            </a:r>
            <a:endParaRPr lang="ru-RU" sz="1300" dirty="0" smtClean="0"/>
          </a:p>
          <a:p>
            <a:r>
              <a:rPr lang="ru-RU" sz="1300" dirty="0" smtClean="0"/>
              <a:t>Аналитическая лаборатория: периодические издания, аналитические материалы, статистические базы данных и др. </a:t>
            </a:r>
            <a:r>
              <a:rPr lang="en-US" sz="1300" u="sng" dirty="0" smtClean="0">
                <a:hlinkClick r:id="rId8"/>
              </a:rPr>
              <a:t>http</a:t>
            </a:r>
            <a:r>
              <a:rPr lang="ru-RU" sz="1300" u="sng" dirty="0" smtClean="0">
                <a:hlinkClick r:id="rId8"/>
              </a:rPr>
              <a:t>://</a:t>
            </a:r>
            <a:r>
              <a:rPr lang="en-US" sz="1300" u="sng" dirty="0" smtClean="0">
                <a:hlinkClick r:id="rId8"/>
              </a:rPr>
              <a:t>www</a:t>
            </a:r>
            <a:r>
              <a:rPr lang="ru-RU" sz="1300" u="sng" dirty="0" smtClean="0">
                <a:hlinkClick r:id="rId8"/>
              </a:rPr>
              <a:t>.</a:t>
            </a:r>
            <a:r>
              <a:rPr lang="en-US" sz="1300" u="sng" dirty="0" err="1" smtClean="0">
                <a:hlinkClick r:id="rId8"/>
              </a:rPr>
              <a:t>vedi</a:t>
            </a:r>
            <a:r>
              <a:rPr lang="ru-RU" sz="1300" u="sng" dirty="0" smtClean="0">
                <a:hlinkClick r:id="rId8"/>
              </a:rPr>
              <a:t>.</a:t>
            </a:r>
            <a:r>
              <a:rPr lang="en-US" sz="1300" u="sng" dirty="0" err="1" smtClean="0">
                <a:hlinkClick r:id="rId8"/>
              </a:rPr>
              <a:t>ru</a:t>
            </a:r>
            <a:r>
              <a:rPr lang="ru-RU" sz="1300" u="sng" dirty="0" smtClean="0">
                <a:hlinkClick r:id="rId8"/>
              </a:rPr>
              <a:t>/</a:t>
            </a:r>
            <a:r>
              <a:rPr lang="ru-RU" sz="1300" dirty="0" smtClean="0"/>
              <a:t> </a:t>
            </a:r>
          </a:p>
          <a:p>
            <a:r>
              <a:rPr lang="ru-RU" sz="1300" dirty="0" smtClean="0"/>
              <a:t>Министерство финансов РФ </a:t>
            </a:r>
            <a:r>
              <a:rPr lang="ru-RU" sz="1300" u="sng" dirty="0" smtClean="0">
                <a:hlinkClick r:id="rId9"/>
              </a:rPr>
              <a:t>http://www.minfin.ru</a:t>
            </a:r>
            <a:r>
              <a:rPr lang="ru-RU" sz="1300" dirty="0" smtClean="0"/>
              <a:t> </a:t>
            </a:r>
          </a:p>
          <a:p>
            <a:r>
              <a:rPr lang="ru-RU" sz="1300" dirty="0" smtClean="0"/>
              <a:t>Министерство экономического развития РФ </a:t>
            </a:r>
            <a:r>
              <a:rPr lang="ru-RU" sz="1300" u="sng" dirty="0" smtClean="0">
                <a:hlinkClick r:id="rId10"/>
              </a:rPr>
              <a:t>http://economy.gov.ru</a:t>
            </a:r>
            <a:endParaRPr lang="ru-RU" sz="1300" dirty="0" smtClean="0"/>
          </a:p>
          <a:p>
            <a:endParaRPr lang="ru-RU" sz="1300" dirty="0" smtClean="0"/>
          </a:p>
          <a:p>
            <a:endParaRPr lang="ru-RU" sz="13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324256" y="1915427"/>
            <a:ext cx="4831423" cy="424474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 smtClean="0"/>
              <a:t>Рейтинговое агентство Эксперт РА </a:t>
            </a:r>
            <a:r>
              <a:rPr lang="ru-RU" sz="1300" u="sng" dirty="0" smtClean="0">
                <a:hlinkClick r:id="rId11"/>
              </a:rPr>
              <a:t>http://www.raexpert.ru</a:t>
            </a:r>
            <a:r>
              <a:rPr lang="ru-RU" sz="1300" dirty="0" smtClean="0"/>
              <a:t> </a:t>
            </a:r>
          </a:p>
          <a:p>
            <a:r>
              <a:rPr lang="ru-RU" sz="1300" dirty="0" smtClean="0"/>
              <a:t>Агентство «</a:t>
            </a:r>
            <a:r>
              <a:rPr lang="ru-RU" sz="1300" dirty="0" err="1" smtClean="0"/>
              <a:t>РосБизнесКонсалтинг</a:t>
            </a:r>
            <a:r>
              <a:rPr lang="ru-RU" sz="1300" dirty="0" smtClean="0"/>
              <a:t>» </a:t>
            </a:r>
            <a:r>
              <a:rPr lang="ru-RU" sz="1300" u="sng" dirty="0" smtClean="0">
                <a:hlinkClick r:id="rId12"/>
              </a:rPr>
              <a:t>http://www.rbc.ru</a:t>
            </a:r>
            <a:r>
              <a:rPr lang="ru-RU" sz="1300" dirty="0" smtClean="0"/>
              <a:t> </a:t>
            </a:r>
          </a:p>
          <a:p>
            <a:r>
              <a:rPr lang="ru-RU" sz="1300" dirty="0" smtClean="0"/>
              <a:t>Единая межведомственная информационно-статистическая система</a:t>
            </a:r>
            <a:r>
              <a:rPr lang="ru-RU" sz="1300" i="1" u="sng" dirty="0" smtClean="0"/>
              <a:t> </a:t>
            </a:r>
            <a:r>
              <a:rPr lang="en-US" sz="1300" i="1" u="sng" dirty="0" smtClean="0">
                <a:hlinkClick r:id="rId13"/>
              </a:rPr>
              <a:t>http</a:t>
            </a:r>
            <a:r>
              <a:rPr lang="ru-RU" sz="1300" i="1" u="sng" dirty="0" smtClean="0">
                <a:hlinkClick r:id="rId13"/>
              </a:rPr>
              <a:t>://</a:t>
            </a:r>
            <a:r>
              <a:rPr lang="en-US" sz="1300" i="1" u="sng" dirty="0" smtClean="0">
                <a:hlinkClick r:id="rId13"/>
              </a:rPr>
              <a:t>www</a:t>
            </a:r>
            <a:r>
              <a:rPr lang="ru-RU" sz="1300" i="1" u="sng" dirty="0" smtClean="0">
                <a:hlinkClick r:id="rId13"/>
              </a:rPr>
              <a:t>.</a:t>
            </a:r>
            <a:r>
              <a:rPr lang="en-US" sz="1300" i="1" u="sng" dirty="0" err="1" smtClean="0">
                <a:hlinkClick r:id="rId13"/>
              </a:rPr>
              <a:t>fedstat</a:t>
            </a:r>
            <a:r>
              <a:rPr lang="ru-RU" sz="1300" i="1" u="sng" dirty="0" smtClean="0">
                <a:hlinkClick r:id="rId13"/>
              </a:rPr>
              <a:t>.</a:t>
            </a:r>
            <a:r>
              <a:rPr lang="en-US" sz="1300" i="1" u="sng" dirty="0" err="1" smtClean="0">
                <a:hlinkClick r:id="rId13"/>
              </a:rPr>
              <a:t>ru</a:t>
            </a:r>
            <a:r>
              <a:rPr lang="ru-RU" sz="1300" i="1" u="sng" dirty="0" smtClean="0">
                <a:hlinkClick r:id="rId13"/>
              </a:rPr>
              <a:t>/</a:t>
            </a:r>
            <a:r>
              <a:rPr lang="en-US" sz="1300" i="1" u="sng" dirty="0" smtClean="0">
                <a:hlinkClick r:id="rId13"/>
              </a:rPr>
              <a:t>indicators</a:t>
            </a:r>
            <a:r>
              <a:rPr lang="ru-RU" sz="1300" i="1" u="sng" dirty="0" smtClean="0">
                <a:hlinkClick r:id="rId13"/>
              </a:rPr>
              <a:t>/</a:t>
            </a:r>
            <a:r>
              <a:rPr lang="en-US" sz="1300" i="1" u="sng" dirty="0" smtClean="0">
                <a:hlinkClick r:id="rId13"/>
              </a:rPr>
              <a:t>start</a:t>
            </a:r>
            <a:r>
              <a:rPr lang="ru-RU" sz="1300" i="1" u="sng" dirty="0" smtClean="0">
                <a:hlinkClick r:id="rId13"/>
              </a:rPr>
              <a:t>.</a:t>
            </a:r>
            <a:r>
              <a:rPr lang="en-US" sz="1300" i="1" u="sng" dirty="0" smtClean="0">
                <a:hlinkClick r:id="rId13"/>
              </a:rPr>
              <a:t>do</a:t>
            </a:r>
            <a:endParaRPr lang="ru-RU" sz="1300" dirty="0" smtClean="0"/>
          </a:p>
          <a:p>
            <a:r>
              <a:rPr lang="ru-RU" sz="1300" dirty="0" smtClean="0"/>
              <a:t>Центральный банк России</a:t>
            </a:r>
            <a:r>
              <a:rPr lang="ru-RU" sz="1300" i="1" u="sng" dirty="0" smtClean="0"/>
              <a:t> </a:t>
            </a:r>
            <a:r>
              <a:rPr lang="en-US" sz="1300" i="1" u="sng" dirty="0" smtClean="0">
                <a:hlinkClick r:id="rId14"/>
              </a:rPr>
              <a:t>www</a:t>
            </a:r>
            <a:r>
              <a:rPr lang="ru-RU" sz="1300" i="1" u="sng" dirty="0" smtClean="0">
                <a:hlinkClick r:id="rId14"/>
              </a:rPr>
              <a:t>.</a:t>
            </a:r>
            <a:r>
              <a:rPr lang="en-US" sz="1300" i="1" u="sng" dirty="0" err="1" smtClean="0">
                <a:hlinkClick r:id="rId14"/>
              </a:rPr>
              <a:t>cbr</a:t>
            </a:r>
            <a:r>
              <a:rPr lang="ru-RU" sz="1300" i="1" u="sng" dirty="0" smtClean="0">
                <a:hlinkClick r:id="rId14"/>
              </a:rPr>
              <a:t>.</a:t>
            </a:r>
            <a:r>
              <a:rPr lang="en-US" sz="1300" i="1" u="sng" dirty="0" err="1" smtClean="0">
                <a:hlinkClick r:id="rId14"/>
              </a:rPr>
              <a:t>ru</a:t>
            </a:r>
            <a:endParaRPr lang="ru-RU" sz="1300" dirty="0" smtClean="0"/>
          </a:p>
          <a:p>
            <a:r>
              <a:rPr lang="ru-RU" sz="1300" dirty="0" smtClean="0"/>
              <a:t>Портал статистических данных </a:t>
            </a:r>
            <a:r>
              <a:rPr lang="en-US" sz="1300" i="1" u="sng" dirty="0" smtClean="0">
                <a:hlinkClick r:id="rId15"/>
              </a:rPr>
              <a:t>www</a:t>
            </a:r>
            <a:r>
              <a:rPr lang="ru-RU" sz="1300" i="1" u="sng" dirty="0" smtClean="0">
                <a:hlinkClick r:id="rId15"/>
              </a:rPr>
              <a:t>.</a:t>
            </a:r>
            <a:r>
              <a:rPr lang="en-US" sz="1300" i="1" u="sng" dirty="0" err="1" smtClean="0">
                <a:hlinkClick r:id="rId15"/>
              </a:rPr>
              <a:t>statistika</a:t>
            </a:r>
            <a:r>
              <a:rPr lang="ru-RU" sz="1300" i="1" u="sng" dirty="0" smtClean="0">
                <a:hlinkClick r:id="rId15"/>
              </a:rPr>
              <a:t>.</a:t>
            </a:r>
            <a:r>
              <a:rPr lang="en-US" sz="1300" i="1" u="sng" dirty="0" err="1" smtClean="0">
                <a:hlinkClick r:id="rId15"/>
              </a:rPr>
              <a:t>ru</a:t>
            </a:r>
            <a:endParaRPr lang="ru-RU" sz="1300" dirty="0" smtClean="0"/>
          </a:p>
          <a:p>
            <a:r>
              <a:rPr lang="ru-RU" sz="1300" dirty="0" smtClean="0"/>
              <a:t>Единый архив экономических и социологических данных НИУ ВШЭ </a:t>
            </a:r>
            <a:r>
              <a:rPr lang="ru-RU" sz="1300" u="sng" dirty="0" smtClean="0">
                <a:hlinkClick r:id="rId16"/>
              </a:rPr>
              <a:t>http://sophist.hse.ru/</a:t>
            </a:r>
            <a:endParaRPr lang="ru-RU" sz="1300" dirty="0" smtClean="0"/>
          </a:p>
          <a:p>
            <a:r>
              <a:rPr lang="ru-RU" sz="1300" dirty="0" smtClean="0"/>
              <a:t>Первое независимое рейтинговое агентство </a:t>
            </a:r>
            <a:r>
              <a:rPr lang="en-US" sz="1300" i="1" u="sng" dirty="0" smtClean="0">
                <a:hlinkClick r:id="rId17"/>
              </a:rPr>
              <a:t>www</a:t>
            </a:r>
            <a:r>
              <a:rPr lang="ru-RU" sz="1300" i="1" u="sng" dirty="0" smtClean="0">
                <a:hlinkClick r:id="rId17"/>
              </a:rPr>
              <a:t>.</a:t>
            </a:r>
            <a:r>
              <a:rPr lang="en-US" sz="1300" i="1" u="sng" dirty="0" err="1" smtClean="0">
                <a:hlinkClick r:id="rId17"/>
              </a:rPr>
              <a:t>fira</a:t>
            </a:r>
            <a:r>
              <a:rPr lang="ru-RU" sz="1300" i="1" u="sng" dirty="0" smtClean="0">
                <a:hlinkClick r:id="rId17"/>
              </a:rPr>
              <a:t>.</a:t>
            </a:r>
            <a:r>
              <a:rPr lang="en-US" sz="1300" i="1" u="sng" dirty="0" err="1" smtClean="0">
                <a:hlinkClick r:id="rId17"/>
              </a:rPr>
              <a:t>ru</a:t>
            </a:r>
            <a:endParaRPr lang="ru-RU" sz="1300" dirty="0" smtClean="0"/>
          </a:p>
          <a:p>
            <a:r>
              <a:rPr lang="ru-RU" sz="1300" dirty="0" smtClean="0"/>
              <a:t>Всероссийский центр исследования общественного мнения </a:t>
            </a:r>
            <a:r>
              <a:rPr lang="ru-RU" sz="1300" u="sng" dirty="0" smtClean="0">
                <a:hlinkClick r:id="rId18"/>
              </a:rPr>
              <a:t>http://www.</a:t>
            </a:r>
            <a:r>
              <a:rPr lang="en-US" sz="1300" u="sng" dirty="0" err="1" smtClean="0">
                <a:hlinkClick r:id="rId18"/>
              </a:rPr>
              <a:t>wciom</a:t>
            </a:r>
            <a:r>
              <a:rPr lang="ru-RU" sz="1300" u="sng" dirty="0" smtClean="0">
                <a:hlinkClick r:id="rId18"/>
              </a:rPr>
              <a:t>.</a:t>
            </a:r>
            <a:r>
              <a:rPr lang="en-US" sz="1300" u="sng" dirty="0" err="1" smtClean="0">
                <a:hlinkClick r:id="rId18"/>
              </a:rPr>
              <a:t>ru</a:t>
            </a:r>
            <a:endParaRPr lang="ru-RU" sz="1300" dirty="0" smtClean="0"/>
          </a:p>
          <a:p>
            <a:r>
              <a:rPr lang="ru-RU" sz="1300" dirty="0" smtClean="0"/>
              <a:t>Фонд «Общественное мнение» </a:t>
            </a:r>
            <a:r>
              <a:rPr lang="ru-RU" sz="1300" u="sng" dirty="0" smtClean="0">
                <a:hlinkClick r:id="rId19"/>
              </a:rPr>
              <a:t>http://www.</a:t>
            </a:r>
            <a:r>
              <a:rPr lang="en-US" sz="1300" u="sng" dirty="0" err="1" smtClean="0">
                <a:hlinkClick r:id="rId19"/>
              </a:rPr>
              <a:t>fom</a:t>
            </a:r>
            <a:r>
              <a:rPr lang="ru-RU" sz="1300" u="sng" dirty="0" smtClean="0">
                <a:hlinkClick r:id="rId19"/>
              </a:rPr>
              <a:t>.</a:t>
            </a:r>
            <a:r>
              <a:rPr lang="en-US" sz="1300" u="sng" dirty="0" err="1" smtClean="0">
                <a:hlinkClick r:id="rId19"/>
              </a:rPr>
              <a:t>ru</a:t>
            </a:r>
            <a:endParaRPr lang="ru-RU" sz="1300" u="sng" dirty="0" smtClean="0"/>
          </a:p>
          <a:p>
            <a:r>
              <a:rPr lang="ru-RU" sz="1300" u="sng" dirty="0" smtClean="0"/>
              <a:t>Центр демографических исследования РЭШ </a:t>
            </a:r>
            <a:r>
              <a:rPr lang="en-US" sz="1300" u="sng" dirty="0" smtClean="0">
                <a:hlinkClick r:id="rId20"/>
              </a:rPr>
              <a:t>http://demogr.nes.ru/index.php/ru/demogr_indicat/data</a:t>
            </a:r>
            <a:endParaRPr lang="ru-RU" sz="1300" u="sng" dirty="0" smtClean="0"/>
          </a:p>
          <a:p>
            <a:r>
              <a:rPr lang="ru-RU" sz="1300" u="sng" dirty="0" smtClean="0"/>
              <a:t>…</a:t>
            </a:r>
          </a:p>
          <a:p>
            <a:endParaRPr lang="ru-RU" sz="1300" dirty="0" smtClean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4749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оформить выбранные данные?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5" y="1845734"/>
            <a:ext cx="5831980" cy="1943751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/>
              <a:t>Таблица 3 столбца, кол-во строк 45-100</a:t>
            </a:r>
          </a:p>
          <a:p>
            <a:r>
              <a:rPr lang="ru-RU" dirty="0" smtClean="0"/>
              <a:t>Заголовок таблицы</a:t>
            </a:r>
          </a:p>
          <a:p>
            <a:r>
              <a:rPr lang="ru-RU" dirty="0" smtClean="0"/>
              <a:t>Указать источник (под чертой после таблицы)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520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данные являются статистическими?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264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Являются ли эти данные статистическими?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9" y="2037823"/>
            <a:ext cx="8682373" cy="26365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221" y="1797403"/>
            <a:ext cx="4385683" cy="37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Являются ли эти данные статистическими?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28" y="3008695"/>
            <a:ext cx="10719927" cy="14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6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Являются ли эти данные статистическими?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83" y="1845734"/>
            <a:ext cx="4385683" cy="37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Являются ли эти данные статистическими?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13" y="2151048"/>
            <a:ext cx="7837988" cy="38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54" y="1886074"/>
            <a:ext cx="6144028" cy="4096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Являются ли эти данные статистическими?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8126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Являются ли эти данные статистическими?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24" y="1179927"/>
            <a:ext cx="5129836" cy="46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курсе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1" y="1845734"/>
            <a:ext cx="525076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2 учебных модуля:</a:t>
            </a:r>
          </a:p>
          <a:p>
            <a:pPr marL="457200" indent="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Одномерные данные.</a:t>
            </a:r>
          </a:p>
          <a:p>
            <a:pPr marL="457200" indent="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Двумерные данные.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190 </a:t>
            </a:r>
            <a:r>
              <a:rPr lang="ru-RU" dirty="0" err="1" smtClean="0"/>
              <a:t>ак.ч</a:t>
            </a:r>
            <a:r>
              <a:rPr lang="ru-RU" dirty="0" smtClean="0"/>
              <a:t>., в </a:t>
            </a:r>
            <a:r>
              <a:rPr lang="ru-RU" dirty="0" err="1" smtClean="0"/>
              <a:t>т.ч</a:t>
            </a:r>
            <a:r>
              <a:rPr lang="ru-RU" dirty="0" smtClean="0"/>
              <a:t>. 76 </a:t>
            </a:r>
            <a:r>
              <a:rPr lang="ru-RU" dirty="0" err="1" smtClean="0"/>
              <a:t>ак.ч</a:t>
            </a:r>
            <a:r>
              <a:rPr lang="ru-RU" dirty="0" smtClean="0"/>
              <a:t>. (28л+48с) – контактная работа, 114 </a:t>
            </a:r>
            <a:r>
              <a:rPr lang="ru-RU" dirty="0" err="1" smtClean="0"/>
              <a:t>ак.ч</a:t>
            </a:r>
            <a:r>
              <a:rPr lang="ru-RU" dirty="0" smtClean="0"/>
              <a:t> – самостоятельная работа (</a:t>
            </a:r>
            <a:r>
              <a:rPr lang="en-US" dirty="0" smtClean="0"/>
              <a:t>~</a:t>
            </a:r>
            <a:r>
              <a:rPr lang="ru-RU" dirty="0" smtClean="0"/>
              <a:t>60-70%)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курс практико-ориентированный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фокус в большей степени на интерпретацию и анализ</a:t>
            </a: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081869"/>
              </p:ext>
            </p:extLst>
          </p:nvPr>
        </p:nvGraphicFramePr>
        <p:xfrm>
          <a:off x="6715491" y="1944794"/>
          <a:ext cx="5267325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69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Являются ли эти данные статистическими?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93" y="2850283"/>
            <a:ext cx="10176786" cy="17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544389" y="1845734"/>
            <a:ext cx="4772297" cy="283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 из вариантов представления данных  Вам нравится?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представления результатов имеет 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232366" y="2551611"/>
            <a:ext cx="4084320" cy="9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32366" y="3958045"/>
            <a:ext cx="4084320" cy="9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Графики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8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183" y="322217"/>
            <a:ext cx="10058400" cy="1450757"/>
          </a:xfrm>
        </p:spPr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20674853">
            <a:off x="7373756" y="1132974"/>
            <a:ext cx="35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Много признаков классификации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229" y="2424555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Статические (пространственные)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79715" y="2866647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Динамические (временные)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952308" y="2507410"/>
            <a:ext cx="431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Первичные (значения наблюдений)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252755" y="2901565"/>
            <a:ext cx="5081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Вторичные (сгруппированные или полученные по специальным алгоритмам, разработанным специализированными службами)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40229" y="4379629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Одномерные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49383" y="4734333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Двумерные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49383" y="5089037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Многомерные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252755" y="4926364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Интервальные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952308" y="4549667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Моментные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51" y="1758529"/>
            <a:ext cx="610521" cy="75838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4" y="1850840"/>
            <a:ext cx="610521" cy="75838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5" y="3621248"/>
            <a:ext cx="610521" cy="75838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4" y="3805914"/>
            <a:ext cx="610521" cy="7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3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948" y="194347"/>
            <a:ext cx="10036627" cy="145075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Количество мест в семинарских аудиториях корпуса на Покровке по состоянию на 01.09.2022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0971" y="2252265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r>
              <a:rPr lang="ru-RU" sz="2800" dirty="0" smtClean="0"/>
              <a:t>Ауд. 1		15</a:t>
            </a:r>
          </a:p>
          <a:p>
            <a:r>
              <a:rPr lang="ru-RU" sz="2800" dirty="0" smtClean="0"/>
              <a:t>Ауд. 2		30</a:t>
            </a:r>
          </a:p>
          <a:p>
            <a:r>
              <a:rPr lang="ru-RU" sz="2800" dirty="0" smtClean="0"/>
              <a:t>Ауд. 3		30</a:t>
            </a:r>
          </a:p>
          <a:p>
            <a:r>
              <a:rPr lang="ru-RU" sz="2800" dirty="0" smtClean="0"/>
              <a:t>…</a:t>
            </a:r>
          </a:p>
          <a:p>
            <a:r>
              <a:rPr lang="ru-RU" sz="2800" dirty="0" smtClean="0"/>
              <a:t>Ауд.100		25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741285" y="3584803"/>
            <a:ext cx="3462291" cy="13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Подходят ли эти данные?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1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5176" y="277725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 smtClean="0"/>
              <a:t>Значения среднесуточных температур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0971" y="2252265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r>
              <a:rPr lang="ru-RU" sz="2800" dirty="0" smtClean="0"/>
              <a:t>Вариант 1. В Москве за последние 36 месяцев.</a:t>
            </a:r>
          </a:p>
          <a:p>
            <a:endParaRPr lang="ru-RU" sz="2800" dirty="0"/>
          </a:p>
          <a:p>
            <a:r>
              <a:rPr lang="ru-RU" sz="2800" dirty="0" smtClean="0"/>
              <a:t>Вариант 2. В городах РФ за 2019 год.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789182" y="3584803"/>
            <a:ext cx="3462291" cy="13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Подходят ли эти данные?</a:t>
            </a:r>
          </a:p>
          <a:p>
            <a:pPr algn="ctr"/>
            <a:r>
              <a:rPr lang="ru-RU" dirty="0" smtClean="0"/>
              <a:t>Оба или какой-то один из вариантов?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2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данных: ответить на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ru-RU" dirty="0" smtClean="0"/>
              <a:t>Имеют ли экономический смысл?</a:t>
            </a:r>
          </a:p>
          <a:p>
            <a:r>
              <a:rPr lang="ru-RU" dirty="0" smtClean="0"/>
              <a:t>Имеет ли ценность их анализ?</a:t>
            </a:r>
          </a:p>
          <a:p>
            <a:r>
              <a:rPr lang="ru-RU" dirty="0" smtClean="0"/>
              <a:t>Какой результат (вывод) может быть сделан на их основе? Какие решения приняты?</a:t>
            </a:r>
          </a:p>
          <a:p>
            <a:r>
              <a:rPr lang="ru-RU" dirty="0" smtClean="0"/>
              <a:t>Интересно ли это именно Вам и как Вы будете использовать результат?</a:t>
            </a:r>
          </a:p>
          <a:p>
            <a:endParaRPr lang="ru-RU" dirty="0"/>
          </a:p>
          <a:p>
            <a:r>
              <a:rPr lang="ru-RU" dirty="0" smtClean="0"/>
              <a:t>Разрез: </a:t>
            </a:r>
          </a:p>
          <a:p>
            <a:r>
              <a:rPr lang="ru-RU" dirty="0" smtClean="0"/>
              <a:t>территорий (район, город, область, населенный пункт  и т.п.) – микро- или макро- территориальный масштаб</a:t>
            </a:r>
          </a:p>
          <a:p>
            <a:r>
              <a:rPr lang="ru-RU" dirty="0" smtClean="0"/>
              <a:t>Результат первичных количественных замеров</a:t>
            </a:r>
          </a:p>
        </p:txBody>
      </p:sp>
    </p:spTree>
    <p:extLst>
      <p:ext uri="{BB962C8B-B14F-4D97-AF65-F5344CB8AC3E}">
        <p14:creationId xmlns:p14="http://schemas.microsoft.com/office/powerpoint/2010/main" val="18628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394" y="286603"/>
            <a:ext cx="11174930" cy="1450757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Примеры оформления таблиц и диаграмм</a:t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1771190" y="2194512"/>
            <a:ext cx="8229600" cy="180049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1325" algn="r">
              <a:spcBef>
                <a:spcPct val="0"/>
              </a:spcBef>
              <a:buFont typeface="Wingdings 3" pitchFamily="18" charset="2"/>
              <a:buNone/>
            </a:pPr>
            <a:r>
              <a:rPr lang="ru-RU" sz="2800" dirty="0" smtClean="0">
                <a:latin typeface="Arial" charset="0"/>
                <a:ea typeface="Times New Roman" pitchFamily="18" charset="0"/>
                <a:cs typeface="Arial" charset="0"/>
              </a:rPr>
              <a:t>Таблица 1.</a:t>
            </a:r>
          </a:p>
          <a:p>
            <a:pPr marL="0" indent="441325" algn="ctr">
              <a:spcBef>
                <a:spcPct val="0"/>
              </a:spcBef>
              <a:buFont typeface="Wingdings 3" pitchFamily="18" charset="2"/>
              <a:buNone/>
            </a:pPr>
            <a:r>
              <a:rPr lang="ru-RU" sz="2800" dirty="0" smtClean="0">
                <a:latin typeface="Arial" charset="0"/>
                <a:ea typeface="Times New Roman" pitchFamily="18" charset="0"/>
                <a:cs typeface="Arial" charset="0"/>
              </a:rPr>
              <a:t>Динамика развития ВНП России с 2001 по 2016гг. (млн. рублей)</a:t>
            </a:r>
            <a:endParaRPr lang="ru-RU" sz="4000" dirty="0" smtClean="0">
              <a:latin typeface="Arial" charset="0"/>
              <a:ea typeface="Times New Roman" pitchFamily="18" charset="0"/>
              <a:cs typeface="Arial" charset="0"/>
            </a:endParaRPr>
          </a:p>
          <a:p>
            <a:pPr marL="0" indent="441325"/>
            <a:endParaRPr lang="ru-RU" sz="2800" dirty="0"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6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93961"/>
              </p:ext>
            </p:extLst>
          </p:nvPr>
        </p:nvGraphicFramePr>
        <p:xfrm>
          <a:off x="3047999" y="3445775"/>
          <a:ext cx="6096000" cy="82327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2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Текст таблицы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Текст таблицы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Текст таблицы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Овал 6"/>
          <p:cNvSpPr/>
          <p:nvPr/>
        </p:nvSpPr>
        <p:spPr>
          <a:xfrm>
            <a:off x="7977050" y="1845734"/>
            <a:ext cx="2333898" cy="775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4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>
                    <a:lumMod val="65000"/>
                  </a:schemeClr>
                </a:solidFill>
              </a:rPr>
              <a:t>Примеры оформления таблиц и диаграмм</a:t>
            </a:r>
            <a:endParaRPr lang="ru-RU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graphicFrame>
        <p:nvGraphicFramePr>
          <p:cNvPr id="6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21700"/>
              </p:ext>
            </p:extLst>
          </p:nvPr>
        </p:nvGraphicFramePr>
        <p:xfrm>
          <a:off x="2853815" y="3507853"/>
          <a:ext cx="6096000" cy="82327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2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Текст таблицы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Текст таблицы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Текст таблицы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</a:p>
                  </a:txBody>
                  <a:tcPr marL="67775" marR="6777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Текст 2"/>
          <p:cNvSpPr txBox="1">
            <a:spLocks/>
          </p:cNvSpPr>
          <p:nvPr/>
        </p:nvSpPr>
        <p:spPr>
          <a:xfrm>
            <a:off x="2002844" y="2092723"/>
            <a:ext cx="8312332" cy="77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ru-RU" sz="2800" dirty="0" smtClean="0">
                <a:latin typeface="Arial" charset="0"/>
                <a:ea typeface="Times New Roman" pitchFamily="18" charset="0"/>
                <a:cs typeface="Arial" charset="0"/>
              </a:rPr>
              <a:t>Таблица 1. Динамика развития ВНП России с 2001 по 2016гг. (млн. рублей)</a:t>
            </a:r>
            <a:endParaRPr lang="ru-RU" sz="4000" dirty="0" smtClean="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540829" y="1784042"/>
            <a:ext cx="2333898" cy="775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33045" y="4703885"/>
            <a:ext cx="11051931" cy="15386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accent3"/>
                </a:solidFill>
              </a:rPr>
              <a:t>Если таблица единственная, она не нумеруется и слово «Таблица» не пишется.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accent3"/>
                </a:solidFill>
              </a:rPr>
              <a:t>Если таблиц в тексте несколько, они нумеруются в сквозном порядке. Порядковый номер таблицы указывается или </a:t>
            </a:r>
            <a:r>
              <a:rPr lang="ru-RU" b="1" dirty="0" smtClean="0">
                <a:solidFill>
                  <a:schemeClr val="accent3"/>
                </a:solidFill>
              </a:rPr>
              <a:t>перед текстом заголовка таблицы</a:t>
            </a:r>
            <a:r>
              <a:rPr lang="ru-RU" dirty="0" smtClean="0">
                <a:solidFill>
                  <a:schemeClr val="accent3"/>
                </a:solidFill>
              </a:rPr>
              <a:t>, или </a:t>
            </a:r>
            <a:r>
              <a:rPr lang="ru-RU" b="1" dirty="0" smtClean="0">
                <a:solidFill>
                  <a:schemeClr val="accent3"/>
                </a:solidFill>
              </a:rPr>
              <a:t>справа над заголовком</a:t>
            </a:r>
            <a:r>
              <a:rPr lang="ru-RU" dirty="0" smtClean="0">
                <a:solidFill>
                  <a:schemeClr val="accent3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accent3"/>
                </a:solidFill>
              </a:rPr>
              <a:t>Если таблицы размещены в приложении, то нумерация таблиц не требуется. Нумеруются приложения, а таблица имеет только свой заголовок.</a:t>
            </a:r>
            <a:endParaRPr lang="ru-RU" dirty="0">
              <a:solidFill>
                <a:schemeClr val="accent3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606417" y="3669156"/>
            <a:ext cx="2101361" cy="44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743200" y="3358411"/>
            <a:ext cx="2039815" cy="112935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20887602">
            <a:off x="885901" y="3584788"/>
            <a:ext cx="1431388" cy="262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подлежащее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862146" y="3358410"/>
            <a:ext cx="4185139" cy="48382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endCxn id="12" idx="3"/>
          </p:cNvCxnSpPr>
          <p:nvPr/>
        </p:nvCxnSpPr>
        <p:spPr>
          <a:xfrm flipH="1" flipV="1">
            <a:off x="9047285" y="3600324"/>
            <a:ext cx="2347546" cy="3915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 rot="582276">
            <a:off x="9543370" y="3545380"/>
            <a:ext cx="1945281" cy="262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сказуемое таблицы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7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  <p:bldP spid="12" grpId="0" animBg="1"/>
      <p:bldP spid="1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9484" y="861172"/>
            <a:ext cx="5831058" cy="752925"/>
          </a:xfrm>
        </p:spPr>
        <p:txBody>
          <a:bodyPr>
            <a:normAutofit fontScale="90000"/>
          </a:bodyPr>
          <a:lstStyle/>
          <a:p>
            <a:r>
              <a:rPr lang="ru-RU" dirty="0"/>
              <a:t>П</a:t>
            </a:r>
            <a:r>
              <a:rPr lang="ru-RU" dirty="0" smtClean="0"/>
              <a:t>ример 2 – оформление графиков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477824855"/>
              </p:ext>
            </p:extLst>
          </p:nvPr>
        </p:nvGraphicFramePr>
        <p:xfrm>
          <a:off x="632392" y="1682266"/>
          <a:ext cx="7488832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572" y="5662049"/>
            <a:ext cx="8583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</a:rPr>
              <a:t>Рис. 1.</a:t>
            </a:r>
            <a:r>
              <a:rPr lang="ru-RU" dirty="0">
                <a:latin typeface="Times New Roman" pitchFamily="18" charset="0"/>
              </a:rPr>
              <a:t> </a:t>
            </a:r>
            <a:r>
              <a:rPr lang="ru-RU" sz="2200" b="1" dirty="0">
                <a:latin typeface="Times New Roman" pitchFamily="18" charset="0"/>
              </a:rPr>
              <a:t>Структура потребительских расходов домашних хозяйств с </a:t>
            </a:r>
          </a:p>
          <a:p>
            <a:pPr algn="ctr"/>
            <a:r>
              <a:rPr lang="ru-RU" sz="2200" b="1" dirty="0">
                <a:latin typeface="Times New Roman" pitchFamily="18" charset="0"/>
              </a:rPr>
              <a:t>детьми в РФ  в </a:t>
            </a:r>
            <a:r>
              <a:rPr lang="ru-RU" sz="2200" b="1" dirty="0" smtClean="0">
                <a:latin typeface="Times New Roman" pitchFamily="18" charset="0"/>
              </a:rPr>
              <a:t>2017г</a:t>
            </a:r>
            <a:r>
              <a:rPr lang="ru-RU" sz="2200" b="1" dirty="0">
                <a:latin typeface="Times New Roman" pitchFamily="18" charset="0"/>
              </a:rPr>
              <a:t>., %</a:t>
            </a:r>
          </a:p>
        </p:txBody>
      </p:sp>
      <p:sp>
        <p:nvSpPr>
          <p:cNvPr id="6" name="Овал 5"/>
          <p:cNvSpPr/>
          <p:nvPr/>
        </p:nvSpPr>
        <p:spPr>
          <a:xfrm>
            <a:off x="179384" y="5487518"/>
            <a:ext cx="1201008" cy="775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201905" y="1456598"/>
            <a:ext cx="3990095" cy="49158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Заголовок (название) графика указывается внизу (под диаграммой).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Если график единственный, он не нумеруется.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Если графиков в тексте несколько, они нумеруются в сквозном порядке. Порядковый номер указывается словом «Рисунок №.»  </a:t>
            </a:r>
            <a:r>
              <a:rPr lang="ru-RU" b="1" dirty="0" smtClean="0">
                <a:solidFill>
                  <a:srgbClr val="0070C0"/>
                </a:solidFill>
              </a:rPr>
              <a:t>перед текстом заголовка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Если графики размещены в приложении, то нумерация не требуется. Нумеруются приложения, а график имеет только свой заголовок.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Майнор</a:t>
            </a:r>
            <a:r>
              <a:rPr lang="ru-RU" dirty="0" smtClean="0"/>
              <a:t> – возможность выбора профессиональной траектории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981200" y="2276872"/>
            <a:ext cx="8229600" cy="3880088"/>
          </a:xfrm>
        </p:spPr>
        <p:txBody>
          <a:bodyPr/>
          <a:lstStyle/>
          <a:p>
            <a:r>
              <a:rPr lang="ru-RU" dirty="0" smtClean="0"/>
              <a:t>Данные из любых отраслей и сфер деятельности / бизнеса</a:t>
            </a:r>
          </a:p>
          <a:p>
            <a:endParaRPr lang="ru-RU" dirty="0"/>
          </a:p>
          <a:p>
            <a:r>
              <a:rPr lang="ru-RU" dirty="0" smtClean="0"/>
              <a:t>Возможность попробовать и определить, подходит ли данное направление или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5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заголовка таблицы / графика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948193"/>
            <a:ext cx="4937760" cy="736282"/>
          </a:xfrm>
        </p:spPr>
        <p:txBody>
          <a:bodyPr/>
          <a:lstStyle/>
          <a:p>
            <a:r>
              <a:rPr lang="ru-RU" dirty="0" smtClean="0"/>
              <a:t>Пространственные данные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3696100"/>
            <a:ext cx="4937760" cy="2264433"/>
          </a:xfrm>
        </p:spPr>
        <p:txBody>
          <a:bodyPr/>
          <a:lstStyle/>
          <a:p>
            <a:r>
              <a:rPr lang="ru-RU" dirty="0" smtClean="0"/>
              <a:t>Численность населения в субъектах Российской Федерации по состоянию на 01 января 2020 года, млн. человек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17920" y="2945810"/>
            <a:ext cx="4937760" cy="736282"/>
          </a:xfrm>
        </p:spPr>
        <p:txBody>
          <a:bodyPr/>
          <a:lstStyle/>
          <a:p>
            <a:r>
              <a:rPr lang="ru-RU" dirty="0" smtClean="0"/>
              <a:t>Динамические данные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920" y="3696100"/>
            <a:ext cx="4937760" cy="2264434"/>
          </a:xfrm>
        </p:spPr>
        <p:txBody>
          <a:bodyPr/>
          <a:lstStyle/>
          <a:p>
            <a:r>
              <a:rPr lang="ru-RU" dirty="0" smtClean="0"/>
              <a:t>Динамика численности населения в Российской Федерации в 2000-2020 годах, млн. человек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13883" y="1845730"/>
            <a:ext cx="2070462" cy="753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Что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60795" y="1845729"/>
            <a:ext cx="2050181" cy="753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Где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578868" y="1837591"/>
            <a:ext cx="2050181" cy="753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Когда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05499" y="1845731"/>
            <a:ext cx="2050181" cy="753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, единица измерения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13883" y="4806369"/>
            <a:ext cx="9857300" cy="7530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Сокращения и аббревиатуры в заголовках только общепринятые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13883" y="5513099"/>
            <a:ext cx="9857300" cy="7530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Источник данных – под таблицей или в виде сноски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68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 данных </a:t>
            </a:r>
            <a:br>
              <a:rPr lang="ru-RU" dirty="0" smtClean="0"/>
            </a:br>
            <a:r>
              <a:rPr lang="ru-RU" dirty="0" smtClean="0"/>
              <a:t>(Что? Автор? Где?)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Автор + Название + сам источник (издание)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Динамика стоимости акций ПАО Газпром за период с… по….  Анализ данных. Под </a:t>
            </a:r>
            <a:r>
              <a:rPr lang="ru-RU" dirty="0" err="1" smtClean="0"/>
              <a:t>ред.проф.В.С.Мхитаряна</a:t>
            </a:r>
            <a:r>
              <a:rPr lang="ru-RU" dirty="0" smtClean="0"/>
              <a:t>, стр. 125, </a:t>
            </a:r>
            <a:r>
              <a:rPr lang="ru-RU" dirty="0"/>
              <a:t>М.: </a:t>
            </a:r>
            <a:r>
              <a:rPr lang="ru-RU" dirty="0" err="1" smtClean="0"/>
              <a:t>Юрайт</a:t>
            </a:r>
            <a:r>
              <a:rPr lang="ru-RU" dirty="0" smtClean="0"/>
              <a:t>, 2020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Автор + Название + сам источник (ссылка)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Динамика стоимости акций ПАО Газпром за период с… по…. </a:t>
            </a:r>
            <a:r>
              <a:rPr lang="ru-RU" dirty="0" smtClean="0"/>
              <a:t>,  по данным «ПАО Московская биржа», источник публикации: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bcs-express.ru/kotirovki-i-grafiki/gazp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2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Бриф-тренажер 1. </a:t>
            </a:r>
            <a:br>
              <a:rPr lang="ru-RU" dirty="0" smtClean="0"/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Сформулируйте замечания к оформлению таблицы.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1848950" y="199243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ЧИСЛЕННОСТЬ НАСЕЛЕНИЯ РОССИИ, млн. человек</a:t>
            </a:r>
            <a:endParaRPr lang="ru-RU" dirty="0"/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98940"/>
              </p:ext>
            </p:extLst>
          </p:nvPr>
        </p:nvGraphicFramePr>
        <p:xfrm>
          <a:off x="2726578" y="3148543"/>
          <a:ext cx="5616575" cy="2828925"/>
        </p:xfrm>
        <a:graphic>
          <a:graphicData uri="http://schemas.openxmlformats.org/drawingml/2006/table">
            <a:tbl>
              <a:tblPr/>
              <a:tblGrid>
                <a:gridCol w="134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</a:rPr>
                        <a:t>год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Численность населения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</a:rPr>
                        <a:t>2001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146,3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</a:rPr>
                        <a:t>2002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145,2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</a:rPr>
                        <a:t>2003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145,0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</a:rPr>
                        <a:t>2004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144,3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</a:rPr>
                        <a:t>2005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143,8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</a:rPr>
                        <a:t>2006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143,2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</a:rPr>
                        <a:t>2007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</a:rPr>
                        <a:t>2008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9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Бриф-тренажер 2. </a:t>
            </a:r>
            <a:br>
              <a:rPr lang="ru-RU" dirty="0" smtClean="0"/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Сформулируйте замечания к оформлению таблицы.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1848950" y="199243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Браки и разводы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41390"/>
              </p:ext>
            </p:extLst>
          </p:nvPr>
        </p:nvGraphicFramePr>
        <p:xfrm>
          <a:off x="3047512" y="3161900"/>
          <a:ext cx="5832475" cy="2647950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Год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Число, тыс.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браков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разводов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979,5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635,9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1076.1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602.6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1113,6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640,8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1262,6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685,9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1179,0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703,0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Бриф-тренажер 3. </a:t>
            </a:r>
            <a:br>
              <a:rPr lang="ru-RU" dirty="0" smtClean="0"/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Сформулируйте замечания к оформлению таблицы.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1848950" y="199243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b="1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Располагаемые ресурсы в домохозяйствах, </a:t>
            </a:r>
            <a:r>
              <a:rPr lang="ru-RU" sz="66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ru-RU" sz="6600" dirty="0">
                <a:solidFill>
                  <a:schemeClr val="tx1"/>
                </a:solidFill>
                <a:latin typeface="Arial" charset="0"/>
              </a:rPr>
            </a:br>
            <a:r>
              <a:rPr lang="ru-RU" sz="6600" b="1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имеющих детей в возрасте до 16 лет, в зависимости от </a:t>
            </a:r>
            <a:br>
              <a:rPr lang="ru-RU" sz="6600" b="1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</a:br>
            <a:r>
              <a:rPr lang="ru-RU" sz="6600" b="1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места проживания </a:t>
            </a:r>
            <a:br>
              <a:rPr lang="ru-RU" sz="6600" b="1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(по данным выборочного обследования </a:t>
            </a:r>
            <a:r>
              <a:rPr lang="ru-RU" dirty="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бюджетов  </a:t>
            </a:r>
            <a:r>
              <a:rPr lang="ru-RU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домашних хозяйств, в среднем на члена </a:t>
            </a:r>
            <a:r>
              <a:rPr lang="ru-RU" dirty="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домохозяйства</a:t>
            </a:r>
            <a:r>
              <a:rPr lang="ru-RU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, в месяц, </a:t>
            </a:r>
            <a:r>
              <a:rPr lang="ru-RU" dirty="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рублей</a:t>
            </a:r>
            <a:r>
              <a:rPr lang="ru-RU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), 2015 г.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15139"/>
              </p:ext>
            </p:extLst>
          </p:nvPr>
        </p:nvGraphicFramePr>
        <p:xfrm>
          <a:off x="2526018" y="2906830"/>
          <a:ext cx="6875463" cy="3413760"/>
        </p:xfrm>
        <a:graphic>
          <a:graphicData uri="http://schemas.openxmlformats.org/drawingml/2006/table">
            <a:tbl>
              <a:tblPr/>
              <a:tblGrid>
                <a:gridCol w="32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6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742" marR="327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 домашние хозяйства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742" marR="327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том числе проживающие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742" marR="327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городской местности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742" marR="327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сельской местности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742" marR="327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Располагаемые ресурсы - всего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21198,5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21757,0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11797,6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том числе:</a:t>
                      </a:r>
                    </a:p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денежные расходы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18089,9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18424,0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9429,6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стоимость натуральных поступлений продуктов питания 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468,6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271,8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786,0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стоимость натуральных поступлений непродовольственных товаров и услуг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148,7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168,8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85,5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313">
                <a:tc>
                  <a:txBody>
                    <a:bodyPr/>
                    <a:lstStyle/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прирост сбережений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2491,2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2892,5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1496,4</a:t>
                      </a:r>
                    </a:p>
                  </a:txBody>
                  <a:tcPr marL="32742" marR="32742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Бриф-тренажер 4. </a:t>
            </a:r>
            <a:br>
              <a:rPr lang="ru-RU" dirty="0" smtClean="0"/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Сформулируйте замечания к оформлению таблицы.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1848950" y="199243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b="1" dirty="0"/>
              <a:t>Сведения о деятельности дошкольных образовательных организаций  по субъектам Российской Федерации </a:t>
            </a:r>
            <a:br>
              <a:rPr lang="ru-RU" sz="6600" b="1" dirty="0"/>
            </a:br>
            <a:r>
              <a:rPr lang="ru-RU" sz="6600" dirty="0"/>
              <a:t>(на начало</a:t>
            </a:r>
            <a:r>
              <a:rPr lang="en-US" sz="6600" dirty="0"/>
              <a:t> 201</a:t>
            </a:r>
            <a:r>
              <a:rPr lang="ru-RU" sz="6600" dirty="0"/>
              <a:t>6</a:t>
            </a:r>
            <a:r>
              <a:rPr lang="en-US" sz="6600" dirty="0"/>
              <a:t> </a:t>
            </a:r>
            <a:r>
              <a:rPr lang="ru-RU" sz="6600" dirty="0"/>
              <a:t>года)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15170"/>
              </p:ext>
            </p:extLst>
          </p:nvPr>
        </p:nvGraphicFramePr>
        <p:xfrm>
          <a:off x="2218837" y="2996921"/>
          <a:ext cx="7489825" cy="2942139"/>
        </p:xfrm>
        <a:graphic>
          <a:graphicData uri="http://schemas.openxmlformats.org/drawingml/2006/table">
            <a:tbl>
              <a:tblPr/>
              <a:tblGrid>
                <a:gridCol w="353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10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 marL="36917" marR="3691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917" marR="3691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6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Число дошкольных образовательных организаций,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единиц</a:t>
                      </a:r>
                    </a:p>
                  </a:txBody>
                  <a:tcPr marL="36917" marR="3691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Численность детей в дошкольных образовательных организациях,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человек</a:t>
                      </a:r>
                    </a:p>
                  </a:txBody>
                  <a:tcPr marL="36917" marR="3691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Российская Федерация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43 187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6 346 920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Центральный федеральный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округ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9129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1 504 094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105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Белгородская область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540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65350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105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Брянская область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390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52137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105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Владимирская область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550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68760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105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Воронежская область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534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75496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105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Ивановская область</a:t>
                      </a:r>
                    </a:p>
                  </a:txBody>
                  <a:tcPr marL="36917" marR="3691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378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48298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105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Калужская область</a:t>
                      </a:r>
                    </a:p>
                  </a:txBody>
                  <a:tcPr marL="36917" marR="3691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271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42080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105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Костромская область </a:t>
                      </a:r>
                    </a:p>
                  </a:txBody>
                  <a:tcPr marL="36917" marR="3691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271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33706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105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Курская область</a:t>
                      </a:r>
                    </a:p>
                  </a:txBody>
                  <a:tcPr marL="36917" marR="3691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243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35345</a:t>
                      </a:r>
                    </a:p>
                  </a:txBody>
                  <a:tcPr marL="36917" marR="36917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8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Бриф-тренажер 5. </a:t>
            </a:r>
            <a:br>
              <a:rPr lang="ru-RU" dirty="0" smtClean="0"/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Сформулируйте замечания к оформлению таблицы.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1897077" y="1737360"/>
            <a:ext cx="8229600" cy="60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Численность населения России (на начало года)</a:t>
            </a:r>
          </a:p>
        </p:txBody>
      </p:sp>
      <p:graphicFrame>
        <p:nvGraphicFramePr>
          <p:cNvPr id="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08644"/>
              </p:ext>
            </p:extLst>
          </p:nvPr>
        </p:nvGraphicFramePr>
        <p:xfrm>
          <a:off x="1722472" y="2223436"/>
          <a:ext cx="8208963" cy="4442815"/>
        </p:xfrm>
        <a:graphic>
          <a:graphicData uri="http://schemas.openxmlformats.org/drawingml/2006/table">
            <a:tbl>
              <a:tblPr/>
              <a:tblGrid>
                <a:gridCol w="446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Годы</a:t>
                      </a:r>
                    </a:p>
                  </a:txBody>
                  <a:tcPr marL="91441" marR="91441" marT="45722" marB="4572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cs typeface="Arial" charset="0"/>
                        </a:rPr>
                        <a:t>Все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cs typeface="Arial" charset="0"/>
                        </a:rPr>
                        <a:t>население</a:t>
                      </a: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cs typeface="Arial" charset="0"/>
                        </a:rPr>
                        <a:t>млн. человек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/>
                        <a:cs typeface="Times New Roman" pitchFamily="18" charset="0"/>
                      </a:endParaRPr>
                    </a:p>
                  </a:txBody>
                  <a:tcPr marL="91441" marR="91441" marT="45722" marB="4572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1897 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   в границах Российской  империи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128,2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   в современных границах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67,5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1914 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   в границах Российской империи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165,7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   в современных границах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89,9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1917 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91,0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1926 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92,7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1939 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108,4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1959 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117,2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2010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142,9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Times New Roman" pitchFamily="18" charset="0"/>
                          <a:cs typeface="Arial" charset="0"/>
                        </a:rPr>
                        <a:t>2017</a:t>
                      </a:r>
                    </a:p>
                  </a:txBody>
                  <a:tcPr marL="91441" marR="91441" marT="45722" marB="45722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146,8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99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9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905" y="243289"/>
            <a:ext cx="10058400" cy="1450757"/>
          </a:xfrm>
        </p:spPr>
        <p:txBody>
          <a:bodyPr/>
          <a:lstStyle/>
          <a:p>
            <a:r>
              <a:rPr lang="ru-RU" dirty="0" smtClean="0"/>
              <a:t>Бриф-тренажер 6. </a:t>
            </a:r>
            <a:br>
              <a:rPr lang="ru-RU" dirty="0" smtClean="0"/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Сформулируйте замечания к оформлению таблицы.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4636" y="1737360"/>
            <a:ext cx="11713945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ПАССАЖИРООБОРОТ ТРАНСПОРТА ОБЩЕГО ПОЛЬЗОВАНИЯ  ПО ВИДАМ СООБЩЕНИЯ</a:t>
            </a:r>
            <a:br>
              <a:rPr lang="ru-RU" sz="2800" b="1" dirty="0" smtClean="0"/>
            </a:br>
            <a:r>
              <a:rPr lang="ru-RU" sz="2800" dirty="0" smtClean="0"/>
              <a:t>(</a:t>
            </a:r>
            <a:r>
              <a:rPr lang="ru-RU" sz="2800" dirty="0" err="1" smtClean="0"/>
              <a:t>миллиаpдов</a:t>
            </a:r>
            <a:r>
              <a:rPr lang="ru-RU" sz="2800" dirty="0" smtClean="0"/>
              <a:t> </a:t>
            </a:r>
            <a:r>
              <a:rPr lang="ru-RU" sz="2800" dirty="0" err="1" smtClean="0"/>
              <a:t>пассажиpо-километpов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05BBF3F-B961-41BD-8005-6D10BAB3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33760"/>
              </p:ext>
            </p:extLst>
          </p:nvPr>
        </p:nvGraphicFramePr>
        <p:xfrm>
          <a:off x="2131635" y="2695074"/>
          <a:ext cx="8239945" cy="3683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7647">
                  <a:extLst>
                    <a:ext uri="{9D8B030D-6E8A-4147-A177-3AD203B41FA5}">
                      <a16:colId xmlns:a16="http://schemas.microsoft.com/office/drawing/2014/main" val="3182407516"/>
                    </a:ext>
                  </a:extLst>
                </a:gridCol>
                <a:gridCol w="677836">
                  <a:extLst>
                    <a:ext uri="{9D8B030D-6E8A-4147-A177-3AD203B41FA5}">
                      <a16:colId xmlns:a16="http://schemas.microsoft.com/office/drawing/2014/main" val="393974037"/>
                    </a:ext>
                  </a:extLst>
                </a:gridCol>
                <a:gridCol w="677836">
                  <a:extLst>
                    <a:ext uri="{9D8B030D-6E8A-4147-A177-3AD203B41FA5}">
                      <a16:colId xmlns:a16="http://schemas.microsoft.com/office/drawing/2014/main" val="4273466532"/>
                    </a:ext>
                  </a:extLst>
                </a:gridCol>
                <a:gridCol w="677836">
                  <a:extLst>
                    <a:ext uri="{9D8B030D-6E8A-4147-A177-3AD203B41FA5}">
                      <a16:colId xmlns:a16="http://schemas.microsoft.com/office/drawing/2014/main" val="672536412"/>
                    </a:ext>
                  </a:extLst>
                </a:gridCol>
                <a:gridCol w="677836">
                  <a:extLst>
                    <a:ext uri="{9D8B030D-6E8A-4147-A177-3AD203B41FA5}">
                      <a16:colId xmlns:a16="http://schemas.microsoft.com/office/drawing/2014/main" val="622854965"/>
                    </a:ext>
                  </a:extLst>
                </a:gridCol>
                <a:gridCol w="709610">
                  <a:extLst>
                    <a:ext uri="{9D8B030D-6E8A-4147-A177-3AD203B41FA5}">
                      <a16:colId xmlns:a16="http://schemas.microsoft.com/office/drawing/2014/main" val="1023451840"/>
                    </a:ext>
                  </a:extLst>
                </a:gridCol>
                <a:gridCol w="677836">
                  <a:extLst>
                    <a:ext uri="{9D8B030D-6E8A-4147-A177-3AD203B41FA5}">
                      <a16:colId xmlns:a16="http://schemas.microsoft.com/office/drawing/2014/main" val="2882032495"/>
                    </a:ext>
                  </a:extLst>
                </a:gridCol>
                <a:gridCol w="677836">
                  <a:extLst>
                    <a:ext uri="{9D8B030D-6E8A-4147-A177-3AD203B41FA5}">
                      <a16:colId xmlns:a16="http://schemas.microsoft.com/office/drawing/2014/main" val="1975238467"/>
                    </a:ext>
                  </a:extLst>
                </a:gridCol>
                <a:gridCol w="677836">
                  <a:extLst>
                    <a:ext uri="{9D8B030D-6E8A-4147-A177-3AD203B41FA5}">
                      <a16:colId xmlns:a16="http://schemas.microsoft.com/office/drawing/2014/main" val="3431433772"/>
                    </a:ext>
                  </a:extLst>
                </a:gridCol>
                <a:gridCol w="677836">
                  <a:extLst>
                    <a:ext uri="{9D8B030D-6E8A-4147-A177-3AD203B41FA5}">
                      <a16:colId xmlns:a16="http://schemas.microsoft.com/office/drawing/2014/main" val="2516387523"/>
                    </a:ext>
                  </a:extLst>
                </a:gridCol>
              </a:tblGrid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ctr"/>
                </a:tc>
                <a:extLst>
                  <a:ext uri="{0D108BD9-81ED-4DB2-BD59-A6C34878D82A}">
                    <a16:rowId xmlns:a16="http://schemas.microsoft.com/office/drawing/2014/main" val="3711672291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3381353020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Транспорт - всего 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496,2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473,3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484,0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502,8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532,6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547,2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556,2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530,0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519,8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1344549034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в том числе: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2337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1485317911"/>
                  </a:ext>
                </a:extLst>
              </a:tr>
              <a:tr h="328139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железнодорожный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46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167,1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138,9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139,8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144,6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130,0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124,6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2464522253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автобусный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46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173,7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142,3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138,6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126,0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127,1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126,3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2146934815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легковое такси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46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99664831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трамвайный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46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25,1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2240427575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троллейбусный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46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28,1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781117438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метрополитен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46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45,1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45,6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45,4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44,6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44,1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1934179262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морской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46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2152476778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внутренний водный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46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3716662450"/>
                  </a:ext>
                </a:extLst>
              </a:tr>
              <a:tr h="2796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воздушный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446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54,0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85,8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147,1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166,8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195,8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225,2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226,8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215,6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3" marR="6383" marT="6383" marB="0" anchor="b"/>
                </a:tc>
                <a:extLst>
                  <a:ext uri="{0D108BD9-81ED-4DB2-BD59-A6C34878D82A}">
                    <a16:rowId xmlns:a16="http://schemas.microsoft.com/office/drawing/2014/main" val="174078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905" y="243289"/>
            <a:ext cx="10058400" cy="1450757"/>
          </a:xfrm>
        </p:spPr>
        <p:txBody>
          <a:bodyPr/>
          <a:lstStyle/>
          <a:p>
            <a:r>
              <a:rPr lang="ru-RU" dirty="0" smtClean="0"/>
              <a:t>Бриф-тренажер 7. </a:t>
            </a:r>
            <a:br>
              <a:rPr lang="ru-RU" dirty="0" smtClean="0"/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Сформулируйте замечания к оформлению таблицы.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0" y="1694046"/>
            <a:ext cx="11916075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mtClean="0"/>
              <a:t>Лишение родительских прав (численность детей, родители которых лишены родительских прав)</a:t>
            </a:r>
            <a:endParaRPr lang="ru-RU" sz="2400" b="1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DBD0153-67B8-48AA-9767-25B7D0D7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00499"/>
              </p:ext>
            </p:extLst>
          </p:nvPr>
        </p:nvGraphicFramePr>
        <p:xfrm>
          <a:off x="2789683" y="2532485"/>
          <a:ext cx="6336707" cy="3133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5075">
                  <a:extLst>
                    <a:ext uri="{9D8B030D-6E8A-4147-A177-3AD203B41FA5}">
                      <a16:colId xmlns:a16="http://schemas.microsoft.com/office/drawing/2014/main" val="958297717"/>
                    </a:ext>
                  </a:extLst>
                </a:gridCol>
                <a:gridCol w="777908">
                  <a:extLst>
                    <a:ext uri="{9D8B030D-6E8A-4147-A177-3AD203B41FA5}">
                      <a16:colId xmlns:a16="http://schemas.microsoft.com/office/drawing/2014/main" val="1956945714"/>
                    </a:ext>
                  </a:extLst>
                </a:gridCol>
                <a:gridCol w="777908">
                  <a:extLst>
                    <a:ext uri="{9D8B030D-6E8A-4147-A177-3AD203B41FA5}">
                      <a16:colId xmlns:a16="http://schemas.microsoft.com/office/drawing/2014/main" val="3130045884"/>
                    </a:ext>
                  </a:extLst>
                </a:gridCol>
                <a:gridCol w="777908">
                  <a:extLst>
                    <a:ext uri="{9D8B030D-6E8A-4147-A177-3AD203B41FA5}">
                      <a16:colId xmlns:a16="http://schemas.microsoft.com/office/drawing/2014/main" val="1096549771"/>
                    </a:ext>
                  </a:extLst>
                </a:gridCol>
                <a:gridCol w="777908">
                  <a:extLst>
                    <a:ext uri="{9D8B030D-6E8A-4147-A177-3AD203B41FA5}">
                      <a16:colId xmlns:a16="http://schemas.microsoft.com/office/drawing/2014/main" val="41697245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2013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2014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2015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2016</a:t>
                      </a:r>
                      <a:endParaRPr lang="ru-RU" sz="2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800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Российская Федерация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46753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42901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40025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41302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extLst>
                  <a:ext uri="{0D108BD9-81ED-4DB2-BD59-A6C34878D82A}">
                    <a16:rowId xmlns:a16="http://schemas.microsoft.com/office/drawing/2014/main" val="341723115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  Центральный                                                           федеральный округ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8673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8272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7837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7666</a:t>
                      </a:r>
                      <a:endParaRPr lang="ru-RU" sz="2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extLst>
                  <a:ext uri="{0D108BD9-81ED-4DB2-BD59-A6C34878D82A}">
                    <a16:rowId xmlns:a16="http://schemas.microsoft.com/office/drawing/2014/main" val="219833422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Белгородская область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239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188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204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259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extLst>
                  <a:ext uri="{0D108BD9-81ED-4DB2-BD59-A6C34878D82A}">
                    <a16:rowId xmlns:a16="http://schemas.microsoft.com/office/drawing/2014/main" val="27777106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Брянская область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344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361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408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356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extLst>
                  <a:ext uri="{0D108BD9-81ED-4DB2-BD59-A6C34878D82A}">
                    <a16:rowId xmlns:a16="http://schemas.microsoft.com/office/drawing/2014/main" val="33825197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Владимирская область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449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445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449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551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extLst>
                  <a:ext uri="{0D108BD9-81ED-4DB2-BD59-A6C34878D82A}">
                    <a16:rowId xmlns:a16="http://schemas.microsoft.com/office/drawing/2014/main" val="10386965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Воронежская область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476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548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612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558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extLst>
                  <a:ext uri="{0D108BD9-81ED-4DB2-BD59-A6C34878D82A}">
                    <a16:rowId xmlns:a16="http://schemas.microsoft.com/office/drawing/2014/main" val="14117498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Ивановская область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280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291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299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305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extLst>
                  <a:ext uri="{0D108BD9-81ED-4DB2-BD59-A6C34878D82A}">
                    <a16:rowId xmlns:a16="http://schemas.microsoft.com/office/drawing/2014/main" val="12605357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    Калужская область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317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323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263</a:t>
                      </a:r>
                      <a:endParaRPr lang="ru-RU" sz="2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305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b"/>
                </a:tc>
                <a:extLst>
                  <a:ext uri="{0D108BD9-81ED-4DB2-BD59-A6C34878D82A}">
                    <a16:rowId xmlns:a16="http://schemas.microsoft.com/office/drawing/2014/main" val="327375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9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905" y="243289"/>
            <a:ext cx="10058400" cy="1450757"/>
          </a:xfrm>
        </p:spPr>
        <p:txBody>
          <a:bodyPr/>
          <a:lstStyle/>
          <a:p>
            <a:r>
              <a:rPr lang="ru-RU" dirty="0" smtClean="0"/>
              <a:t>Бриф-тренажер 8. </a:t>
            </a:r>
            <a:br>
              <a:rPr lang="ru-RU" dirty="0" smtClean="0"/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Сформулируйте замечания к оформлению таблицы.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06905" y="1537635"/>
            <a:ext cx="10568539" cy="7916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Коэффициенты рождаемости, смертности и естественного прироста населения</a:t>
            </a:r>
            <a:endParaRPr lang="ru-RU" sz="24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68877"/>
              </p:ext>
            </p:extLst>
          </p:nvPr>
        </p:nvGraphicFramePr>
        <p:xfrm>
          <a:off x="1766236" y="2329314"/>
          <a:ext cx="7920038" cy="4060041"/>
        </p:xfrm>
        <a:graphic>
          <a:graphicData uri="http://schemas.openxmlformats.org/drawingml/2006/table">
            <a:tbl>
              <a:tblPr/>
              <a:tblGrid>
                <a:gridCol w="197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8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Год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1000 населения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8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родившихся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умерших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естественный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прирост, убыль (-)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13,3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13,3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-0,0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13,2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13,0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0,2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059335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305564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33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9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9297"/>
          </a:xfrm>
        </p:spPr>
        <p:txBody>
          <a:bodyPr/>
          <a:lstStyle/>
          <a:p>
            <a:r>
              <a:rPr lang="ru-RU" dirty="0" smtClean="0"/>
              <a:t>Группа 3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6937"/>
              </p:ext>
            </p:extLst>
          </p:nvPr>
        </p:nvGraphicFramePr>
        <p:xfrm>
          <a:off x="6673362" y="1714500"/>
          <a:ext cx="5180502" cy="4551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28513"/>
              </p:ext>
            </p:extLst>
          </p:nvPr>
        </p:nvGraphicFramePr>
        <p:xfrm>
          <a:off x="237758" y="1704059"/>
          <a:ext cx="726757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13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905" y="243289"/>
            <a:ext cx="10058400" cy="1450757"/>
          </a:xfrm>
        </p:spPr>
        <p:txBody>
          <a:bodyPr/>
          <a:lstStyle/>
          <a:p>
            <a:r>
              <a:rPr lang="ru-RU" dirty="0" smtClean="0"/>
              <a:t>Бриф-тренажер 9. </a:t>
            </a:r>
            <a:br>
              <a:rPr lang="ru-RU" dirty="0" smtClean="0"/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Сформулируйте замечания к оформлению таблицы.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74282" y="1694046"/>
            <a:ext cx="10222030" cy="635268"/>
          </a:xfrm>
          <a:prstGeom prst="rect">
            <a:avLst/>
          </a:prstGeom>
        </p:spPr>
        <p:txBody>
          <a:bodyPr vert="horz" lIns="92075" tIns="46038" rIns="92075" bIns="46038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Распределение населения мира на мужчин и женщин, 2000 г.</a:t>
            </a:r>
            <a:endParaRPr lang="ru-RU" sz="3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8" name="Group 25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69544668"/>
              </p:ext>
            </p:extLst>
          </p:nvPr>
        </p:nvGraphicFramePr>
        <p:xfrm>
          <a:off x="2050749" y="2329314"/>
          <a:ext cx="7772400" cy="444064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32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Страна или регион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Доля во всем населении (%)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Мужчин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Женщин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Весь мир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50,3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49,7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Развитые страны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48,2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51,8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Развивающиеся страны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50,9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49,1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Наименее развитые страны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50,3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49,7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Развивающиеся страны (без Китая)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50,5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49,5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Африка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49,9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50,1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Азия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51,3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48,7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Европа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48,1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51,9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Латинская Америка и Карибы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49,7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50,3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Северная Америка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49,2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50,8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Океания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50,1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49,9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905" y="243289"/>
            <a:ext cx="10058400" cy="1450757"/>
          </a:xfrm>
        </p:spPr>
        <p:txBody>
          <a:bodyPr/>
          <a:lstStyle/>
          <a:p>
            <a:r>
              <a:rPr lang="ru-RU" dirty="0" smtClean="0"/>
              <a:t>Бриф-тренажер 10. </a:t>
            </a:r>
            <a:br>
              <a:rPr lang="ru-RU" dirty="0" smtClean="0"/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Сформулируйте замечания к оформлению таблицы.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403308" y="1626051"/>
            <a:ext cx="8229600" cy="703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100" b="1" smtClean="0"/>
              <a:t>Рейтинг процветания стран мира, </a:t>
            </a:r>
            <a:r>
              <a:rPr lang="en-US" sz="3100" b="1" smtClean="0"/>
              <a:t> 2012.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02452"/>
              </p:ext>
            </p:extLst>
          </p:nvPr>
        </p:nvGraphicFramePr>
        <p:xfrm>
          <a:off x="1386038" y="2329314"/>
          <a:ext cx="9144001" cy="4151085"/>
        </p:xfrm>
        <a:graphic>
          <a:graphicData uri="http://schemas.openxmlformats.org/drawingml/2006/table">
            <a:tbl>
              <a:tblPr/>
              <a:tblGrid>
                <a:gridCol w="6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6691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Место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Страна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fontAlgn="auto" hangingPunct="1">
                        <a:spcAft>
                          <a:spcPts val="0"/>
                        </a:spcAft>
                        <a:defRPr/>
                      </a:pPr>
                      <a:r>
                        <a:rPr lang="ru-RU" sz="1600" dirty="0" err="1"/>
                        <a:t>Эконо-мика</a:t>
                      </a:r>
                      <a:endParaRPr lang="ru-RU" sz="16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err="1"/>
                        <a:t>Предпри-ниматель-ство</a:t>
                      </a:r>
                      <a:endParaRPr lang="ru-RU" sz="16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err="1"/>
                        <a:t>Управле</a:t>
                      </a:r>
                      <a:r>
                        <a:rPr lang="ru-RU" sz="1600" dirty="0"/>
                        <a:t>-</a:t>
                      </a:r>
                    </a:p>
                    <a:p>
                      <a:pPr algn="just"/>
                      <a:r>
                        <a:rPr lang="ru-RU" sz="1600" dirty="0" err="1"/>
                        <a:t>ние</a:t>
                      </a:r>
                      <a:endParaRPr lang="ru-RU" sz="16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err="1"/>
                        <a:t>Образо-вание</a:t>
                      </a:r>
                      <a:endParaRPr lang="ru-RU" sz="16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err="1"/>
                        <a:t>Здра-воохра-нение</a:t>
                      </a:r>
                      <a:endParaRPr lang="ru-RU" sz="16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err="1"/>
                        <a:t>Безо-пасность</a:t>
                      </a:r>
                      <a:endParaRPr lang="ru-RU" sz="16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err="1"/>
                        <a:t>Лич-ные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сво-боды</a:t>
                      </a:r>
                      <a:endParaRPr lang="ru-RU" sz="16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err="1"/>
                        <a:t>Социаль-ный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капи-тал</a:t>
                      </a:r>
                      <a:endParaRPr lang="ru-RU" sz="16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1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1" dirty="0"/>
                        <a:t>Норвегия</a:t>
                      </a:r>
                      <a:endParaRPr lang="ru-RU" sz="16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4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4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41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1" dirty="0"/>
                        <a:t>Дания</a:t>
                      </a:r>
                      <a:endParaRPr lang="ru-RU" sz="16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19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7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41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1" dirty="0"/>
                        <a:t>Швеция</a:t>
                      </a:r>
                      <a:endParaRPr lang="ru-RU" sz="16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4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14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9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41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4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1" dirty="0"/>
                        <a:t>Австралия</a:t>
                      </a:r>
                      <a:endParaRPr lang="ru-RU" sz="16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17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19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324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1" dirty="0"/>
                        <a:t>Новая Зеландия</a:t>
                      </a:r>
                      <a:endParaRPr lang="ru-RU" sz="16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27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20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4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41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…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1618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142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1" dirty="0" err="1"/>
                        <a:t>Центрально-Африканская</a:t>
                      </a:r>
                      <a:r>
                        <a:rPr lang="ru-RU" sz="1600" b="1" dirty="0"/>
                        <a:t> Республика</a:t>
                      </a:r>
                      <a:endParaRPr lang="ru-RU" sz="16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133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141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129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142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139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132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105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5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Задание 1</a:t>
            </a:r>
            <a:r>
              <a:rPr lang="ru-RU" sz="3600" dirty="0" smtClean="0"/>
              <a:t>: преобразуйте таблицу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097280" y="2743200"/>
          <a:ext cx="10058400" cy="3113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5185007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8986291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49225836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55948719"/>
                    </a:ext>
                  </a:extLst>
                </a:gridCol>
              </a:tblGrid>
              <a:tr h="268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Учебный год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 курс,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 курс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Выпуск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543522"/>
                  </a:ext>
                </a:extLst>
              </a:tr>
              <a:tr h="554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2018/2019 учебный год (первый набор)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15 студентов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40284"/>
                  </a:ext>
                </a:extLst>
              </a:tr>
              <a:tr h="554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2019/2020 учебный год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15 студентов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11 студентов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первый выпуск 11 студентов, из них 5 - с красным дипломом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3801047"/>
                  </a:ext>
                </a:extLst>
              </a:tr>
              <a:tr h="6078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2020/2021 учебный год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18 студента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11 студентов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второй выпуск 11 студентов, из 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них 5 - с красным дипломом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2306928"/>
                  </a:ext>
                </a:extLst>
              </a:tr>
              <a:tr h="11278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2021/2022 учебный год (по состоянию на 08.09.2021г., зачисление на ОП осуществляется до 01.10.2021г.)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6 студентов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9 студентов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638338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094086"/>
            <a:ext cx="100584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Контингент за весь период реализации образовательной программы: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B050"/>
                </a:solidFill>
              </a:rPr>
              <a:t>Результат преобразования таблицы 1</a:t>
            </a:r>
            <a:endParaRPr lang="ru-RU" sz="3600" dirty="0">
              <a:solidFill>
                <a:srgbClr val="00B05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95737"/>
              </p:ext>
            </p:extLst>
          </p:nvPr>
        </p:nvGraphicFramePr>
        <p:xfrm>
          <a:off x="1915258" y="3023933"/>
          <a:ext cx="8090387" cy="2017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993">
                  <a:extLst>
                    <a:ext uri="{9D8B030D-6E8A-4147-A177-3AD203B41FA5}">
                      <a16:colId xmlns:a16="http://schemas.microsoft.com/office/drawing/2014/main" val="808465317"/>
                    </a:ext>
                  </a:extLst>
                </a:gridCol>
                <a:gridCol w="1399637">
                  <a:extLst>
                    <a:ext uri="{9D8B030D-6E8A-4147-A177-3AD203B41FA5}">
                      <a16:colId xmlns:a16="http://schemas.microsoft.com/office/drawing/2014/main" val="3505545769"/>
                    </a:ext>
                  </a:extLst>
                </a:gridCol>
                <a:gridCol w="1271808">
                  <a:extLst>
                    <a:ext uri="{9D8B030D-6E8A-4147-A177-3AD203B41FA5}">
                      <a16:colId xmlns:a16="http://schemas.microsoft.com/office/drawing/2014/main" val="1901176051"/>
                    </a:ext>
                  </a:extLst>
                </a:gridCol>
                <a:gridCol w="1480420">
                  <a:extLst>
                    <a:ext uri="{9D8B030D-6E8A-4147-A177-3AD203B41FA5}">
                      <a16:colId xmlns:a16="http://schemas.microsoft.com/office/drawing/2014/main" val="3455362462"/>
                    </a:ext>
                  </a:extLst>
                </a:gridCol>
                <a:gridCol w="2417529">
                  <a:extLst>
                    <a:ext uri="{9D8B030D-6E8A-4147-A177-3AD203B41FA5}">
                      <a16:colId xmlns:a16="http://schemas.microsoft.com/office/drawing/2014/main" val="1872443909"/>
                    </a:ext>
                  </a:extLst>
                </a:gridCol>
              </a:tblGrid>
              <a:tr h="38792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Учебный год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Численность обучающихся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Число выпускников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60585"/>
                  </a:ext>
                </a:extLst>
              </a:tr>
              <a:tr h="4655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 курс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 курс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всего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 том числе получивших диплом с отличием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886912"/>
                  </a:ext>
                </a:extLst>
              </a:tr>
              <a:tr h="3879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2018/2019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404298"/>
                  </a:ext>
                </a:extLst>
              </a:tr>
              <a:tr h="3879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2019/2020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11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158151"/>
                  </a:ext>
                </a:extLst>
              </a:tr>
              <a:tr h="3879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2020/2021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11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685347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4647" y="2373059"/>
            <a:ext cx="766689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Динамика контингента на образовательной программе «ХХХ» за период с 2018 по 2021 годы, человек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18108" y="5334949"/>
            <a:ext cx="71363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___________</a:t>
            </a:r>
          </a:p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Источник: численность</a:t>
            </a:r>
            <a:r>
              <a:rPr kumimoji="0" lang="ru-RU" altLang="ru-RU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контингента,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данные информационно</a:t>
            </a:r>
            <a:r>
              <a:rPr lang="ru-RU" altLang="ru-RU" sz="11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-аналитической системы НИУ ВШЭ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Задание 2</a:t>
            </a:r>
            <a:r>
              <a:rPr lang="ru-RU" sz="3600" dirty="0" smtClean="0"/>
              <a:t>: преобразуйте таблицу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22824"/>
              </p:ext>
            </p:extLst>
          </p:nvPr>
        </p:nvGraphicFramePr>
        <p:xfrm>
          <a:off x="768668" y="2314574"/>
          <a:ext cx="10715624" cy="340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4260">
                  <a:extLst>
                    <a:ext uri="{9D8B030D-6E8A-4147-A177-3AD203B41FA5}">
                      <a16:colId xmlns:a16="http://schemas.microsoft.com/office/drawing/2014/main" val="2623392521"/>
                    </a:ext>
                  </a:extLst>
                </a:gridCol>
                <a:gridCol w="814817">
                  <a:extLst>
                    <a:ext uri="{9D8B030D-6E8A-4147-A177-3AD203B41FA5}">
                      <a16:colId xmlns:a16="http://schemas.microsoft.com/office/drawing/2014/main" val="2360732135"/>
                    </a:ext>
                  </a:extLst>
                </a:gridCol>
                <a:gridCol w="830192">
                  <a:extLst>
                    <a:ext uri="{9D8B030D-6E8A-4147-A177-3AD203B41FA5}">
                      <a16:colId xmlns:a16="http://schemas.microsoft.com/office/drawing/2014/main" val="135398699"/>
                    </a:ext>
                  </a:extLst>
                </a:gridCol>
                <a:gridCol w="860941">
                  <a:extLst>
                    <a:ext uri="{9D8B030D-6E8A-4147-A177-3AD203B41FA5}">
                      <a16:colId xmlns:a16="http://schemas.microsoft.com/office/drawing/2014/main" val="407977344"/>
                    </a:ext>
                  </a:extLst>
                </a:gridCol>
                <a:gridCol w="799444">
                  <a:extLst>
                    <a:ext uri="{9D8B030D-6E8A-4147-A177-3AD203B41FA5}">
                      <a16:colId xmlns:a16="http://schemas.microsoft.com/office/drawing/2014/main" val="3849176450"/>
                    </a:ext>
                  </a:extLst>
                </a:gridCol>
                <a:gridCol w="830192">
                  <a:extLst>
                    <a:ext uri="{9D8B030D-6E8A-4147-A177-3AD203B41FA5}">
                      <a16:colId xmlns:a16="http://schemas.microsoft.com/office/drawing/2014/main" val="1731303076"/>
                    </a:ext>
                  </a:extLst>
                </a:gridCol>
                <a:gridCol w="845567">
                  <a:extLst>
                    <a:ext uri="{9D8B030D-6E8A-4147-A177-3AD203B41FA5}">
                      <a16:colId xmlns:a16="http://schemas.microsoft.com/office/drawing/2014/main" val="1312136778"/>
                    </a:ext>
                  </a:extLst>
                </a:gridCol>
                <a:gridCol w="814817">
                  <a:extLst>
                    <a:ext uri="{9D8B030D-6E8A-4147-A177-3AD203B41FA5}">
                      <a16:colId xmlns:a16="http://schemas.microsoft.com/office/drawing/2014/main" val="2740349167"/>
                    </a:ext>
                  </a:extLst>
                </a:gridCol>
                <a:gridCol w="860941">
                  <a:extLst>
                    <a:ext uri="{9D8B030D-6E8A-4147-A177-3AD203B41FA5}">
                      <a16:colId xmlns:a16="http://schemas.microsoft.com/office/drawing/2014/main" val="528498699"/>
                    </a:ext>
                  </a:extLst>
                </a:gridCol>
                <a:gridCol w="814817">
                  <a:extLst>
                    <a:ext uri="{9D8B030D-6E8A-4147-A177-3AD203B41FA5}">
                      <a16:colId xmlns:a16="http://schemas.microsoft.com/office/drawing/2014/main" val="3397329024"/>
                    </a:ext>
                  </a:extLst>
                </a:gridCol>
                <a:gridCol w="830192">
                  <a:extLst>
                    <a:ext uri="{9D8B030D-6E8A-4147-A177-3AD203B41FA5}">
                      <a16:colId xmlns:a16="http://schemas.microsoft.com/office/drawing/2014/main" val="3080505580"/>
                    </a:ext>
                  </a:extLst>
                </a:gridCol>
                <a:gridCol w="799444">
                  <a:extLst>
                    <a:ext uri="{9D8B030D-6E8A-4147-A177-3AD203B41FA5}">
                      <a16:colId xmlns:a16="http://schemas.microsoft.com/office/drawing/2014/main" val="697897025"/>
                    </a:ext>
                  </a:extLst>
                </a:gridCol>
              </a:tblGrid>
              <a:tr h="662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ФИО преподавателей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2018/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2019 уч. год 1 модуль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2018/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2019 уч. год 2 модуль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2019 уч. год 3 модуль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2018/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2019 уч. год 4 модуль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2019/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2020 уч. год 1 модуль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2019/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2020 уч. год 2 модуль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2019/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2020 уч. год 3 модуль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2019/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2020 уч. год 4 модуль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2020/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2021 уч. год 2 модуль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2020/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2021 уч. год 3 модуль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2020/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2021 уч. год 4 модуль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extLst>
                  <a:ext uri="{0D108BD9-81ED-4DB2-BD59-A6C34878D82A}">
                    <a16:rowId xmlns:a16="http://schemas.microsoft.com/office/drawing/2014/main" val="2142981322"/>
                  </a:ext>
                </a:extLst>
              </a:tr>
              <a:tr h="410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  <a:ea typeface="+mn-ea"/>
                        </a:rPr>
                        <a:t>Иванов</a:t>
                      </a:r>
                      <a:r>
                        <a:rPr lang="ru-RU" sz="1200" baseline="0" dirty="0" smtClean="0">
                          <a:effectLst/>
                          <a:latin typeface="+mn-lt"/>
                          <a:ea typeface="+mn-ea"/>
                        </a:rPr>
                        <a:t> И.И.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4,92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extLst>
                  <a:ext uri="{0D108BD9-81ED-4DB2-BD59-A6C34878D82A}">
                    <a16:rowId xmlns:a16="http://schemas.microsoft.com/office/drawing/2014/main" val="1981564828"/>
                  </a:ext>
                </a:extLst>
              </a:tr>
              <a:tr h="2847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Петров П.П.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3,38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extLst>
                  <a:ext uri="{0D108BD9-81ED-4DB2-BD59-A6C34878D82A}">
                    <a16:rowId xmlns:a16="http://schemas.microsoft.com/office/drawing/2014/main" val="1578978835"/>
                  </a:ext>
                </a:extLst>
              </a:tr>
              <a:tr h="410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Петрушкин П.П.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4,04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extLst>
                  <a:ext uri="{0D108BD9-81ED-4DB2-BD59-A6C34878D82A}">
                    <a16:rowId xmlns:a16="http://schemas.microsoft.com/office/drawing/2014/main" val="3905558184"/>
                  </a:ext>
                </a:extLst>
              </a:tr>
              <a:tr h="410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 smtClean="0">
                          <a:effectLst/>
                        </a:rPr>
                        <a:t>Ватрушкин</a:t>
                      </a:r>
                      <a:r>
                        <a:rPr lang="ru-RU" sz="1200" dirty="0" smtClean="0">
                          <a:effectLst/>
                        </a:rPr>
                        <a:t> В.В.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4,94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extLst>
                  <a:ext uri="{0D108BD9-81ED-4DB2-BD59-A6C34878D82A}">
                    <a16:rowId xmlns:a16="http://schemas.microsoft.com/office/drawing/2014/main" val="537736824"/>
                  </a:ext>
                </a:extLst>
              </a:tr>
              <a:tr h="410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 smtClean="0">
                          <a:effectLst/>
                        </a:rPr>
                        <a:t>Прилучный</a:t>
                      </a:r>
                      <a:r>
                        <a:rPr lang="ru-RU" sz="1200" baseline="0" dirty="0" smtClean="0">
                          <a:effectLst/>
                        </a:rPr>
                        <a:t> П.П.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4,75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4,17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4,78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extLst>
                  <a:ext uri="{0D108BD9-81ED-4DB2-BD59-A6C34878D82A}">
                    <a16:rowId xmlns:a16="http://schemas.microsoft.com/office/drawing/2014/main" val="1092328136"/>
                  </a:ext>
                </a:extLst>
              </a:tr>
              <a:tr h="410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Пугачева А.Б.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4,79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extLst>
                  <a:ext uri="{0D108BD9-81ED-4DB2-BD59-A6C34878D82A}">
                    <a16:rowId xmlns:a16="http://schemas.microsoft.com/office/drawing/2014/main" val="785956648"/>
                  </a:ext>
                </a:extLst>
              </a:tr>
              <a:tr h="410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Галкин М.А.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4,44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877" marR="9877" marT="9877" marB="9877" anchor="ctr"/>
                </a:tc>
                <a:extLst>
                  <a:ext uri="{0D108BD9-81ED-4DB2-BD59-A6C34878D82A}">
                    <a16:rowId xmlns:a16="http://schemas.microsoft.com/office/drawing/2014/main" val="42688086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73675" y="1938194"/>
            <a:ext cx="520382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Студенческая оценка преподавания			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Результат преобразования таблицы </a:t>
            </a:r>
            <a:r>
              <a:rPr lang="ru-RU" sz="3600" dirty="0" smtClean="0">
                <a:solidFill>
                  <a:srgbClr val="00B050"/>
                </a:solidFill>
              </a:rPr>
              <a:t>2</a:t>
            </a:r>
            <a:endParaRPr lang="ru-RU" sz="3600" dirty="0">
              <a:solidFill>
                <a:srgbClr val="00B05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95889"/>
              </p:ext>
            </p:extLst>
          </p:nvPr>
        </p:nvGraphicFramePr>
        <p:xfrm>
          <a:off x="4343399" y="2988583"/>
          <a:ext cx="4363378" cy="2192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3153">
                  <a:extLst>
                    <a:ext uri="{9D8B030D-6E8A-4147-A177-3AD203B41FA5}">
                      <a16:colId xmlns:a16="http://schemas.microsoft.com/office/drawing/2014/main" val="14595748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196642705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ФИО преподавателя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Средний балл СОП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39659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Иванов И.И.</a:t>
                      </a:r>
                      <a:endParaRPr lang="ru-RU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4,92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17643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Петров П.П.</a:t>
                      </a:r>
                      <a:endParaRPr lang="ru-RU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4,19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33239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Петрушкин П.П.</a:t>
                      </a:r>
                      <a:endParaRPr lang="ru-RU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4,04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36331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Ватрушкин</a:t>
                      </a: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В.В.</a:t>
                      </a:r>
                      <a:endParaRPr lang="ru-RU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4,94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466984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Прилучный</a:t>
                      </a: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П.П.</a:t>
                      </a:r>
                      <a:endParaRPr lang="ru-RU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4,56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4025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Пугачева А.Б.</a:t>
                      </a:r>
                      <a:endParaRPr lang="ru-RU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4,79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058093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Галкин М.А.</a:t>
                      </a:r>
                      <a:endParaRPr lang="ru-RU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" marR="9877" marT="9877" marB="98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4,77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30276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90570" y="2373059"/>
            <a:ext cx="56711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Средняя оценка преподавателей образовательной программы «ХХХ» </a:t>
            </a:r>
            <a:r>
              <a:rPr kumimoji="0" lang="ru-RU" altLang="ru-RU" sz="13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по результатам СОП за 2018-2020 годы, балл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82392" y="5370459"/>
            <a:ext cx="70445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___________</a:t>
            </a:r>
          </a:p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Источник: данные результатов студенческой оценки преподавания </a:t>
            </a:r>
            <a:r>
              <a:rPr lang="ru-RU" altLang="ru-RU" sz="11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НИУ ВШЭ в 2018-2022гг.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9297"/>
          </a:xfrm>
        </p:spPr>
        <p:txBody>
          <a:bodyPr/>
          <a:lstStyle/>
          <a:p>
            <a:r>
              <a:rPr lang="ru-RU" dirty="0" smtClean="0"/>
              <a:t>Группа 5</a:t>
            </a:r>
            <a:endParaRPr lang="ru-RU" dirty="0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339933"/>
              </p:ext>
            </p:extLst>
          </p:nvPr>
        </p:nvGraphicFramePr>
        <p:xfrm>
          <a:off x="5705474" y="662720"/>
          <a:ext cx="6486526" cy="5514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959993"/>
              </p:ext>
            </p:extLst>
          </p:nvPr>
        </p:nvGraphicFramePr>
        <p:xfrm>
          <a:off x="545489" y="1728788"/>
          <a:ext cx="5159985" cy="427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63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Даты занятий в 1 – 2 модулях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7648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14.09.2021      21.09.2021      28.09.2021	</a:t>
            </a:r>
            <a:r>
              <a:rPr lang="ru-RU" dirty="0"/>
              <a:t>05.10.2021      12.10.2021       </a:t>
            </a:r>
            <a:r>
              <a:rPr lang="ru-RU" dirty="0" smtClean="0"/>
              <a:t>19.10.2021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02.11	09.11	16.11	23.11	30.11	07.12	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14.12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 модуль. Принцип аналогичен.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2308452" y="2006126"/>
            <a:ext cx="290921" cy="10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мка 11"/>
          <p:cNvSpPr/>
          <p:nvPr/>
        </p:nvSpPr>
        <p:spPr>
          <a:xfrm>
            <a:off x="9089945" y="2526621"/>
            <a:ext cx="2516777" cy="6618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Отчет по Модульному заданию 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Рамка 12"/>
          <p:cNvSpPr/>
          <p:nvPr/>
        </p:nvSpPr>
        <p:spPr>
          <a:xfrm>
            <a:off x="1321860" y="2178089"/>
            <a:ext cx="492034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3"/>
          </p:cNvCxnSpPr>
          <p:nvPr/>
        </p:nvCxnSpPr>
        <p:spPr>
          <a:xfrm>
            <a:off x="1813894" y="2333392"/>
            <a:ext cx="919027" cy="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амка 17"/>
          <p:cNvSpPr/>
          <p:nvPr/>
        </p:nvSpPr>
        <p:spPr>
          <a:xfrm>
            <a:off x="2788577" y="2212728"/>
            <a:ext cx="492034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3280611" y="2341371"/>
            <a:ext cx="98637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Рамка 20"/>
          <p:cNvSpPr/>
          <p:nvPr/>
        </p:nvSpPr>
        <p:spPr>
          <a:xfrm>
            <a:off x="4303599" y="2225181"/>
            <a:ext cx="492034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4794479" y="2353102"/>
            <a:ext cx="1095381" cy="1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Рамка 22"/>
          <p:cNvSpPr/>
          <p:nvPr/>
        </p:nvSpPr>
        <p:spPr>
          <a:xfrm>
            <a:off x="5897846" y="2197799"/>
            <a:ext cx="492034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Рамка 24"/>
          <p:cNvSpPr/>
          <p:nvPr/>
        </p:nvSpPr>
        <p:spPr>
          <a:xfrm>
            <a:off x="7501141" y="2197798"/>
            <a:ext cx="492034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6389880" y="2333391"/>
            <a:ext cx="109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амка 30"/>
          <p:cNvSpPr/>
          <p:nvPr/>
        </p:nvSpPr>
        <p:spPr>
          <a:xfrm>
            <a:off x="5369051" y="4820728"/>
            <a:ext cx="2516777" cy="6618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Отчет по Модульному заданию 2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07-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.12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Кольцо 31"/>
          <p:cNvSpPr/>
          <p:nvPr/>
        </p:nvSpPr>
        <p:spPr>
          <a:xfrm>
            <a:off x="7902509" y="3990975"/>
            <a:ext cx="3434145" cy="228174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Экзамен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(последнее занятие или сессия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за 2 модуль)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3762375" y="1999614"/>
            <a:ext cx="290921" cy="10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5246370" y="2012407"/>
            <a:ext cx="290921" cy="10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6800850" y="1986638"/>
            <a:ext cx="290921" cy="10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8350159" y="2006126"/>
            <a:ext cx="290921" cy="10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7993175" y="2330959"/>
            <a:ext cx="109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Рамка 29"/>
          <p:cNvSpPr/>
          <p:nvPr/>
        </p:nvSpPr>
        <p:spPr>
          <a:xfrm>
            <a:off x="9089945" y="2212727"/>
            <a:ext cx="492034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Рамка 32"/>
          <p:cNvSpPr/>
          <p:nvPr/>
        </p:nvSpPr>
        <p:spPr>
          <a:xfrm>
            <a:off x="1105571" y="4510123"/>
            <a:ext cx="492034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Рамка 33"/>
          <p:cNvSpPr/>
          <p:nvPr/>
        </p:nvSpPr>
        <p:spPr>
          <a:xfrm>
            <a:off x="2100810" y="4502188"/>
            <a:ext cx="492034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Рамка 34"/>
          <p:cNvSpPr/>
          <p:nvPr/>
        </p:nvSpPr>
        <p:spPr>
          <a:xfrm>
            <a:off x="2973614" y="4502187"/>
            <a:ext cx="492034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Рамка 35"/>
          <p:cNvSpPr/>
          <p:nvPr/>
        </p:nvSpPr>
        <p:spPr>
          <a:xfrm>
            <a:off x="3811564" y="4502187"/>
            <a:ext cx="575797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Рамка 36"/>
          <p:cNvSpPr/>
          <p:nvPr/>
        </p:nvSpPr>
        <p:spPr>
          <a:xfrm>
            <a:off x="4789656" y="4502187"/>
            <a:ext cx="575797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Рамка 37"/>
          <p:cNvSpPr/>
          <p:nvPr/>
        </p:nvSpPr>
        <p:spPr>
          <a:xfrm>
            <a:off x="5704341" y="4502186"/>
            <a:ext cx="575797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Рамка 38"/>
          <p:cNvSpPr/>
          <p:nvPr/>
        </p:nvSpPr>
        <p:spPr>
          <a:xfrm>
            <a:off x="6606632" y="4510123"/>
            <a:ext cx="575797" cy="31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810265" y="4657488"/>
            <a:ext cx="264187" cy="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9659671" y="2338868"/>
            <a:ext cx="264187" cy="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34" idx="1"/>
          </p:cNvCxnSpPr>
          <p:nvPr/>
        </p:nvCxnSpPr>
        <p:spPr>
          <a:xfrm>
            <a:off x="1613023" y="4652005"/>
            <a:ext cx="487787" cy="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4" idx="3"/>
            <a:endCxn id="35" idx="1"/>
          </p:cNvCxnSpPr>
          <p:nvPr/>
        </p:nvCxnSpPr>
        <p:spPr>
          <a:xfrm flipV="1">
            <a:off x="2592844" y="4657490"/>
            <a:ext cx="380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36" idx="1"/>
          </p:cNvCxnSpPr>
          <p:nvPr/>
        </p:nvCxnSpPr>
        <p:spPr>
          <a:xfrm>
            <a:off x="3489357" y="4655993"/>
            <a:ext cx="322207" cy="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4398605" y="4652005"/>
            <a:ext cx="369526" cy="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5365453" y="4650508"/>
            <a:ext cx="322207" cy="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6280827" y="4645716"/>
            <a:ext cx="322207" cy="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оценки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52502" y="1845734"/>
            <a:ext cx="8003177" cy="4023360"/>
          </a:xfrm>
        </p:spPr>
        <p:txBody>
          <a:bodyPr/>
          <a:lstStyle/>
          <a:p>
            <a:r>
              <a:rPr lang="ru-RU" dirty="0" smtClean="0"/>
              <a:t>О результирующая =</a:t>
            </a:r>
          </a:p>
          <a:p>
            <a:endParaRPr lang="ru-RU" dirty="0" smtClean="0"/>
          </a:p>
          <a:p>
            <a:pPr lvl="1"/>
            <a:r>
              <a:rPr lang="ru-RU" dirty="0"/>
              <a:t>0,09*(</a:t>
            </a:r>
            <a:r>
              <a:rPr lang="ru-RU" dirty="0" err="1" smtClean="0"/>
              <a:t>О</a:t>
            </a:r>
            <a:r>
              <a:rPr lang="ru-RU" sz="1050" dirty="0" err="1" smtClean="0"/>
              <a:t>аудиторная</a:t>
            </a:r>
            <a:r>
              <a:rPr lang="ru-RU" sz="1050" dirty="0" smtClean="0"/>
              <a:t> </a:t>
            </a:r>
            <a:r>
              <a:rPr lang="ru-RU" sz="1050" dirty="0"/>
              <a:t>1</a:t>
            </a:r>
            <a:r>
              <a:rPr lang="ru-RU" dirty="0"/>
              <a:t> + </a:t>
            </a:r>
            <a:r>
              <a:rPr lang="ru-RU" dirty="0" err="1" smtClean="0"/>
              <a:t>О</a:t>
            </a:r>
            <a:r>
              <a:rPr lang="ru-RU" sz="1050" dirty="0" err="1" smtClean="0"/>
              <a:t>аудиторная</a:t>
            </a:r>
            <a:r>
              <a:rPr lang="ru-RU" sz="1050" dirty="0" smtClean="0"/>
              <a:t> 2</a:t>
            </a:r>
            <a:r>
              <a:rPr lang="ru-RU" dirty="0" smtClean="0"/>
              <a:t>) </a:t>
            </a:r>
            <a:r>
              <a:rPr lang="ru-RU" dirty="0"/>
              <a:t>+ </a:t>
            </a:r>
          </a:p>
          <a:p>
            <a:pPr lvl="1"/>
            <a:r>
              <a:rPr lang="ru-RU" dirty="0" smtClean="0"/>
              <a:t>0,12</a:t>
            </a:r>
            <a:r>
              <a:rPr lang="ru-RU" dirty="0"/>
              <a:t>*(</a:t>
            </a:r>
            <a:r>
              <a:rPr lang="ru-RU" dirty="0" err="1" smtClean="0"/>
              <a:t>О</a:t>
            </a:r>
            <a:r>
              <a:rPr lang="ru-RU" sz="1050" dirty="0" err="1" smtClean="0"/>
              <a:t>сам.работа</a:t>
            </a:r>
            <a:r>
              <a:rPr lang="ru-RU" sz="1050" dirty="0" smtClean="0"/>
              <a:t> 1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ru-RU" dirty="0" err="1" smtClean="0"/>
              <a:t>О</a:t>
            </a:r>
            <a:r>
              <a:rPr lang="ru-RU" sz="1050" dirty="0" err="1" smtClean="0"/>
              <a:t>сам.работа</a:t>
            </a:r>
            <a:r>
              <a:rPr lang="ru-RU" sz="1050" dirty="0" smtClean="0"/>
              <a:t> 2</a:t>
            </a:r>
            <a:r>
              <a:rPr lang="ru-RU" dirty="0" smtClean="0"/>
              <a:t>) </a:t>
            </a:r>
            <a:r>
              <a:rPr lang="ru-RU" dirty="0"/>
              <a:t>+ </a:t>
            </a:r>
          </a:p>
          <a:p>
            <a:pPr lvl="1"/>
            <a:r>
              <a:rPr lang="ru-RU" dirty="0" smtClean="0"/>
              <a:t>0,09*(</a:t>
            </a:r>
            <a:r>
              <a:rPr lang="ru-RU" dirty="0" err="1" smtClean="0"/>
              <a:t>О</a:t>
            </a:r>
            <a:r>
              <a:rPr lang="ru-RU" sz="1050" dirty="0" err="1" smtClean="0"/>
              <a:t>текущая</a:t>
            </a:r>
            <a:r>
              <a:rPr lang="ru-RU" sz="1050" dirty="0" smtClean="0"/>
              <a:t> 1</a:t>
            </a:r>
            <a:r>
              <a:rPr lang="ru-RU" dirty="0" smtClean="0"/>
              <a:t>+ </a:t>
            </a:r>
            <a:r>
              <a:rPr lang="ru-RU" dirty="0" err="1" smtClean="0"/>
              <a:t>О</a:t>
            </a:r>
            <a:r>
              <a:rPr lang="ru-RU" sz="1050" dirty="0" err="1" smtClean="0"/>
              <a:t>текущая</a:t>
            </a:r>
            <a:r>
              <a:rPr lang="ru-RU" sz="1050" dirty="0" smtClean="0"/>
              <a:t> 2</a:t>
            </a:r>
            <a:r>
              <a:rPr lang="ru-RU" dirty="0" smtClean="0"/>
              <a:t>) + </a:t>
            </a:r>
          </a:p>
          <a:p>
            <a:pPr marL="201168" lvl="1" indent="0">
              <a:buNone/>
            </a:pPr>
            <a:endParaRPr lang="ru-RU" dirty="0" smtClean="0"/>
          </a:p>
          <a:p>
            <a:pPr lvl="1"/>
            <a:r>
              <a:rPr lang="ru-RU" dirty="0" smtClean="0"/>
              <a:t>0,4*</a:t>
            </a:r>
            <a:r>
              <a:rPr lang="ru-RU" dirty="0" err="1" smtClean="0"/>
              <a:t>О</a:t>
            </a:r>
            <a:r>
              <a:rPr lang="ru-RU" sz="1050" dirty="0" err="1" smtClean="0"/>
              <a:t>экзамен</a:t>
            </a:r>
            <a:endParaRPr lang="ru-RU" dirty="0" smtClean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769326" y="2629989"/>
            <a:ext cx="287383" cy="11146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2769325" y="3857414"/>
            <a:ext cx="287383" cy="11146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89760" y="2952206"/>
            <a:ext cx="757646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0,6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915885" y="4205756"/>
            <a:ext cx="757646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0,4</a:t>
            </a:r>
            <a:endParaRPr lang="ru-RU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7153276" y="2734493"/>
            <a:ext cx="4399816" cy="953104"/>
          </a:xfrm>
          <a:prstGeom prst="wedgeRectCallout">
            <a:avLst>
              <a:gd name="adj1" fmla="val -64813"/>
              <a:gd name="adj2" fmla="val -13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Отчет по модульному заданию 1 и Отчет по модульному заданию 2 (максимальное кол-во оценок = 2)</a:t>
            </a:r>
            <a:endParaRPr lang="ru-RU" sz="1400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7153275" y="1737359"/>
            <a:ext cx="4399817" cy="997133"/>
          </a:xfrm>
          <a:prstGeom prst="wedgeRectCallout">
            <a:avLst>
              <a:gd name="adj1" fmla="val -65509"/>
              <a:gd name="adj2" fmla="val 32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Работа на занятиях – демонстрация работы на экране, </a:t>
            </a:r>
            <a:r>
              <a:rPr lang="ru-RU" sz="1400" dirty="0" err="1" smtClean="0"/>
              <a:t>квизы</a:t>
            </a:r>
            <a:endParaRPr lang="ru-RU" sz="1400" dirty="0" smtClean="0"/>
          </a:p>
          <a:p>
            <a:pPr algn="ctr"/>
            <a:r>
              <a:rPr lang="ru-RU" sz="1400" dirty="0" smtClean="0"/>
              <a:t>(максимально возможное кол-во оценок = кол-ву семинаров или кол-ву возможностей/заданий) </a:t>
            </a:r>
            <a:endParaRPr lang="ru-RU" sz="1400" dirty="0"/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7153276" y="3687597"/>
            <a:ext cx="4399816" cy="866986"/>
          </a:xfrm>
          <a:prstGeom prst="wedgeRectCallout">
            <a:avLst>
              <a:gd name="adj1" fmla="val -65667"/>
              <a:gd name="adj2" fmla="val -51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Выполнение домашних заданий</a:t>
            </a:r>
          </a:p>
          <a:p>
            <a:pPr algn="ctr"/>
            <a:r>
              <a:rPr lang="ru-RU" sz="1400" dirty="0" smtClean="0"/>
              <a:t>(максимальное кол-во оценок = кол-ву домашних заданий) </a:t>
            </a:r>
            <a:endParaRPr lang="ru-RU" sz="1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97280" y="5084838"/>
            <a:ext cx="10385474" cy="13159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Если оценок несколько, принципы: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</a:rPr>
              <a:t>Нормирования (</a:t>
            </a:r>
            <a:r>
              <a:rPr lang="ru-RU" sz="1400" i="1" dirty="0" smtClean="0">
                <a:solidFill>
                  <a:schemeClr val="tx1"/>
                </a:solidFill>
              </a:rPr>
              <a:t>максимально возможное кол-во оценок за один и тот же тип активности – окончательно определяется в конце изучения дисциплины в зависимости от того, сколько фактически состоялось  и было возможно</a:t>
            </a:r>
            <a:r>
              <a:rPr lang="ru-RU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</a:rPr>
              <a:t>Осреднения (</a:t>
            </a:r>
            <a:r>
              <a:rPr lang="ru-RU" sz="1400" i="1" dirty="0" smtClean="0">
                <a:solidFill>
                  <a:schemeClr val="tx1"/>
                </a:solidFill>
              </a:rPr>
              <a:t>оценка за ответ у доски + результат </a:t>
            </a:r>
            <a:r>
              <a:rPr lang="ru-RU" sz="1400" i="1" dirty="0" err="1" smtClean="0">
                <a:solidFill>
                  <a:schemeClr val="tx1"/>
                </a:solidFill>
              </a:rPr>
              <a:t>квиза</a:t>
            </a:r>
            <a:r>
              <a:rPr lang="ru-RU" sz="1400" i="1" dirty="0" smtClean="0">
                <a:solidFill>
                  <a:schemeClr val="tx1"/>
                </a:solidFill>
              </a:rPr>
              <a:t>, полученные в один день</a:t>
            </a:r>
            <a:r>
              <a:rPr lang="ru-RU" sz="1400" dirty="0" smtClean="0">
                <a:solidFill>
                  <a:schemeClr val="tx1"/>
                </a:solidFill>
              </a:rPr>
              <a:t>) 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Важный момент: сроки сдачи заданий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2381" y="1845734"/>
            <a:ext cx="8643298" cy="395138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Предельные даты сдачи отчетов по Модульному заданию 1 и по Модульному заданию 2 анонсируются заранее. Ориентир – вторая половина 1 и 2 модулей соответственно.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Не сдача модульной работы в установленный срок штрафуется: регресс-шкала «минус 1 балл» за каждый день просрочки. 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Сдаются не позднее даты следующего семинарского занятия (если не оговорено иное). После следующего семинарского занятия – проверяются, выставляются оценки.</a:t>
            </a:r>
          </a:p>
          <a:p>
            <a:r>
              <a:rPr lang="ru-RU" dirty="0" smtClean="0"/>
              <a:t>Ведомость успеваемости группы. Если заметили несоответствие информации, сообщить об этом необходимо до начала следующего занятия (пока не выставлены оценки всей группы). Через неделю пересмотр оценок не осуществляется. 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79899" y="1845734"/>
            <a:ext cx="2432482" cy="1340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Модульное задание 1 и 2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79899" y="3490765"/>
            <a:ext cx="2432482" cy="2679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Еженедельные домашние задания (составляющие модульных)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3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2060</TotalTime>
  <Words>3838</Words>
  <Application>Microsoft Office PowerPoint</Application>
  <PresentationFormat>Широкоэкранный</PresentationFormat>
  <Paragraphs>996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7" baseType="lpstr">
      <vt:lpstr>Arial Unicode MS</vt:lpstr>
      <vt:lpstr>Arial</vt:lpstr>
      <vt:lpstr>Arial Cyr</vt:lpstr>
      <vt:lpstr>Calibri</vt:lpstr>
      <vt:lpstr>Calibri Light</vt:lpstr>
      <vt:lpstr>Cambria</vt:lpstr>
      <vt:lpstr>Symbol</vt:lpstr>
      <vt:lpstr>Times New Roman</vt:lpstr>
      <vt:lpstr>Times New Roman CYR</vt:lpstr>
      <vt:lpstr>Wingdings</vt:lpstr>
      <vt:lpstr>Wingdings 3</vt:lpstr>
      <vt:lpstr>Ретро</vt:lpstr>
      <vt:lpstr>Первичная обработка и  представление статистических данных</vt:lpstr>
      <vt:lpstr>Ваши ожидания от майнора?</vt:lpstr>
      <vt:lpstr>О курсе </vt:lpstr>
      <vt:lpstr>Майнор – возможность выбора профессиональной траектории</vt:lpstr>
      <vt:lpstr>Группа 3</vt:lpstr>
      <vt:lpstr>Группа 5</vt:lpstr>
      <vt:lpstr>Даты занятий в 1 – 2 модулях</vt:lpstr>
      <vt:lpstr>Формула оценки</vt:lpstr>
      <vt:lpstr>Важный момент: сроки сдачи заданий</vt:lpstr>
      <vt:lpstr>Что нужно на занятиях</vt:lpstr>
      <vt:lpstr>Google-среда для коммуникаций</vt:lpstr>
      <vt:lpstr>Базовый учебник для академического бакалавриата «Анализ данных»</vt:lpstr>
      <vt:lpstr>Где посмотреть программу учебной дисциплины?</vt:lpstr>
      <vt:lpstr>Важные принципы в процессе движения и освоения курса</vt:lpstr>
      <vt:lpstr>Вопросы по организации занятий?</vt:lpstr>
      <vt:lpstr>Семинар 1.  Первичные статистические данные: работа с источниками данных, формирование массива данных</vt:lpstr>
      <vt:lpstr>Семинар 1.  Первичные статистические данные: работа с источниками данных, формирование массива данных (продолжение)</vt:lpstr>
      <vt:lpstr>Из какой области брать данные?</vt:lpstr>
      <vt:lpstr>Где брать данные?</vt:lpstr>
      <vt:lpstr>Где брать данные? (продолжение)</vt:lpstr>
      <vt:lpstr>Другие примеры источников данных</vt:lpstr>
      <vt:lpstr>Как оформить выбранные данные?</vt:lpstr>
      <vt:lpstr>Какие данные являются статистическими?</vt:lpstr>
      <vt:lpstr>Являются ли эти данные статистическими?</vt:lpstr>
      <vt:lpstr>Являются ли эти данные статистическими?</vt:lpstr>
      <vt:lpstr>Являются ли эти данные статистическими?</vt:lpstr>
      <vt:lpstr>Являются ли эти данные статистическими?</vt:lpstr>
      <vt:lpstr>Являются ли эти данные статистическими?</vt:lpstr>
      <vt:lpstr>Являются ли эти данные статистическими?</vt:lpstr>
      <vt:lpstr>Являются ли эти данные статистическими?</vt:lpstr>
      <vt:lpstr>Презентация PowerPoint</vt:lpstr>
      <vt:lpstr>Способ представления результатов имеет значение</vt:lpstr>
      <vt:lpstr>Типы данных</vt:lpstr>
      <vt:lpstr>Количество мест в семинарских аудиториях корпуса на Покровке по состоянию на 01.09.2022</vt:lpstr>
      <vt:lpstr>Значения среднесуточных температур</vt:lpstr>
      <vt:lpstr>Выбор данных: ответить на вопросы</vt:lpstr>
      <vt:lpstr>Примеры оформления таблиц и диаграмм Пример 1</vt:lpstr>
      <vt:lpstr>Примеры оформления таблиц и диаграмм</vt:lpstr>
      <vt:lpstr>Пример 2 – оформление графиков</vt:lpstr>
      <vt:lpstr>Шаблон заголовка таблицы / графика</vt:lpstr>
      <vt:lpstr>Источник данных  (Что? Автор? Где?)</vt:lpstr>
      <vt:lpstr>Бриф-тренажер 1.  Сформулируйте замечания к оформлению таблицы.</vt:lpstr>
      <vt:lpstr>Бриф-тренажер 2.  Сформулируйте замечания к оформлению таблицы.</vt:lpstr>
      <vt:lpstr>Бриф-тренажер 3.  Сформулируйте замечания к оформлению таблицы.</vt:lpstr>
      <vt:lpstr>Бриф-тренажер 4.  Сформулируйте замечания к оформлению таблицы.</vt:lpstr>
      <vt:lpstr>Бриф-тренажер 5.  Сформулируйте замечания к оформлению таблицы.</vt:lpstr>
      <vt:lpstr>Бриф-тренажер 6.  Сформулируйте замечания к оформлению таблицы.</vt:lpstr>
      <vt:lpstr>Бриф-тренажер 7.  Сформулируйте замечания к оформлению таблицы.</vt:lpstr>
      <vt:lpstr>Бриф-тренажер 8.  Сформулируйте замечания к оформлению таблицы.</vt:lpstr>
      <vt:lpstr>Бриф-тренажер 9.  Сформулируйте замечания к оформлению таблицы.</vt:lpstr>
      <vt:lpstr>Бриф-тренажер 10.  Сформулируйте замечания к оформлению таблицы.</vt:lpstr>
      <vt:lpstr>Задание 1: преобразуйте таблицу</vt:lpstr>
      <vt:lpstr>Результат преобразования таблицы 1</vt:lpstr>
      <vt:lpstr>Задание 2: преобразуйте таблицу</vt:lpstr>
      <vt:lpstr>Результат преобразования таблицы 2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статистических наблюдений</dc:title>
  <dc:creator>Кабаева Елена Владимировна</dc:creator>
  <cp:lastModifiedBy>Кабаева Елена Владимировна</cp:lastModifiedBy>
  <cp:revision>291</cp:revision>
  <cp:lastPrinted>2021-09-14T17:28:54Z</cp:lastPrinted>
  <dcterms:created xsi:type="dcterms:W3CDTF">2020-08-31T08:48:57Z</dcterms:created>
  <dcterms:modified xsi:type="dcterms:W3CDTF">2022-09-14T11:26:08Z</dcterms:modified>
</cp:coreProperties>
</file>