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6" r:id="rId2"/>
    <p:sldId id="330" r:id="rId3"/>
    <p:sldId id="331" r:id="rId4"/>
    <p:sldId id="332" r:id="rId5"/>
    <p:sldId id="333" r:id="rId6"/>
    <p:sldId id="334" r:id="rId7"/>
    <p:sldId id="306" r:id="rId8"/>
    <p:sldId id="294" r:id="rId9"/>
    <p:sldId id="308" r:id="rId10"/>
    <p:sldId id="311" r:id="rId11"/>
    <p:sldId id="312" r:id="rId12"/>
    <p:sldId id="309" r:id="rId13"/>
    <p:sldId id="310" r:id="rId14"/>
    <p:sldId id="376" r:id="rId15"/>
    <p:sldId id="377" r:id="rId16"/>
    <p:sldId id="378" r:id="rId17"/>
    <p:sldId id="374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8" r:id="rId37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cKbWMQuC1Rra-rtSYpJha6uJlTGOCuQa?usp=sha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qVKKNs-KQIpPhaeiwmQYvIuP81NDrP575PlvAi89-_ztESA/viewfor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file.net/preview/5316603/page: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2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21.09.2022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Материалы всех занятий здесь: </a:t>
            </a:r>
            <a:r>
              <a:rPr lang="en-US" dirty="0">
                <a:solidFill>
                  <a:srgbClr val="C0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C00000"/>
                </a:solidFill>
                <a:hlinkClick r:id="rId4"/>
              </a:rPr>
              <a:t>drive.google.com/drive/folders/1cKbWMQuC1Rra-rtSYpJha6uJlTGOCuQa?usp=sharing</a:t>
            </a:r>
            <a:r>
              <a:rPr lang="ru-RU" smtClean="0">
                <a:solidFill>
                  <a:srgbClr val="C00000"/>
                </a:solidFill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Интервальная шкала</a:t>
            </a:r>
            <a:endParaRPr lang="ru-RU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4034" y="1981200"/>
            <a:ext cx="3796937" cy="434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ru-RU" dirty="0" smtClean="0"/>
              <a:t>позволяет </a:t>
            </a:r>
            <a:r>
              <a:rPr lang="ru-RU" dirty="0"/>
              <a:t>не только ранжировать элементы множества, но и задает известные интервалы между </a:t>
            </a:r>
            <a:r>
              <a:rPr lang="ru-RU" dirty="0" smtClean="0"/>
              <a:t>элементами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ru-RU" dirty="0"/>
              <a:t>Присутствует упорядоченность и интервальность, но нет (или может не быть) нулевой точки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01246" y="2690949"/>
            <a:ext cx="3796937" cy="1497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ru-RU" dirty="0" smtClean="0"/>
              <a:t>Классический пример: термометр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5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Относительная шкала (Шкала отношений)</a:t>
            </a:r>
            <a:endParaRPr lang="ru-RU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4034" y="1981200"/>
            <a:ext cx="4632960" cy="434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ru-RU" dirty="0" smtClean="0"/>
              <a:t>Шкала </a:t>
            </a:r>
            <a:r>
              <a:rPr lang="ru-RU" dirty="0"/>
              <a:t>отношений,</a:t>
            </a:r>
            <a:r>
              <a:rPr lang="ru-RU" i="1" dirty="0"/>
              <a:t> </a:t>
            </a:r>
            <a:r>
              <a:rPr lang="ru-RU" dirty="0"/>
              <a:t>в отличие от интервальной шкалы, обладает точкой нулевого отсчета. Этот тип шкал используется для измерения массы тела, его длины и так далее.</a:t>
            </a:r>
            <a:endParaRPr lang="ru-R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Интервальные и относительные шкалы являются количественными</a:t>
            </a:r>
            <a:endParaRPr lang="ru-RU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01783" y="1989909"/>
            <a:ext cx="4345577" cy="449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>
                <a:latin typeface="Times New Roman" pitchFamily="18" charset="0"/>
              </a:rPr>
              <a:t>Основная особенность: </a:t>
            </a:r>
            <a:r>
              <a:rPr lang="ru-RU" dirty="0" smtClean="0">
                <a:latin typeface="Times New Roman" pitchFamily="18" charset="0"/>
              </a:rPr>
              <a:t>равенство двух разностей по количеству масштабных единиц означает и их равенство между собой;</a:t>
            </a:r>
          </a:p>
          <a:p>
            <a:r>
              <a:rPr lang="ru-RU" dirty="0" smtClean="0">
                <a:latin typeface="Times New Roman" pitchFamily="18" charset="0"/>
              </a:rPr>
              <a:t>различаются между собой только с точки зрения интерпретации нулевой точки отсчета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(интервальная шкала: «0» - значение рассматриваемого свойства, относительная шкала «0» - полное отсутствие признака);</a:t>
            </a:r>
          </a:p>
          <a:p>
            <a:pPr algn="just"/>
            <a:r>
              <a:rPr lang="ru-RU" dirty="0" smtClean="0">
                <a:latin typeface="Times New Roman" pitchFamily="18" charset="0"/>
              </a:rPr>
              <a:t>для соответствующих им переменных имеют смысл операции =, </a:t>
            </a:r>
            <a:r>
              <a:rPr lang="ru-RU" sz="2700" dirty="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ru-RU" dirty="0" smtClean="0"/>
              <a:t> , &gt; , &lt; , - , + , </a:t>
            </a:r>
            <a:r>
              <a:rPr lang="ru-RU" dirty="0" smtClean="0">
                <a:sym typeface="Symbol" pitchFamily="18" charset="2"/>
              </a:rPr>
              <a:t></a:t>
            </a:r>
            <a:r>
              <a:rPr lang="ru-RU" dirty="0" smtClean="0"/>
              <a:t>,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Проверьте себя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8605"/>
              </p:ext>
            </p:extLst>
          </p:nvPr>
        </p:nvGraphicFramePr>
        <p:xfrm>
          <a:off x="1097279" y="1833149"/>
          <a:ext cx="10058401" cy="4476211"/>
        </p:xfrm>
        <a:graphic>
          <a:graphicData uri="http://schemas.openxmlformats.org/drawingml/2006/table">
            <a:tbl>
              <a:tblPr/>
              <a:tblGrid>
                <a:gridCol w="303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91"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Статистическая шкала</a:t>
                      </a:r>
                      <a:r>
                        <a:rPr lang="ru-RU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Эмпирическая значимость</a:t>
                      </a:r>
                      <a:r>
                        <a:rPr lang="ru-RU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интерпретаций и смысл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9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Номинальная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Нет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Пол (дихотомическая), семейное положение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91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Порядковая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Порядок чисел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Курение (переменная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сортирована в порядке возрастания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убывания значимости: умеренный курильщик курит больше, нежели некурящий, а сильно курящий — больше, чем умеренный курильщик и т.д. </a:t>
                      </a:r>
                      <a:r>
                        <a:rPr lang="ru-RU" dirty="0" smtClean="0"/>
                        <a:t>), месячный доход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91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Интервальная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Разность чисел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Коэффициент интеллекта: </a:t>
                      </a:r>
                      <a:r>
                        <a:rPr lang="ru-RU" baseline="0" dirty="0" smtClean="0"/>
                        <a:t>Фирс 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IQ</a:t>
                      </a:r>
                      <a:r>
                        <a:rPr lang="ru-RU" dirty="0" smtClean="0"/>
                        <a:t>=120)</a:t>
                      </a:r>
                      <a:r>
                        <a:rPr lang="ru-RU" baseline="0" dirty="0" smtClean="0"/>
                        <a:t>  в сравнении с Гансом (</a:t>
                      </a:r>
                      <a:r>
                        <a:rPr lang="en-US" dirty="0" smtClean="0"/>
                        <a:t>IQ</a:t>
                      </a:r>
                      <a:r>
                        <a:rPr lang="ru-RU" dirty="0" smtClean="0"/>
                        <a:t>=80)</a:t>
                      </a:r>
                      <a:r>
                        <a:rPr lang="ru-RU" baseline="0" dirty="0" smtClean="0"/>
                        <a:t> настолько же интеллектуальнее, насколько Отто 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IQ</a:t>
                      </a:r>
                      <a:r>
                        <a:rPr lang="ru-RU" dirty="0" smtClean="0"/>
                        <a:t>=160)</a:t>
                      </a:r>
                      <a:r>
                        <a:rPr lang="ru-RU" baseline="0" dirty="0" smtClean="0"/>
                        <a:t>   в сравнении с Фирсом.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91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Шкала отношений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Отношение чисел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Возраст (лет): </a:t>
                      </a:r>
                      <a:r>
                        <a:rPr lang="ru-RU" dirty="0" err="1" smtClean="0"/>
                        <a:t>Мориц</a:t>
                      </a:r>
                      <a:r>
                        <a:rPr lang="ru-RU" dirty="0" smtClean="0"/>
                        <a:t> (60 лет)</a:t>
                      </a:r>
                      <a:r>
                        <a:rPr lang="ru-RU" baseline="0" dirty="0" smtClean="0"/>
                        <a:t> вдвое старше Макса (30 лет)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Домашнее задание 2 до 28.09.2022</a:t>
            </a:r>
            <a:br>
              <a:rPr lang="ru-RU" dirty="0" smtClean="0"/>
            </a:br>
            <a:r>
              <a:rPr lang="ru-RU" sz="1800" dirty="0" smtClean="0"/>
              <a:t>ссылка: </a:t>
            </a:r>
            <a:r>
              <a:rPr lang="en-US" sz="1800" dirty="0">
                <a:hlinkClick r:id="rId2"/>
              </a:rPr>
              <a:t>https://docs.google.com/forms/d/e/1FAIpQLSeqVKKNs-KQIpPhaeiwmQYvIuP81NDrP575PlvAi89-_</a:t>
            </a:r>
            <a:r>
              <a:rPr lang="en-US" sz="1800" dirty="0" smtClean="0">
                <a:hlinkClick r:id="rId2"/>
              </a:rPr>
              <a:t>ztESA/viewform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8826" y="1986411"/>
            <a:ext cx="5664005" cy="402336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Подобрать и загрузить по одному примеру данных каждого вида</a:t>
            </a:r>
            <a:r>
              <a:rPr lang="en-US" dirty="0">
                <a:solidFill>
                  <a:srgbClr val="0070C0"/>
                </a:solidFill>
              </a:rPr>
              <a:t>– </a:t>
            </a:r>
            <a:r>
              <a:rPr lang="ru-RU" dirty="0">
                <a:solidFill>
                  <a:srgbClr val="0070C0"/>
                </a:solidFill>
              </a:rPr>
              <a:t>всего 10 </a:t>
            </a:r>
            <a:r>
              <a:rPr lang="ru-RU" dirty="0" smtClean="0">
                <a:solidFill>
                  <a:srgbClr val="0070C0"/>
                </a:solidFill>
              </a:rPr>
              <a:t>примеров:</a:t>
            </a:r>
            <a:endParaRPr lang="ru-RU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Одномерные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Многомерные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Временные (динамические)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Пространственные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Первичные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Вторичные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Количественные дискретные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Количественные непрерывные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Категориальные (качественные) порядковые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Категориальные (качественные) номинальные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2338755" y="3103685"/>
            <a:ext cx="35168" cy="703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>
          <a:xfrm>
            <a:off x="7448257" y="1986411"/>
            <a:ext cx="362418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0070C0"/>
                </a:solidFill>
              </a:rPr>
              <a:t>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Пример на каждый тип данных должен быть новый.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Каждый пример должен сопровождаться таблицей значений, заголовком, ссылкой на источник.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В формате </a:t>
            </a:r>
            <a:r>
              <a:rPr lang="en-US" dirty="0" smtClean="0">
                <a:solidFill>
                  <a:srgbClr val="0070C0"/>
                </a:solidFill>
              </a:rPr>
              <a:t>MS Excel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Каждый тип данных в отдельном файле </a:t>
            </a:r>
            <a:r>
              <a:rPr lang="en-US" dirty="0" smtClean="0">
                <a:solidFill>
                  <a:srgbClr val="0070C0"/>
                </a:solidFill>
              </a:rPr>
              <a:t>MS </a:t>
            </a:r>
            <a:r>
              <a:rPr lang="en-US" dirty="0">
                <a:solidFill>
                  <a:srgbClr val="0070C0"/>
                </a:solidFill>
              </a:rPr>
              <a:t>Excel</a:t>
            </a:r>
            <a:endParaRPr lang="ru-RU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48257" y="5689402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Оценивание: 1 балл за каждый правильно подобранный и оформленный тип данных, ВСЕГО 10 БАЛЛОВ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0686" y="286603"/>
            <a:ext cx="29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Типы данных:  резюмируем</a:t>
            </a:r>
          </a:p>
        </p:txBody>
      </p:sp>
    </p:spTree>
    <p:extLst>
      <p:ext uri="{BB962C8B-B14F-4D97-AF65-F5344CB8AC3E}">
        <p14:creationId xmlns:p14="http://schemas.microsoft.com/office/powerpoint/2010/main" val="22755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«копилку» модульной работы-1:</a:t>
            </a:r>
            <a:endParaRPr lang="ru-RU" dirty="0"/>
          </a:p>
        </p:txBody>
      </p:sp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1097280" y="2079057"/>
            <a:ext cx="10141849" cy="4077269"/>
          </a:xfrm>
        </p:spPr>
        <p:txBody>
          <a:bodyPr>
            <a:normAutofit/>
          </a:bodyPr>
          <a:lstStyle/>
          <a:p>
            <a:r>
              <a:rPr lang="ru-RU" dirty="0" smtClean="0"/>
              <a:t>Просмотреть видео-фрагменты </a:t>
            </a:r>
            <a:r>
              <a:rPr lang="ru-RU" dirty="0" err="1" smtClean="0"/>
              <a:t>самопрезентаций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Отметить  (для себя) удачные и неудачные приемы презентаций (что понравилось, что нет)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«В копилку Модульной работы 1»: описать массив своих данных: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Какую область выбрали и почему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Назвать показатель полностью и его единицу измерения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Охарактеризовать объекты (наблюдения): какими объектами характеризуется массив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Охарактеризовать данные со статистической стороны: сколько наблюдений, сопоставимы ли они, исключены ли несопоставимые,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Охарактеризовать источник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7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«расширения» в копилку модульной работы-1</a:t>
            </a:r>
            <a:endParaRPr lang="ru-RU" sz="32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174282" y="1953928"/>
            <a:ext cx="1004877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почему Вы остановили выбор именно на этой теме, почему она для Вас интересна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Какие источники проанализировали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Почему остановились именно на этой базе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Удобно ли ей пользоваться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Какие данные в ней содержатся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Какие данные в принципе содержатся по Вашей тематике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Какие были альтернативы, какие еще источники проанализированы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Что Вы ожидаете получить в результате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Как поступите, если результаты расчетов будут не адекватными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/>
              <a:t>Все, что Вы считаете нужным описать в данных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Убедиться, подтвердить и убедить, что данные, которые Вы выбрали соответствуют всем критериям и пригодны для дальнейшего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9795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Тема занятия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Построение интервальных вариационных рядов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518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599" y="564785"/>
            <a:ext cx="10058400" cy="112494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Задание: построить интервальный вариационный ряд распределения признака </a:t>
            </a:r>
            <a:r>
              <a:rPr lang="ru-RU" sz="1800" dirty="0" smtClean="0"/>
              <a:t>(данные о результатах экзамена 32 студентов)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144796" y="1689732"/>
            <a:ext cx="10330480" cy="2095951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Вопросы для дискуссии: 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1. что такое интервальный вариационный ряд?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2. для чего необходим?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3. первичными или вторичными являются данные вариационного ряда? 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4. что нужно сделать, чтобы его получить? </a:t>
            </a: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0491" y="3785683"/>
            <a:ext cx="101233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1. </a:t>
            </a:r>
            <a:r>
              <a:rPr lang="ru-RU" sz="1400" dirty="0"/>
              <a:t>Вариационный ряд – это результат группировки первичных </a:t>
            </a:r>
            <a:r>
              <a:rPr lang="ru-RU" sz="1400" dirty="0" smtClean="0"/>
              <a:t>данных (представленный </a:t>
            </a:r>
            <a:r>
              <a:rPr lang="ru-RU" sz="1400" dirty="0"/>
              <a:t>в виде </a:t>
            </a:r>
            <a:r>
              <a:rPr lang="ru-RU" sz="1400" dirty="0" smtClean="0"/>
              <a:t>таблицы), </a:t>
            </a:r>
            <a:r>
              <a:rPr lang="ru-RU" sz="1400" dirty="0"/>
              <a:t>в которой указано какие значения признака встречаются в изучаемой статистической совокупности и сколько раз они встречаются (какие оценки получили студенты на экзамене и сколько студентов получило каждый вид оценки).</a:t>
            </a:r>
          </a:p>
          <a:p>
            <a:endParaRPr lang="ru-RU" sz="1400" dirty="0" smtClean="0"/>
          </a:p>
          <a:p>
            <a:r>
              <a:rPr lang="ru-RU" sz="1400" dirty="0" smtClean="0"/>
              <a:t>2. Для того, чтобы понять, есть ли закономерность в массиве исходных данных (т.к. обычно первичные количественные </a:t>
            </a:r>
            <a:r>
              <a:rPr lang="ru-RU" sz="1400" dirty="0"/>
              <a:t>данные представляют собой множество чисел. Просматривая это множество чисел, не всегда можно выявить какую-либо закономерность их изменения</a:t>
            </a:r>
            <a:r>
              <a:rPr lang="ru-RU" sz="1400" dirty="0" smtClean="0"/>
              <a:t>.).</a:t>
            </a:r>
          </a:p>
          <a:p>
            <a:endParaRPr lang="ru-RU" sz="1400" dirty="0" smtClean="0"/>
          </a:p>
          <a:p>
            <a:r>
              <a:rPr lang="ru-RU" sz="1400" dirty="0" smtClean="0"/>
              <a:t>3. Конечно, вторичными.</a:t>
            </a:r>
          </a:p>
          <a:p>
            <a:endParaRPr lang="ru-RU" sz="1400" dirty="0" smtClean="0"/>
          </a:p>
          <a:p>
            <a:r>
              <a:rPr lang="ru-RU" sz="1400" dirty="0" smtClean="0"/>
              <a:t>4. Весь </a:t>
            </a:r>
            <a:r>
              <a:rPr lang="ru-RU" sz="1400" dirty="0"/>
              <a:t>промежуток измерения значений выборки, от минимального до максимального, </a:t>
            </a:r>
            <a:r>
              <a:rPr lang="ru-RU" sz="1400" dirty="0" smtClean="0"/>
              <a:t>разбить </a:t>
            </a:r>
            <a:r>
              <a:rPr lang="ru-RU" sz="1400" dirty="0"/>
              <a:t>на частичные интервалы (чаще одинаковой длины), т. е. </a:t>
            </a:r>
            <a:r>
              <a:rPr lang="ru-RU" sz="1400" dirty="0" smtClean="0"/>
              <a:t>произвести группировку.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589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6876" y="180071"/>
            <a:ext cx="10058400" cy="11249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Условны</a:t>
            </a:r>
            <a:r>
              <a:rPr lang="ru-RU" sz="4000" dirty="0"/>
              <a:t>й</a:t>
            </a:r>
            <a:r>
              <a:rPr lang="ru-RU" sz="4000" dirty="0" smtClean="0"/>
              <a:t> значок</a:t>
            </a:r>
            <a:endParaRPr lang="ru-RU" sz="1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и далее означает, что эти функции Вам необходимо выполнить именно в </a:t>
            </a:r>
            <a:r>
              <a:rPr lang="en-US" dirty="0"/>
              <a:t>MS Excel</a:t>
            </a:r>
            <a:r>
              <a:rPr lang="ru-RU"/>
              <a:t>, и преподавателю при проверке должно быть доступно подтверждение расчетов (Вы использовали именно функцию или формулу).</a:t>
            </a:r>
            <a:endParaRPr lang="ru-RU" dirty="0"/>
          </a:p>
        </p:txBody>
      </p:sp>
      <p:sp>
        <p:nvSpPr>
          <p:cNvPr id="6" name="Блок-схема: сопоставление 5"/>
          <p:cNvSpPr/>
          <p:nvPr/>
        </p:nvSpPr>
        <p:spPr>
          <a:xfrm>
            <a:off x="5702520" y="844404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Блок-схема: сопоставление 6"/>
          <p:cNvSpPr/>
          <p:nvPr/>
        </p:nvSpPr>
        <p:spPr>
          <a:xfrm>
            <a:off x="5702520" y="3715371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697" name="Рисунок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1" y="228600"/>
            <a:ext cx="6858001" cy="61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1201" y="7473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построить интервальный вариационный ряд? 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1. Данные таблицы (далее – Ваши данные) ранжировать в порядке возрастания.</a:t>
            </a:r>
          </a:p>
          <a:p>
            <a:endParaRPr lang="ru-RU" dirty="0" smtClean="0"/>
          </a:p>
          <a:p>
            <a:r>
              <a:rPr lang="ru-RU" dirty="0" smtClean="0"/>
              <a:t>2. Определить следующие значения: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</a:t>
            </a:r>
            <a:r>
              <a:rPr lang="ru-RU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Размах вариационного ряда </a:t>
            </a:r>
            <a:r>
              <a:rPr lang="en-US" dirty="0" smtClean="0"/>
              <a:t>R=</a:t>
            </a:r>
            <a:r>
              <a:rPr lang="en-US" i="1" dirty="0" err="1"/>
              <a:t>x</a:t>
            </a:r>
            <a:r>
              <a:rPr lang="en-US" i="1" baseline="-25000" dirty="0" err="1"/>
              <a:t>max</a:t>
            </a:r>
            <a:r>
              <a:rPr lang="ru-RU" i="1" dirty="0"/>
              <a:t>-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min</a:t>
            </a:r>
            <a:r>
              <a:rPr lang="ru-RU" i="1" baseline="-25000" dirty="0" smtClean="0"/>
              <a:t>  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Количество интервалов (или число групп)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Ширина интервала (шаг </a:t>
            </a:r>
            <a:r>
              <a:rPr lang="en-US" dirty="0" smtClean="0"/>
              <a:t>h</a:t>
            </a:r>
            <a:r>
              <a:rPr lang="ru-RU" dirty="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Границы интервального ряда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Середина интервала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Частота </a:t>
            </a:r>
            <a:r>
              <a:rPr lang="ru-RU" dirty="0"/>
              <a:t>встречаемости значений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Накопленная частота встречаемости значений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ru-RU" i="1" baseline="30000" dirty="0"/>
              <a:t>н</a:t>
            </a:r>
            <a:r>
              <a:rPr lang="ru-RU" dirty="0"/>
              <a:t> (суммируется частота на каждом шаге)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  <p:sp>
        <p:nvSpPr>
          <p:cNvPr id="7" name="Блок-схема: сопоставление 6"/>
          <p:cNvSpPr/>
          <p:nvPr/>
        </p:nvSpPr>
        <p:spPr>
          <a:xfrm>
            <a:off x="242787" y="831273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в </a:t>
            </a:r>
            <a:r>
              <a:rPr lang="en-US" dirty="0" smtClean="0"/>
              <a:t>MS Excel</a:t>
            </a:r>
            <a:r>
              <a:rPr lang="ru-RU" dirty="0" smtClean="0"/>
              <a:t>  с применением формул и функций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49680" y="1998134"/>
            <a:ext cx="32616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r>
              <a:rPr lang="ru-RU" dirty="0" smtClean="0"/>
              <a:t> Функция «Сортировка»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max</a:t>
            </a:r>
            <a:r>
              <a:rPr lang="ru-RU" i="1" baseline="-25000" dirty="0" smtClean="0"/>
              <a:t> </a:t>
            </a:r>
            <a:r>
              <a:rPr lang="ru-RU" i="1" dirty="0" smtClean="0"/>
              <a:t>= 10</a:t>
            </a:r>
            <a:endParaRPr lang="ru-RU" i="1" baseline="-25000" dirty="0" smtClean="0"/>
          </a:p>
          <a:p>
            <a:r>
              <a:rPr lang="ru-RU" dirty="0" smtClean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min</a:t>
            </a:r>
            <a:r>
              <a:rPr lang="ru-RU" i="1" baseline="-25000" dirty="0" smtClean="0"/>
              <a:t> </a:t>
            </a:r>
            <a:r>
              <a:rPr lang="ru-RU" i="1" dirty="0" smtClean="0"/>
              <a:t>= 1</a:t>
            </a:r>
            <a:endParaRPr lang="ru-RU" i="1" baseline="-25000" dirty="0" smtClean="0"/>
          </a:p>
          <a:p>
            <a:r>
              <a:rPr lang="en-US" dirty="0" smtClean="0"/>
              <a:t>R</a:t>
            </a:r>
            <a:r>
              <a:rPr lang="ru-RU" dirty="0" smtClean="0"/>
              <a:t> = 9</a:t>
            </a:r>
          </a:p>
          <a:p>
            <a:endParaRPr lang="ru-RU" dirty="0"/>
          </a:p>
        </p:txBody>
      </p:sp>
      <p:sp>
        <p:nvSpPr>
          <p:cNvPr id="6" name="Блок-схема: сопоставление 5"/>
          <p:cNvSpPr/>
          <p:nvPr/>
        </p:nvSpPr>
        <p:spPr>
          <a:xfrm>
            <a:off x="699096" y="2441823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Блок-схема: сопоставление 6"/>
          <p:cNvSpPr/>
          <p:nvPr/>
        </p:nvSpPr>
        <p:spPr>
          <a:xfrm>
            <a:off x="699096" y="3351868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Блок-схема: сопоставление 7"/>
          <p:cNvSpPr/>
          <p:nvPr/>
        </p:nvSpPr>
        <p:spPr>
          <a:xfrm>
            <a:off x="706833" y="3760688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76856" cy="1450757"/>
          </a:xfrm>
        </p:spPr>
        <p:txBody>
          <a:bodyPr/>
          <a:lstStyle/>
          <a:p>
            <a:r>
              <a:rPr lang="ru-RU" dirty="0" smtClean="0"/>
              <a:t>Как определить количество интервалов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376039" y="1845734"/>
            <a:ext cx="7022238" cy="4023360"/>
          </a:xfrm>
        </p:spPr>
        <p:txBody>
          <a:bodyPr>
            <a:normAutofit fontScale="55000" lnSpcReduction="20000"/>
          </a:bodyPr>
          <a:lstStyle/>
          <a:p>
            <a:pPr marL="914400" indent="-914400">
              <a:buAutoNum type="arabicPeriod"/>
            </a:pP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Применить формулу </a:t>
            </a:r>
            <a:r>
              <a:rPr lang="ru-RU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Стерджесса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indent="-914400">
              <a:buAutoNum type="arabicPeriod"/>
            </a:pPr>
            <a:endParaRPr lang="ru-RU" sz="40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>
              <a:buAutoNum type="arabicPeriod"/>
            </a:pPr>
            <a:endParaRPr lang="ru-RU" sz="40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>
              <a:buFont typeface="Calibri" panose="020F0502020204030204" pitchFamily="34" charset="0"/>
              <a:buAutoNum type="arabicPeriod"/>
            </a:pP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Использовать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эмпирические знания, которые уже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накоплены. Применить метод перебора соседних значений (при необходимости).</a:t>
            </a:r>
            <a:endParaRPr lang="ru-RU" sz="4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Проанализировать графическое представление данных. </a:t>
            </a:r>
          </a:p>
          <a:p>
            <a:pPr marL="914400" indent="-914400">
              <a:buAutoNum type="arabicPeriod"/>
            </a:pP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Сделать вывод (в нашем курсе – с приоритетом результату, полученному по формуле </a:t>
            </a:r>
            <a:r>
              <a:rPr lang="ru-RU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Стерджесса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15526" y="1845734"/>
            <a:ext cx="3097566" cy="47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определения исходного значения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15526" y="4351538"/>
            <a:ext cx="3097566" cy="5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подтверждения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98277" y="3098307"/>
            <a:ext cx="0" cy="259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низ 8"/>
          <p:cNvSpPr/>
          <p:nvPr/>
        </p:nvSpPr>
        <p:spPr>
          <a:xfrm>
            <a:off x="4123679" y="2265286"/>
            <a:ext cx="763479" cy="621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сопоставление 9"/>
          <p:cNvSpPr/>
          <p:nvPr/>
        </p:nvSpPr>
        <p:spPr>
          <a:xfrm>
            <a:off x="807869" y="1845734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</a:t>
            </a:r>
            <a:r>
              <a:rPr lang="ru-RU" dirty="0" err="1" smtClean="0"/>
              <a:t>Стерджеса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Правило </a:t>
            </a:r>
            <a:r>
              <a:rPr lang="ru-RU" b="1" dirty="0" err="1"/>
              <a:t>Стёрджеса</a:t>
            </a:r>
            <a:r>
              <a:rPr lang="ru-RU" dirty="0"/>
              <a:t> — эмпирическое правило определения оптимального количества интервалов, на которые разбивается наблюдаемый диапазон изменения случайной величины </a:t>
            </a:r>
            <a:r>
              <a:rPr lang="ru-RU" dirty="0" smtClean="0"/>
              <a:t>Названо </a:t>
            </a:r>
            <a:r>
              <a:rPr lang="ru-RU" dirty="0"/>
              <a:t>по имени американского статистика Герберта </a:t>
            </a:r>
            <a:r>
              <a:rPr lang="ru-RU" dirty="0" err="1" smtClean="0"/>
              <a:t>Стёрджеса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n = 1 + 3,322 </a:t>
            </a:r>
            <a:r>
              <a:rPr lang="ru-RU" dirty="0" err="1"/>
              <a:t>lg</a:t>
            </a:r>
            <a:r>
              <a:rPr lang="ru-RU" dirty="0"/>
              <a:t> ( N )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MS </a:t>
            </a:r>
            <a:r>
              <a:rPr lang="ru-RU" dirty="0" err="1"/>
              <a:t>Excel</a:t>
            </a:r>
            <a:r>
              <a:rPr lang="ru-RU" dirty="0"/>
              <a:t>: n </a:t>
            </a:r>
            <a:r>
              <a:rPr lang="ru-RU" dirty="0" smtClean="0"/>
              <a:t>=</a:t>
            </a:r>
            <a:r>
              <a:rPr lang="ru-RU" dirty="0"/>
              <a:t>1+3,322*LOG(N),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где</a:t>
            </a:r>
            <a:r>
              <a:rPr lang="ru-RU" dirty="0"/>
              <a:t>: n </a:t>
            </a:r>
            <a:r>
              <a:rPr lang="ru-RU" dirty="0" smtClean="0"/>
              <a:t>– коли</a:t>
            </a:r>
            <a:r>
              <a:rPr lang="ru-RU" dirty="0"/>
              <a:t>чество интервалов; N - число единиц </a:t>
            </a:r>
            <a:r>
              <a:rPr lang="ru-RU" dirty="0" smtClean="0"/>
              <a:t>совокупности (количество наблюдений).</a:t>
            </a:r>
          </a:p>
          <a:p>
            <a:r>
              <a:rPr lang="ru-RU" dirty="0"/>
              <a:t>Результат, получаемый по формуле </a:t>
            </a:r>
            <a:r>
              <a:rPr lang="ru-RU" dirty="0" err="1" smtClean="0"/>
              <a:t>Стерджеса</a:t>
            </a:r>
            <a:r>
              <a:rPr lang="ru-RU" dirty="0" smtClean="0"/>
              <a:t> </a:t>
            </a:r>
            <a:r>
              <a:rPr lang="ru-RU" dirty="0"/>
              <a:t>округляется до целого числа </a:t>
            </a:r>
            <a:r>
              <a:rPr lang="ru-RU" dirty="0" smtClean="0"/>
              <a:t>и </a:t>
            </a:r>
            <a:r>
              <a:rPr lang="ru-RU" dirty="0"/>
              <a:t>имеет всего лишь оценочный характер, поскольку все зависит от условий конкретной ситуации и всегда решается отдельно. Формула </a:t>
            </a:r>
            <a:r>
              <a:rPr lang="ru-RU" dirty="0" err="1" smtClean="0"/>
              <a:t>Стерджеса</a:t>
            </a:r>
            <a:r>
              <a:rPr lang="ru-RU" dirty="0" smtClean="0"/>
              <a:t> </a:t>
            </a:r>
            <a:r>
              <a:rPr lang="ru-RU" dirty="0"/>
              <a:t>пригодна при условии, что распределение единиц совокупности по заданному признаку приближается к нормальному, и при этом применяются равные интервалы в группах. </a:t>
            </a:r>
            <a:endParaRPr lang="en-US" dirty="0" smtClean="0"/>
          </a:p>
        </p:txBody>
      </p:sp>
      <p:sp>
        <p:nvSpPr>
          <p:cNvPr id="4" name="Блок-схема: сопоставление 3"/>
          <p:cNvSpPr/>
          <p:nvPr/>
        </p:nvSpPr>
        <p:spPr>
          <a:xfrm>
            <a:off x="857583" y="3319427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Эмпирические знания: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97280" y="219196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интервалов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небольших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объемов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обычно берут: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5–6 при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50,    </a:t>
            </a:r>
          </a:p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6-8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50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100, 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8-10 при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&gt;100</a:t>
            </a:r>
            <a:endParaRPr lang="ru-RU" sz="2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0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</a:t>
            </a:r>
            <a:r>
              <a:rPr lang="ru-RU" dirty="0" smtClean="0"/>
              <a:t>интервалов </a:t>
            </a:r>
            <a:br>
              <a:rPr lang="ru-RU" dirty="0" smtClean="0"/>
            </a:br>
            <a:r>
              <a:rPr lang="ru-RU" sz="2700" dirty="0" smtClean="0"/>
              <a:t>(эмпирическая таблица в помощь, как доп. источник подтверждения Ваших расчетов)</a:t>
            </a:r>
            <a:endParaRPr lang="ru-RU" sz="27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AEDF132-80AE-4B2F-8A49-C1BBF9463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6719" y="2348882"/>
          <a:ext cx="7518562" cy="2167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094">
                  <a:extLst>
                    <a:ext uri="{9D8B030D-6E8A-4147-A177-3AD203B41FA5}">
                      <a16:colId xmlns:a16="http://schemas.microsoft.com/office/drawing/2014/main" val="2245020914"/>
                    </a:ext>
                  </a:extLst>
                </a:gridCol>
                <a:gridCol w="1091695">
                  <a:extLst>
                    <a:ext uri="{9D8B030D-6E8A-4147-A177-3AD203B41FA5}">
                      <a16:colId xmlns:a16="http://schemas.microsoft.com/office/drawing/2014/main" val="3033870328"/>
                    </a:ext>
                  </a:extLst>
                </a:gridCol>
                <a:gridCol w="1091695">
                  <a:extLst>
                    <a:ext uri="{9D8B030D-6E8A-4147-A177-3AD203B41FA5}">
                      <a16:colId xmlns:a16="http://schemas.microsoft.com/office/drawing/2014/main" val="1091368095"/>
                    </a:ext>
                  </a:extLst>
                </a:gridCol>
                <a:gridCol w="1091695">
                  <a:extLst>
                    <a:ext uri="{9D8B030D-6E8A-4147-A177-3AD203B41FA5}">
                      <a16:colId xmlns:a16="http://schemas.microsoft.com/office/drawing/2014/main" val="4156697880"/>
                    </a:ext>
                  </a:extLst>
                </a:gridCol>
                <a:gridCol w="1091695">
                  <a:extLst>
                    <a:ext uri="{9D8B030D-6E8A-4147-A177-3AD203B41FA5}">
                      <a16:colId xmlns:a16="http://schemas.microsoft.com/office/drawing/2014/main" val="1841943026"/>
                    </a:ext>
                  </a:extLst>
                </a:gridCol>
                <a:gridCol w="1088688">
                  <a:extLst>
                    <a:ext uri="{9D8B030D-6E8A-4147-A177-3AD203B41FA5}">
                      <a16:colId xmlns:a16="http://schemas.microsoft.com/office/drawing/2014/main" val="3555909989"/>
                    </a:ext>
                  </a:extLst>
                </a:gridCol>
              </a:tblGrid>
              <a:tr h="1599709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Объем выборки, </a:t>
                      </a:r>
                      <a:r>
                        <a:rPr lang="en-US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25-40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40-60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60-100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100-200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Больше 200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Число интервалов, k</a:t>
                      </a:r>
                      <a:endParaRPr lang="ru-RU" sz="1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5-6</a:t>
                      </a:r>
                      <a:endParaRPr lang="ru-RU" sz="1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6-8</a:t>
                      </a:r>
                      <a:endParaRPr lang="ru-RU" sz="1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7-10</a:t>
                      </a:r>
                      <a:endParaRPr lang="ru-RU" sz="1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8-12</a:t>
                      </a:r>
                      <a:endParaRPr lang="ru-RU" sz="1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10-15</a:t>
                      </a:r>
                      <a:endParaRPr lang="ru-RU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015036"/>
                  </a:ext>
                </a:extLst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483166" y="5127803"/>
          <a:ext cx="1782514" cy="89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508000" imgH="228600" progId="Equation.3">
                  <p:embed/>
                </p:oleObj>
              </mc:Choice>
              <mc:Fallback>
                <p:oleObj r:id="rId3" imgW="5080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166" y="5127803"/>
                        <a:ext cx="1782514" cy="891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9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определить шаг (ширину) интервала?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Равные интервалы </a:t>
            </a:r>
            <a:r>
              <a:rPr lang="ru-RU" dirty="0" smtClean="0"/>
              <a:t>(вариация </a:t>
            </a:r>
            <a:r>
              <a:rPr lang="ru-RU" dirty="0"/>
              <a:t>признака не очень сильная и распределение является </a:t>
            </a:r>
            <a:r>
              <a:rPr lang="ru-RU" dirty="0" smtClean="0"/>
              <a:t>равномерным)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число интервалов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8" y="2660906"/>
            <a:ext cx="3464274" cy="1742418"/>
          </a:xfrm>
          <a:prstGeom prst="rect">
            <a:avLst/>
          </a:prstGeom>
        </p:spPr>
      </p:pic>
      <p:sp>
        <p:nvSpPr>
          <p:cNvPr id="7" name="Блок-схема: сопоставление 6"/>
          <p:cNvSpPr/>
          <p:nvPr/>
        </p:nvSpPr>
        <p:spPr>
          <a:xfrm>
            <a:off x="857583" y="3319427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определить нижнюю и верхнюю границы интервального ряда?</a:t>
            </a:r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5747" y="2271280"/>
            <a:ext cx="1923479" cy="61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5748" y="3008128"/>
            <a:ext cx="2021134" cy="4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5747" y="3682165"/>
            <a:ext cx="1973286" cy="3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258379" y="4268091"/>
            <a:ext cx="4282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i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– нижние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границы каждого интервала, </a:t>
            </a:r>
          </a:p>
          <a:p>
            <a:pPr eaLnBrk="0" hangingPunct="0"/>
            <a:r>
              <a:rPr lang="en-US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i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– верхние границы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каждого интервала</a:t>
            </a:r>
            <a:endParaRPr lang="ru-RU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8379" y="5081417"/>
            <a:ext cx="53673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100" dirty="0">
                <a:latin typeface="Calibri" pitchFamily="34" charset="0"/>
                <a:cs typeface="Times New Roman" pitchFamily="18" charset="0"/>
              </a:rPr>
              <a:t>  </a:t>
            </a:r>
            <a:endParaRPr lang="ru-RU" sz="600" dirty="0"/>
          </a:p>
          <a:p>
            <a:pPr eaLnBrk="0" hangingPunct="0"/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построение интервального ряда заканчивается при  </a:t>
            </a:r>
            <a:endParaRPr lang="ru-RU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08" y="5307156"/>
            <a:ext cx="1113439" cy="3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Блок-схема: сопоставление 11"/>
          <p:cNvSpPr/>
          <p:nvPr/>
        </p:nvSpPr>
        <p:spPr>
          <a:xfrm>
            <a:off x="511354" y="1737360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определить середину каждого интервала?</a:t>
            </a:r>
            <a:endParaRPr lang="ru-RU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10540" y="2669837"/>
            <a:ext cx="6915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+b</a:t>
            </a:r>
            <a:r>
              <a:rPr lang="en-US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24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Блок-схема: сопоставление 12"/>
          <p:cNvSpPr/>
          <p:nvPr/>
        </p:nvSpPr>
        <p:spPr>
          <a:xfrm>
            <a:off x="1239322" y="2758627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Сформировать таблицу с интервалами</a:t>
            </a:r>
            <a:endParaRPr lang="ru-RU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3681" y="1835896"/>
            <a:ext cx="3648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 нашем примере:</a:t>
            </a:r>
            <a:endParaRPr lang="ru-RU" sz="24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Блок-схема: сопоставление 12"/>
          <p:cNvSpPr/>
          <p:nvPr/>
        </p:nvSpPr>
        <p:spPr>
          <a:xfrm>
            <a:off x="697785" y="1924685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45611" y="2208772"/>
            <a:ext cx="1899822" cy="4115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Расчетное число интервалов = 6</a:t>
            </a:r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Конечное = 7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75" y="2251877"/>
            <a:ext cx="4000500" cy="1743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rot="20155111">
            <a:off x="2857044" y="2853575"/>
            <a:ext cx="2956264" cy="3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Расчетные значения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7" y="4066943"/>
            <a:ext cx="1228725" cy="225742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 rot="20155111">
            <a:off x="2964792" y="4124987"/>
            <a:ext cx="2956264" cy="13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Расчетные значения перенесены в отдельную таблицу и записаны в виде интервалов</a:t>
            </a:r>
            <a:endParaRPr lang="ru-RU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629183" y="1835896"/>
            <a:ext cx="313381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</a:p>
          <a:p>
            <a:pPr algn="ctr"/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 какой интервал внести значение 1,75?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ru-RU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или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i-1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ru-RU" sz="2400" dirty="0"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802167" y="5015883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802166" y="5220070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00613" y="5452221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778388" y="5626305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767100" y="5828353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775780" y="6032540"/>
            <a:ext cx="355107" cy="204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8629182" y="4318492"/>
            <a:ext cx="313381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!</a:t>
            </a:r>
          </a:p>
          <a:p>
            <a:pPr algn="ctr"/>
            <a:r>
              <a:rPr lang="ru-RU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корректировка границ интервалов</a:t>
            </a:r>
            <a:endParaRPr lang="ru-RU" sz="2400" dirty="0"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4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4" grpId="0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числу переменных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890" y="1791706"/>
            <a:ext cx="1997612" cy="736282"/>
          </a:xfrm>
        </p:spPr>
        <p:txBody>
          <a:bodyPr/>
          <a:lstStyle/>
          <a:p>
            <a:r>
              <a:rPr lang="ru-RU" dirty="0" smtClean="0"/>
              <a:t>одномерные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96156" y="2582334"/>
            <a:ext cx="1880089" cy="33782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 каждого наблюдения регистрируется только один признак</a:t>
            </a:r>
          </a:p>
          <a:p>
            <a:endParaRPr lang="ru-RU" dirty="0"/>
          </a:p>
          <a:p>
            <a:r>
              <a:rPr lang="ru-RU" i="1" dirty="0" smtClean="0"/>
              <a:t>Пример: </a:t>
            </a:r>
          </a:p>
          <a:p>
            <a:r>
              <a:rPr lang="ru-RU" i="1" dirty="0" smtClean="0"/>
              <a:t>Цена продукта Х в разных магазинах города У по состоянию на ДД.ММ.ГГГГ</a:t>
            </a:r>
          </a:p>
          <a:p>
            <a:r>
              <a:rPr lang="ru-RU" i="1" dirty="0" smtClean="0"/>
              <a:t>Динамика индекса цен на вторичном рынка жилья в Москве в ГГГГ-ГГГГ гг.</a:t>
            </a:r>
            <a:endParaRPr lang="ru-RU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18437" y="1822027"/>
            <a:ext cx="1916723" cy="736282"/>
          </a:xfrm>
        </p:spPr>
        <p:txBody>
          <a:bodyPr/>
          <a:lstStyle/>
          <a:p>
            <a:r>
              <a:rPr lang="ru-RU" dirty="0" smtClean="0"/>
              <a:t>двумерные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918437" y="2481089"/>
            <a:ext cx="1337898" cy="33782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У каждого наблюдения регистрируется два признака</a:t>
            </a:r>
          </a:p>
          <a:p>
            <a:r>
              <a:rPr lang="ru-RU" i="1" dirty="0" smtClean="0"/>
              <a:t>Пример: </a:t>
            </a:r>
          </a:p>
          <a:p>
            <a:r>
              <a:rPr lang="ru-RU" i="1" dirty="0" smtClean="0"/>
              <a:t>Характеристика работника по показателям ЗП и стажу работы</a:t>
            </a:r>
          </a:p>
          <a:p>
            <a:r>
              <a:rPr lang="ru-RU" i="1" dirty="0" smtClean="0"/>
              <a:t>Характеристика квартиры на рынке первичного жилья в Москве по показателям  стоимости, общей площади</a:t>
            </a:r>
            <a:endParaRPr lang="ru-RU" i="1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5954150" y="1846052"/>
            <a:ext cx="2424919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многомерные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5927480" y="2569359"/>
            <a:ext cx="188009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каждого наблюдения регистрируется несколько признаков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79069" y="425497"/>
            <a:ext cx="3367454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ru-RU" dirty="0" smtClean="0"/>
              <a:t>Можно ли отнести двумерные данные к многомерным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7923" y="2092569"/>
            <a:ext cx="1499967" cy="386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Средние</a:t>
            </a:r>
          </a:p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Вариация</a:t>
            </a:r>
          </a:p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Размах</a:t>
            </a:r>
          </a:p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Группировка</a:t>
            </a:r>
          </a:p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Графическое представление и др.</a:t>
            </a:r>
            <a:endParaRPr lang="ru-RU" sz="1300" dirty="0">
              <a:solidFill>
                <a:schemeClr val="tx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7807570" y="1791706"/>
            <a:ext cx="4149969" cy="41558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То же, что и для одномерных рядов (для каждого показателя)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Наличие и степень зависимости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Вид зависимости одной переменной от других (факторов)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Классификация с целью получения однородных групп и выявления аномальных наблюдений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Обобщающие (интегральные показатели)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Анализ и прогнозирование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3981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Скорректировать границы интервалов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Вручную </a:t>
            </a:r>
          </a:p>
          <a:p>
            <a:r>
              <a:rPr lang="ru-RU" dirty="0" smtClean="0"/>
              <a:t>Десятичный знак у верхней границы или у нижней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Блок-схема: сопоставление 3"/>
          <p:cNvSpPr/>
          <p:nvPr/>
        </p:nvSpPr>
        <p:spPr>
          <a:xfrm>
            <a:off x="458088" y="2280739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75" y="1974217"/>
            <a:ext cx="4838700" cy="2314575"/>
          </a:xfrm>
          <a:prstGeom prst="rect">
            <a:avLst/>
          </a:prstGeom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92777" y="4355668"/>
            <a:ext cx="104241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Проконтролируйте «крайние» интервалы: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минимальное значение попадает в первый интервал (нижняя граница первого интервала меньше минимального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максимальное значение попадает в верхний интервал (верхняя граница последнего интервала больше максимального значения)</a:t>
            </a:r>
            <a:endParaRPr lang="ru-RU" dirty="0"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«ЧАСТОТА» в </a:t>
            </a:r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Подготовить массив данных</a:t>
            </a:r>
          </a:p>
          <a:p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Подготовить массив интервалов</a:t>
            </a:r>
          </a:p>
          <a:p>
            <a:r>
              <a:rPr lang="ru-RU" sz="1800" dirty="0"/>
              <a:t>Выделить ячейки, в которые будут размещены значения будущих частот (+1 к количеству интервалов)</a:t>
            </a:r>
          </a:p>
          <a:p>
            <a:r>
              <a:rPr lang="ru-RU" sz="1800" dirty="0"/>
              <a:t>«Вставить функцию» «ЧАСТОТА», указать ячейки, соответствующие массиву данных и массиву интервалов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Нажать </a:t>
            </a:r>
            <a:r>
              <a:rPr lang="en-US" sz="1800" dirty="0"/>
              <a:t>Enter</a:t>
            </a:r>
            <a:r>
              <a:rPr lang="ru-RU" sz="1800" dirty="0"/>
              <a:t>. Будет определена частота первого интервала</a:t>
            </a:r>
          </a:p>
          <a:p>
            <a:r>
              <a:rPr lang="ru-RU" sz="1800" dirty="0"/>
              <a:t>Продолжить для каждой последующей ячейки, соответствующих массиву интервалов – будет определена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накопленная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ru-RU" sz="1800" dirty="0"/>
              <a:t>частота последующего интервала</a:t>
            </a:r>
          </a:p>
          <a:p>
            <a:r>
              <a:rPr lang="ru-RU" sz="1800" dirty="0"/>
              <a:t>Для определения частоты интервала вычесть разность между текущим и предшествующим значением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1" y="3278848"/>
            <a:ext cx="3008723" cy="1142553"/>
          </a:xfrm>
          <a:prstGeom prst="rect">
            <a:avLst/>
          </a:prstGeom>
        </p:spPr>
      </p:pic>
      <p:sp>
        <p:nvSpPr>
          <p:cNvPr id="5" name="Блок-схема: сопоставление 4"/>
          <p:cNvSpPr/>
          <p:nvPr/>
        </p:nvSpPr>
        <p:spPr>
          <a:xfrm>
            <a:off x="458088" y="1703691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6156960" y="3121536"/>
            <a:ext cx="5617029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Исходные данные </a:t>
            </a:r>
            <a:r>
              <a:rPr lang="ru-RU" dirty="0" err="1" smtClean="0"/>
              <a:t>неранжированные</a:t>
            </a:r>
            <a:endParaRPr lang="ru-RU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6126480" y="3731136"/>
            <a:ext cx="5617029" cy="8544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Верхние границы интервалов (скорректированные границы)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86603"/>
            <a:ext cx="1800225" cy="300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0857" y="1985554"/>
            <a:ext cx="4197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Курсор поставить в ячейку, соответствующую номеру интервала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Выделить ячейки до конца интервалов +1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Меню «Формулы» – «Вставить функцию» - ЧАСТОТА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Массив данных – выделить ячейки исходных значений (</a:t>
            </a:r>
            <a:r>
              <a:rPr lang="ru-RU" dirty="0" err="1" smtClean="0"/>
              <a:t>неранжированные</a:t>
            </a:r>
            <a:r>
              <a:rPr lang="ru-RU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Массив интервалов – выделить ячейки с верхними границами интервалов (начиная с интервала, соответствующего выделенной ячейке)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Получаются НАКОПЛЕННЫЕ ЧАСТОТЫ.</a:t>
            </a:r>
            <a:endParaRPr lang="ru-RU" dirty="0"/>
          </a:p>
        </p:txBody>
      </p:sp>
      <p:sp>
        <p:nvSpPr>
          <p:cNvPr id="12" name="Блок-схема: сопоставление 11"/>
          <p:cNvSpPr/>
          <p:nvPr/>
        </p:nvSpPr>
        <p:spPr>
          <a:xfrm>
            <a:off x="458088" y="1703691"/>
            <a:ext cx="239697" cy="28408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60988"/>
            <a:ext cx="5162550" cy="16097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75" y="3756522"/>
            <a:ext cx="5600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проверить?</a:t>
            </a:r>
            <a:endParaRPr lang="ru-RU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97280" y="1830182"/>
            <a:ext cx="104241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1. «крайние» интервалы: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минимальное значение попадает в первый интервал (нижняя граница первого интервала меньше минимального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максимальное значение попадает в верхний интервал (верхняя граница последнего интервала больше максимального значения)</a:t>
            </a:r>
            <a:endParaRPr lang="ru-RU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097280" y="3436709"/>
            <a:ext cx="104241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2.  середины интервалов (можно округлить значения):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округлить значения и сравнить с величиной шага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97280" y="4488605"/>
            <a:ext cx="617437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3.  значения частот: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отсутствие нулевых значений частот во «внутренних» интервалах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сумма частот = последнему значению накопленной частоты = количеству наблюдений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55" y="3215685"/>
            <a:ext cx="1247775" cy="296227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8978537" y="5634446"/>
            <a:ext cx="400594" cy="3007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365" y="399807"/>
            <a:ext cx="10794230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Интерпретация полученных данных</a:t>
            </a:r>
            <a:br>
              <a:rPr lang="ru-RU" dirty="0" smtClean="0"/>
            </a:br>
            <a:r>
              <a:rPr lang="ru-RU" dirty="0" smtClean="0"/>
              <a:t>Краткое описание хода расчетов – «в копилку модульной работы 1».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97280" y="1737360"/>
            <a:ext cx="10270156" cy="618333"/>
          </a:xfrm>
        </p:spPr>
        <p:txBody>
          <a:bodyPr>
            <a:normAutofit fontScale="55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Нами проанализирован массив из 32 данных о балле студентов группы «Х», полученных на экзамене по дисциплине «У», который студенты сдавали ДД.ММ.ГГГГ.</a:t>
            </a:r>
          </a:p>
          <a:p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3188117"/>
            <a:ext cx="10058400" cy="455045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Для построения интервального вариационного ряда  мной был сначала проанализирован массив исходных данных – я убедился(ась), что данные не содержат разрывов, одного порядка, в нем представлены сопоставимые величины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2100536"/>
            <a:ext cx="10058400" cy="578675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r>
              <a:rPr lang="ru-RU" dirty="0" smtClean="0"/>
              <a:t>Массив исходных данных выбран потому что …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ru-RU" i="1" dirty="0" smtClean="0"/>
              <a:t>причина, обоснование выбора именно этих данных именно из этой области </a:t>
            </a:r>
            <a:r>
              <a:rPr lang="en-US" dirty="0" smtClean="0"/>
              <a:t>&gt;</a:t>
            </a:r>
            <a:r>
              <a:rPr lang="ru-RU" dirty="0" smtClean="0"/>
              <a:t>.</a:t>
            </a:r>
          </a:p>
          <a:p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80" y="2679212"/>
            <a:ext cx="10058400" cy="5089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Источником исходных данных является …</a:t>
            </a:r>
            <a:r>
              <a:rPr lang="en-US" sz="1400" i="1" dirty="0" smtClean="0"/>
              <a:t>&lt;</a:t>
            </a:r>
            <a:r>
              <a:rPr lang="ru-RU" sz="1400" i="1" dirty="0" smtClean="0"/>
              <a:t>дать характеристику источника: откуда данные, почему этот источник лучший, почему именно его используете</a:t>
            </a:r>
            <a:r>
              <a:rPr lang="en-US" sz="1400" i="1" dirty="0" smtClean="0"/>
              <a:t>&gt;</a:t>
            </a:r>
            <a:endParaRPr lang="ru-RU" sz="1400" i="1" dirty="0" smtClean="0"/>
          </a:p>
          <a:p>
            <a:endParaRPr lang="ru-RU" sz="1400" i="1" dirty="0" smtClean="0"/>
          </a:p>
          <a:p>
            <a:endParaRPr lang="ru-RU" sz="1400" i="1" dirty="0" smtClean="0"/>
          </a:p>
          <a:p>
            <a:endParaRPr lang="en-US" sz="1400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97280" y="3643162"/>
            <a:ext cx="10058400" cy="586962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Для расчетов использована программа </a:t>
            </a:r>
            <a:r>
              <a:rPr lang="en-US" i="1" dirty="0" smtClean="0"/>
              <a:t>MS Excel</a:t>
            </a:r>
            <a:r>
              <a:rPr lang="ru-RU" i="1" dirty="0" smtClean="0"/>
              <a:t>. На первом шаге я создал расчетную таблицу (рабочую) и провел ранжирование исходных данных. Для этого применил функцию Сортировки. Ряд ранжированных данных приведен в колонке «Е» расчетного файла. 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80" y="4230124"/>
            <a:ext cx="10058400" cy="59213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На втором шаге мной были определены максимальные и минимальные значения. Я применил два способа для этого в файле </a:t>
            </a:r>
            <a:r>
              <a:rPr lang="en-US" i="1" dirty="0" smtClean="0"/>
              <a:t>MS Excel</a:t>
            </a:r>
            <a:r>
              <a:rPr lang="ru-RU" i="1" dirty="0" smtClean="0"/>
              <a:t>. Первый способ – переносом крайних значений ранжированного ряда. Второй способ – применением функций «МИН» и «МАКС». Оба способа дали одинаковые результаты.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097280" y="4817086"/>
            <a:ext cx="10058400" cy="59213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Затем необходимо определить количество интервалов. Для этого я использовал такие-то способы. Все способы дали одинаковые (или разные), результаты, поэтому я принял решение продолжить дальнейшие расчеты с таким-то количеством интервалов. 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097280" y="5409219"/>
            <a:ext cx="10058400" cy="414065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Для определения шага (ширины) интервала использована такая-то формула. Значение ширины интервала получилось таким-то. Поскольку все интервалы в моем примере одинаковые, именно это значение и использовано в дальнейших расчетах.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97280" y="5789148"/>
            <a:ext cx="10058400" cy="29401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Определены верхняя и нижняя границы интервального ряда. Смысл этих показателей в том, что …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097280" y="5996181"/>
            <a:ext cx="10058400" cy="414065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Построен интервальный ряд с равными интервалами. Проведена процедура корректировки верхней (нижней) границы. Определена середина интервала.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0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полученных данных</a:t>
            </a:r>
            <a:br>
              <a:rPr lang="ru-RU" dirty="0" smtClean="0"/>
            </a:br>
            <a:r>
              <a:rPr lang="ru-RU" dirty="0" smtClean="0"/>
              <a:t>Краткое описание хода расчетов.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212783" y="1824167"/>
            <a:ext cx="10058400" cy="73615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Таким образом, исходный ряд, состоящий из 32 наблюдений, преобразован в интервальный вариационный ряд с 7 интервалами.</a:t>
            </a:r>
          </a:p>
          <a:p>
            <a:pPr marL="0" indent="0">
              <a:buNone/>
            </a:pPr>
            <a:r>
              <a:rPr lang="ru-RU" i="1" dirty="0" smtClean="0"/>
              <a:t>Ширина каждого интервала (шаг) составляет 1,5 балла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1212783" y="2560321"/>
            <a:ext cx="10058400" cy="31344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Нижняя граница интервального ряда равна 0,25 баллам</a:t>
            </a:r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1212783" y="3017788"/>
            <a:ext cx="10058400" cy="4140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Верхняя граница интервального ряда равна 10,74 баллам</a:t>
            </a:r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1212783" y="3518659"/>
            <a:ext cx="10058400" cy="71645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Максимальная частота (количество оценок = 12) находится в интервале 4,75-6,24. Это означает, что 12 студентов из 32 получили в среднем балл 5 (удовлетворительно) за экзамен.</a:t>
            </a:r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1212783" y="4056069"/>
            <a:ext cx="10058400" cy="71645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Минимальная частота (количество оценок = 1) характерна для крайних интервалов. Это означает, что 1 студент получил минимальный балл = 1 и один студент получил максимальный балл = 10. </a:t>
            </a:r>
          </a:p>
          <a:p>
            <a:endParaRPr lang="ru-RU" i="1" dirty="0" smtClean="0"/>
          </a:p>
          <a:p>
            <a:endParaRPr lang="en-US" dirty="0" smtClean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1212784" y="5238372"/>
            <a:ext cx="9942896" cy="716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Единицы измерения не забывайте.</a:t>
            </a:r>
          </a:p>
          <a:p>
            <a:endParaRPr lang="en-US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212783" y="4593479"/>
            <a:ext cx="10058400" cy="716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И т.д.</a:t>
            </a:r>
          </a:p>
          <a:p>
            <a:endParaRPr lang="ru-RU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5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 по теме или ссылки на дополнительные открытые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Анализ данных. Учебник для академического </a:t>
            </a:r>
            <a:r>
              <a:rPr lang="ru-RU" dirty="0" err="1" smtClean="0"/>
              <a:t>бакалавриата</a:t>
            </a:r>
            <a:r>
              <a:rPr lang="ru-RU" dirty="0" smtClean="0"/>
              <a:t> под </a:t>
            </a:r>
            <a:r>
              <a:rPr lang="ru-RU" dirty="0" err="1" smtClean="0"/>
              <a:t>ред.профессора</a:t>
            </a:r>
            <a:r>
              <a:rPr lang="ru-RU" dirty="0" smtClean="0"/>
              <a:t> </a:t>
            </a:r>
            <a:r>
              <a:rPr lang="ru-RU" dirty="0" err="1" smtClean="0"/>
              <a:t>Мхитаряна</a:t>
            </a:r>
            <a:r>
              <a:rPr lang="ru-RU" dirty="0" smtClean="0"/>
              <a:t> В.С.</a:t>
            </a:r>
          </a:p>
          <a:p>
            <a:endParaRPr lang="ru-RU" dirty="0"/>
          </a:p>
          <a:p>
            <a:r>
              <a:rPr lang="ru-RU" dirty="0" smtClean="0"/>
              <a:t>Алгоритм построения интервального вариационного ряда: </a:t>
            </a:r>
            <a:r>
              <a:rPr lang="en-US" dirty="0">
                <a:hlinkClick r:id="rId2"/>
              </a:rPr>
              <a:t>https://studfile.net/preview/5316603/page:3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6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упорядочению по времени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6949" y="1778167"/>
            <a:ext cx="2843433" cy="736282"/>
          </a:xfrm>
        </p:spPr>
        <p:txBody>
          <a:bodyPr/>
          <a:lstStyle/>
          <a:p>
            <a:r>
              <a:rPr lang="ru-RU" dirty="0" smtClean="0"/>
              <a:t>пространственные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19044" y="2366053"/>
            <a:ext cx="1880089" cy="294450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Значения переменных, относящихся к однотипным объектам в один и тот же фиксированный момент времени</a:t>
            </a:r>
          </a:p>
          <a:p>
            <a:r>
              <a:rPr lang="ru-RU" i="1" dirty="0" smtClean="0"/>
              <a:t>Пример: </a:t>
            </a:r>
          </a:p>
          <a:p>
            <a:r>
              <a:rPr lang="ru-RU" i="1" dirty="0" smtClean="0"/>
              <a:t>Цена продукта Х в разных магазинах города У по состоянию на ДД.ММ.ГГГГ</a:t>
            </a:r>
          </a:p>
          <a:p>
            <a:r>
              <a:rPr lang="ru-RU" i="1" dirty="0" smtClean="0"/>
              <a:t>Температура воздуха в разных городах РФ в определенный день</a:t>
            </a:r>
          </a:p>
          <a:p>
            <a:r>
              <a:rPr lang="ru-RU" i="1" dirty="0" smtClean="0"/>
              <a:t>Курс покупки и продажи конкретной валюты в разных обменных пунктах города на конкретный день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5914" y="1705414"/>
            <a:ext cx="1916723" cy="736282"/>
          </a:xfrm>
        </p:spPr>
        <p:txBody>
          <a:bodyPr/>
          <a:lstStyle/>
          <a:p>
            <a:r>
              <a:rPr lang="ru-RU" dirty="0" smtClean="0"/>
              <a:t>временные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31336" y="2305099"/>
            <a:ext cx="1708640" cy="311081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Отражают динамику изменения переменных, характеризующих объект, на некотором промежутке времени</a:t>
            </a:r>
          </a:p>
          <a:p>
            <a:r>
              <a:rPr lang="ru-RU" i="1" dirty="0" smtClean="0"/>
              <a:t>Пример: </a:t>
            </a:r>
          </a:p>
          <a:p>
            <a:r>
              <a:rPr lang="ru-RU" i="1" dirty="0" smtClean="0"/>
              <a:t>Сводки ГИБДД по количеству ДТП, произошедших в Москве за период с 1 по 30 марта 2020 г.</a:t>
            </a:r>
          </a:p>
          <a:p>
            <a:r>
              <a:rPr lang="ru-RU" i="1" dirty="0" smtClean="0"/>
              <a:t>Динамика числа браков и разводов , зарегистрированных  в центральном федеральном округе по кварталам за последние 10 лет.</a:t>
            </a:r>
            <a:endParaRPr lang="ru-RU" i="1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8081888" y="1878399"/>
            <a:ext cx="2424919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Пространственно-временные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7992208" y="2696672"/>
            <a:ext cx="2250831" cy="267964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Значения переменных, относящихся к сходным объектам за несколько моментов времени.</a:t>
            </a:r>
          </a:p>
          <a:p>
            <a:r>
              <a:rPr lang="ru-RU" i="1" dirty="0" smtClean="0"/>
              <a:t>Пример:</a:t>
            </a:r>
          </a:p>
          <a:p>
            <a:r>
              <a:rPr lang="ru-RU" i="1" dirty="0" smtClean="0"/>
              <a:t>Сводки ГИБДД по количеству ДТП, произошедших в крупнейших российских городах за день, с учетом их видов, с 1 по 30 марта 2020г.</a:t>
            </a:r>
          </a:p>
          <a:p>
            <a:r>
              <a:rPr lang="ru-RU" i="1" dirty="0" smtClean="0"/>
              <a:t>Динамика числа браков и разводов, зарегистрированных в федеральных округах РФ за последние 10 лет, по кварталам</a:t>
            </a:r>
            <a:endParaRPr lang="ru-RU" i="1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7923" y="1714353"/>
            <a:ext cx="2028460" cy="386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 smtClean="0">
                <a:solidFill>
                  <a:schemeClr val="tx1"/>
                </a:solidFill>
              </a:rPr>
              <a:t>Сравнить значение признака, измеренное на разных объектах и сравнить эти объекты</a:t>
            </a:r>
            <a:endParaRPr lang="ru-RU" sz="13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77179" y="5151494"/>
            <a:ext cx="2621574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ru-RU" sz="1100" dirty="0" smtClean="0"/>
              <a:t>Могут ли одномерные данные быть пространственными</a:t>
            </a:r>
            <a:endParaRPr lang="ru-RU" sz="11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4869" y="5151494"/>
            <a:ext cx="2621574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ru-RU" sz="1100" dirty="0" smtClean="0"/>
              <a:t>Могут ли </a:t>
            </a:r>
            <a:r>
              <a:rPr lang="ru-RU" sz="1100" dirty="0" err="1" smtClean="0"/>
              <a:t>временнЫе</a:t>
            </a:r>
            <a:r>
              <a:rPr lang="ru-RU" sz="1100" dirty="0" smtClean="0"/>
              <a:t> данные быть многомерными?</a:t>
            </a:r>
            <a:endParaRPr lang="ru-RU" sz="11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992208" y="5151495"/>
            <a:ext cx="2621574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ru-RU" sz="1100" dirty="0" smtClean="0"/>
              <a:t>Могут ли </a:t>
            </a:r>
            <a:r>
              <a:rPr lang="ru-RU" sz="1100" dirty="0" err="1" smtClean="0"/>
              <a:t>пространственно-временнЫе</a:t>
            </a:r>
            <a:r>
              <a:rPr lang="ru-RU" sz="1100" dirty="0" smtClean="0"/>
              <a:t> данные быть моментными? А интервальными?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764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типу шкалы измерения признака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91204" y="1835691"/>
            <a:ext cx="2843433" cy="736282"/>
          </a:xfrm>
        </p:spPr>
        <p:txBody>
          <a:bodyPr/>
          <a:lstStyle/>
          <a:p>
            <a:r>
              <a:rPr lang="ru-RU" dirty="0" smtClean="0"/>
              <a:t>Числовые (количественные)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431820"/>
            <a:ext cx="5174641" cy="294450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Показатели, принимающие числовые значения, которые получаются путем некоторых измерений или подсчетов. Могут быть дискретными и непрерывными</a:t>
            </a:r>
          </a:p>
          <a:p>
            <a:r>
              <a:rPr lang="ru-RU" i="1" dirty="0" smtClean="0"/>
              <a:t>Пример: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Температура воздуха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Концентрация вещества в воде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Заработная плата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Численность работников в организации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Остатки средств на счете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И т.д.</a:t>
            </a: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682154" y="1878399"/>
            <a:ext cx="4624754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Категориальные (нечисловые, качественные)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6682154" y="2471845"/>
            <a:ext cx="4800600" cy="369156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Объект может принадлежать только к одной из категорий (классу). Могут быть номинальными (шкала наименований или классификаций) и порядковыми</a:t>
            </a:r>
          </a:p>
          <a:p>
            <a:r>
              <a:rPr lang="ru-RU" i="1" dirty="0" smtClean="0"/>
              <a:t>Пример:</a:t>
            </a:r>
          </a:p>
          <a:p>
            <a:r>
              <a:rPr lang="ru-RU" i="1" dirty="0" smtClean="0"/>
              <a:t>Профессия</a:t>
            </a:r>
          </a:p>
          <a:p>
            <a:r>
              <a:rPr lang="ru-RU" i="1" dirty="0" smtClean="0"/>
              <a:t>Регион страны</a:t>
            </a:r>
          </a:p>
          <a:p>
            <a:r>
              <a:rPr lang="ru-RU" i="1" dirty="0" smtClean="0"/>
              <a:t>Город</a:t>
            </a:r>
          </a:p>
          <a:p>
            <a:r>
              <a:rPr lang="ru-RU" i="1" dirty="0" smtClean="0"/>
              <a:t>Номер студенческой группы</a:t>
            </a:r>
          </a:p>
          <a:p>
            <a:r>
              <a:rPr lang="ru-RU" i="1" dirty="0" smtClean="0"/>
              <a:t>Ответы на вопросы анкеты – по заданным вариантам выбора</a:t>
            </a:r>
          </a:p>
          <a:p>
            <a:r>
              <a:rPr lang="ru-RU" i="1" dirty="0" smtClean="0"/>
              <a:t>Оценки, полученные студентами</a:t>
            </a:r>
          </a:p>
          <a:p>
            <a:r>
              <a:rPr lang="ru-RU" i="1" dirty="0" smtClean="0"/>
              <a:t>Воинское звание </a:t>
            </a:r>
          </a:p>
          <a:p>
            <a:r>
              <a:rPr lang="ru-RU" i="1" dirty="0" smtClean="0"/>
              <a:t>И т.п.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7393" y="5265662"/>
            <a:ext cx="6330462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chemeClr val="tx1"/>
                </a:solidFill>
              </a:rPr>
              <a:t>Шкалы: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chemeClr val="tx1"/>
                </a:solidFill>
              </a:rPr>
              <a:t>Интервальная (количественная): температура, время, количество объектов – сохранение отношения длин интервалов</a:t>
            </a:r>
          </a:p>
          <a:p>
            <a:r>
              <a:rPr lang="ru-RU" sz="1100" dirty="0" smtClean="0">
                <a:solidFill>
                  <a:schemeClr val="tx1"/>
                </a:solidFill>
              </a:rPr>
              <a:t>В </a:t>
            </a:r>
            <a:r>
              <a:rPr lang="ru-RU" sz="1100" dirty="0" err="1" smtClean="0">
                <a:solidFill>
                  <a:schemeClr val="tx1"/>
                </a:solidFill>
              </a:rPr>
              <a:t>т.ч</a:t>
            </a:r>
            <a:r>
              <a:rPr lang="ru-RU" sz="1100" dirty="0" smtClean="0">
                <a:solidFill>
                  <a:schemeClr val="tx1"/>
                </a:solidFill>
              </a:rPr>
              <a:t>.: шкала отношений (нулевое начало отсчета), шкала разностей (произвольное начало отсчета) и абсолютная шкала (нулевое начало отсчета и единичный масштаб)</a:t>
            </a:r>
            <a:endParaRPr lang="ru-R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способу получения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91204" y="1835691"/>
            <a:ext cx="2843433" cy="736282"/>
          </a:xfrm>
        </p:spPr>
        <p:txBody>
          <a:bodyPr/>
          <a:lstStyle/>
          <a:p>
            <a:r>
              <a:rPr lang="ru-RU" dirty="0" smtClean="0"/>
              <a:t>первичные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3687" y="2471845"/>
            <a:ext cx="3826779" cy="294450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Сбор данных осуществляется в соответствии с задачами конкретного исследования</a:t>
            </a:r>
          </a:p>
          <a:p>
            <a:r>
              <a:rPr lang="ru-RU" i="1" dirty="0" smtClean="0"/>
              <a:t>Примеры:</a:t>
            </a:r>
          </a:p>
          <a:p>
            <a:r>
              <a:rPr lang="ru-RU" i="1" dirty="0" smtClean="0"/>
              <a:t>Данные о стоимости </a:t>
            </a:r>
            <a:r>
              <a:rPr lang="ru-RU" i="1" dirty="0" err="1" smtClean="0"/>
              <a:t>тур.путевок</a:t>
            </a:r>
            <a:r>
              <a:rPr lang="ru-RU" i="1" dirty="0" smtClean="0"/>
              <a:t>, полученные путем изучения сайтов и телефонного опроса туристических агентств и компаний</a:t>
            </a:r>
          </a:p>
          <a:p>
            <a:r>
              <a:rPr lang="ru-RU" i="1" dirty="0" smtClean="0"/>
              <a:t>Данные о самом интересном фильме, вышедшем недавно на экраны, полученные путем опроса членов своей студенческой группы или просмотра тематических форумов в интернете</a:t>
            </a:r>
          </a:p>
          <a:p>
            <a:r>
              <a:rPr lang="ru-RU" i="1" dirty="0" smtClean="0"/>
              <a:t>И т.д.</a:t>
            </a:r>
          </a:p>
          <a:p>
            <a:endParaRPr lang="ru-RU" i="1" dirty="0" smtClean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682154" y="1878399"/>
            <a:ext cx="4624754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вторичные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6338853" y="2392714"/>
            <a:ext cx="5064771" cy="36915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Данные, собранные специализированными профессиональными службами</a:t>
            </a:r>
          </a:p>
          <a:p>
            <a:r>
              <a:rPr lang="ru-RU" sz="1800" dirty="0" smtClean="0"/>
              <a:t>Или расчетные данные, полученные на основании первичных</a:t>
            </a:r>
          </a:p>
          <a:p>
            <a:r>
              <a:rPr lang="ru-RU" sz="1800" i="1" dirty="0" smtClean="0"/>
              <a:t>Пример:</a:t>
            </a:r>
          </a:p>
          <a:p>
            <a:r>
              <a:rPr lang="ru-RU" sz="1800" i="1" dirty="0" smtClean="0"/>
              <a:t>Динамика курса валют – ЦБ РФ</a:t>
            </a:r>
          </a:p>
          <a:p>
            <a:r>
              <a:rPr lang="ru-RU" sz="1800" i="1" dirty="0" smtClean="0"/>
              <a:t>Статистика по демографическим показателям и здоровью населения по данным ВОЗ</a:t>
            </a:r>
          </a:p>
          <a:p>
            <a:r>
              <a:rPr lang="ru-RU" sz="1800" i="1" dirty="0" smtClean="0"/>
              <a:t>И т.д.</a:t>
            </a:r>
            <a:endParaRPr lang="ru-RU" sz="18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77179" y="5697415"/>
            <a:ext cx="9530790" cy="55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ru-RU" sz="1100" dirty="0" smtClean="0"/>
              <a:t>Какими являются данные Вашего исследования?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9890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шкал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itchFamily="18" charset="0"/>
              </a:rPr>
              <a:t>1) номинальная (шкала наименований);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itchFamily="18" charset="0"/>
              </a:rPr>
              <a:t>2) порядковая (ранговая, шкала порядка);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itchFamily="18" charset="0"/>
              </a:rPr>
              <a:t>3) интервальная (шкала интервалов);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itchFamily="18" charset="0"/>
              </a:rPr>
              <a:t>4) относительная (шкала отношений).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u="sng" dirty="0" err="1"/>
              <a:t>Шкалирование</a:t>
            </a:r>
            <a:r>
              <a:rPr lang="ru-RU" b="1" dirty="0"/>
              <a:t> </a:t>
            </a:r>
            <a:r>
              <a:rPr lang="ru-RU" dirty="0"/>
              <a:t>(от </a:t>
            </a:r>
            <a:r>
              <a:rPr lang="ru-RU" dirty="0" err="1"/>
              <a:t>анг</a:t>
            </a:r>
            <a:r>
              <a:rPr lang="ru-RU" dirty="0"/>
              <a:t>. </a:t>
            </a:r>
            <a:r>
              <a:rPr lang="ru-RU" dirty="0" err="1"/>
              <a:t>scaling</a:t>
            </a:r>
            <a:r>
              <a:rPr lang="ru-RU" dirty="0"/>
              <a:t> — определение масштаба, единицы измерения) — метод моделирования реальных процессов с помощью числовых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Номинальная шкала измерения (НШ</a:t>
            </a:r>
            <a:r>
              <a:rPr lang="ru-RU" sz="3600" dirty="0" smtClean="0"/>
              <a:t>)/ шкала наименований </a:t>
            </a:r>
            <a:r>
              <a:rPr lang="ru-RU" sz="3600" dirty="0"/>
              <a:t>основывается на качественных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45734"/>
            <a:ext cx="9962605" cy="4023360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60000"/>
              </a:lnSpc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</a:rPr>
              <a:t>Например - цвет, марка автомобиля, пол.</a:t>
            </a:r>
          </a:p>
          <a:p>
            <a:pPr>
              <a:lnSpc>
                <a:spcPct val="160000"/>
              </a:lnSpc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</a:rPr>
              <a:t>Математические связи: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ru-RU" dirty="0">
                <a:latin typeface="Times New Roman" pitchFamily="18" charset="0"/>
              </a:rPr>
              <a:t>тождества (=) </a:t>
            </a:r>
          </a:p>
          <a:p>
            <a:pPr algn="just">
              <a:spcAft>
                <a:spcPts val="0"/>
              </a:spcAft>
              <a:buNone/>
              <a:defRPr/>
            </a:pPr>
            <a:r>
              <a:rPr lang="ru-RU" dirty="0">
                <a:latin typeface="Times New Roman" pitchFamily="18" charset="0"/>
              </a:rPr>
              <a:t>и отличия (</a:t>
            </a:r>
            <a:r>
              <a:rPr lang="ru-RU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ru-RU" dirty="0"/>
              <a:t>).</a:t>
            </a:r>
          </a:p>
          <a:p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22431"/>
              </p:ext>
            </p:extLst>
          </p:nvPr>
        </p:nvGraphicFramePr>
        <p:xfrm>
          <a:off x="6870361" y="2341994"/>
          <a:ext cx="3571746" cy="3132429"/>
        </p:xfrm>
        <a:graphic>
          <a:graphicData uri="http://schemas.openxmlformats.org/drawingml/2006/table">
            <a:tbl>
              <a:tblPr/>
              <a:tblGrid>
                <a:gridCol w="142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901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Пол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1 = мужской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2 = </a:t>
                      </a:r>
                      <a:r>
                        <a:rPr lang="ru-RU" sz="1100" dirty="0" smtClean="0"/>
                        <a:t>женский</a:t>
                      </a:r>
                    </a:p>
                    <a:p>
                      <a:pPr algn="l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01">
                <a:tc rowSpan="4"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Семейное положение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1 = холост/не замужем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2 = женат/замужем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3 = вдовец/вдова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4 = разведен(а</a:t>
                      </a:r>
                      <a:r>
                        <a:rPr lang="ru-RU" sz="1100" dirty="0" smtClean="0"/>
                        <a:t>)</a:t>
                      </a:r>
                    </a:p>
                    <a:p>
                      <a:pPr algn="l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901">
                <a:tc rowSpan="4"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Курение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1 = некурящий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2 = изредка курящий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3 = интенсивно курящий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253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4 = очень интенсивно курящий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901">
                <a:tc rowSpan="3"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Месячный доход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1 = до 3000 </a:t>
                      </a:r>
                      <a:r>
                        <a:rPr lang="en-US" sz="1100" dirty="0"/>
                        <a:t>DM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 = 3001 - 5000 DM</a:t>
                      </a:r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901">
                <a:tc v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/>
                        <a:t>3 = более 5000 </a:t>
                      </a:r>
                      <a:r>
                        <a:rPr lang="en-US" sz="1100" dirty="0" smtClean="0"/>
                        <a:t>DM</a:t>
                      </a:r>
                      <a:endParaRPr lang="ru-RU" sz="1100" dirty="0" smtClean="0"/>
                    </a:p>
                    <a:p>
                      <a:pPr algn="l"/>
                      <a:endParaRPr lang="en-US" sz="1100" dirty="0"/>
                    </a:p>
                  </a:txBody>
                  <a:tcPr marL="11274" marR="11274" marT="11274" marB="11274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70361" y="19473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Порядковая шкала (ординальная), также основывается </a:t>
            </a:r>
            <a:r>
              <a:rPr lang="ru-RU" sz="3600" dirty="0"/>
              <a:t>на качественных переменных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4034" y="1981200"/>
            <a:ext cx="4632960" cy="434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ru-RU" dirty="0" smtClean="0">
                <a:latin typeface="Times New Roman" pitchFamily="18" charset="0"/>
              </a:rPr>
              <a:t>категории признака могут быть упорядочены, их можно    </a:t>
            </a:r>
            <a:r>
              <a:rPr lang="ru-RU" dirty="0" err="1" smtClean="0">
                <a:latin typeface="Times New Roman" pitchFamily="18" charset="0"/>
              </a:rPr>
              <a:t>проранжировать</a:t>
            </a:r>
            <a:r>
              <a:rPr lang="ru-RU" dirty="0" smtClean="0">
                <a:latin typeface="Times New Roman" pitchFamily="18" charset="0"/>
              </a:rPr>
              <a:t>  (например,   оценка   на        экзамене, воинское звание,       тарифный разряд);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ru-RU" i="1" dirty="0" smtClean="0">
                <a:latin typeface="Times New Roman" pitchFamily="18" charset="0"/>
              </a:rPr>
              <a:t>математические связи:</a:t>
            </a:r>
          </a:p>
          <a:p>
            <a:pPr algn="just"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</a:rPr>
              <a:t>тождества (=);</a:t>
            </a:r>
          </a:p>
          <a:p>
            <a:pPr algn="just"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</a:rPr>
              <a:t>отличия (</a:t>
            </a:r>
            <a:r>
              <a:rPr lang="ru-RU" dirty="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ru-RU" dirty="0" smtClean="0">
                <a:latin typeface="Times New Roman" pitchFamily="18" charset="0"/>
              </a:rPr>
              <a:t>); </a:t>
            </a:r>
          </a:p>
          <a:p>
            <a:pPr algn="just"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</a:rPr>
              <a:t>больше (&gt;) и меньше (&lt;) </a:t>
            </a:r>
            <a:endParaRPr lang="ru-RU" dirty="0">
              <a:latin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2" y="2882537"/>
            <a:ext cx="3400425" cy="12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1863</TotalTime>
  <Words>2788</Words>
  <Application>Microsoft Office PowerPoint</Application>
  <PresentationFormat>Широкоэкранный</PresentationFormat>
  <Paragraphs>373</Paragraphs>
  <Slides>36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Ретро</vt:lpstr>
      <vt:lpstr>Equation.3</vt:lpstr>
      <vt:lpstr>Первичная обработка и  представление статистических данных</vt:lpstr>
      <vt:lpstr>Презентация PowerPoint</vt:lpstr>
      <vt:lpstr>По числу переменных</vt:lpstr>
      <vt:lpstr>По упорядочению по времени</vt:lpstr>
      <vt:lpstr>По типу шкалы измерения признака</vt:lpstr>
      <vt:lpstr>По способу получения</vt:lpstr>
      <vt:lpstr>Виды шкал</vt:lpstr>
      <vt:lpstr>Номинальная шкала измерения (НШ)/ шкала наименований основывается на качественных переменных</vt:lpstr>
      <vt:lpstr>Порядковая шкала (ординальная), также основывается на качественных переменных</vt:lpstr>
      <vt:lpstr>Интервальная шкала</vt:lpstr>
      <vt:lpstr>Относительная шкала (Шкала отношений)</vt:lpstr>
      <vt:lpstr>Интервальные и относительные шкалы являются количественными</vt:lpstr>
      <vt:lpstr>Проверьте себя</vt:lpstr>
      <vt:lpstr>Домашнее задание 2 до 28.09.2022 ссылка: https://docs.google.com/forms/d/e/1FAIpQLSeqVKKNs-KQIpPhaeiwmQYvIuP81NDrP575PlvAi89-_ztESA/viewform </vt:lpstr>
      <vt:lpstr>В «копилку» модульной работы-1:</vt:lpstr>
      <vt:lpstr>«расширения» в копилку модульной работы-1</vt:lpstr>
      <vt:lpstr>Тема занятия </vt:lpstr>
      <vt:lpstr>Задание: построить интервальный вариационный ряд распределения признака (данные о результатах экзамена 32 студентов)</vt:lpstr>
      <vt:lpstr>Условный значок</vt:lpstr>
      <vt:lpstr>Как построить интервальный вариационный ряд?    </vt:lpstr>
      <vt:lpstr>Расчет в MS Excel  с применением формул и функций</vt:lpstr>
      <vt:lpstr>Как определить количество интервалов</vt:lpstr>
      <vt:lpstr>Формула Стерджеса</vt:lpstr>
      <vt:lpstr>Эмпирические знания:</vt:lpstr>
      <vt:lpstr>Число интервалов  (эмпирическая таблица в помощь, как доп. источник подтверждения Ваших расчетов)</vt:lpstr>
      <vt:lpstr>Как определить шаг (ширину) интервала?</vt:lpstr>
      <vt:lpstr>Как определить нижнюю и верхнюю границы интервального ряда?</vt:lpstr>
      <vt:lpstr>Как определить середину каждого интервала?</vt:lpstr>
      <vt:lpstr>Сформировать таблицу с интервалами</vt:lpstr>
      <vt:lpstr>Скорректировать границы интервалов</vt:lpstr>
      <vt:lpstr>Функция «ЧАСТОТА» в MS Excel</vt:lpstr>
      <vt:lpstr>Алгоритм</vt:lpstr>
      <vt:lpstr>Как проверить?</vt:lpstr>
      <vt:lpstr>Интерпретация полученных данных Краткое описание хода расчетов – «в копилку модульной работы 1».</vt:lpstr>
      <vt:lpstr>Интерпретация полученных данных Краткое описание хода расчетов.</vt:lpstr>
      <vt:lpstr>Литература по теме или ссылки на дополнительные открытые источники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299</cp:revision>
  <cp:lastPrinted>2021-09-14T17:28:54Z</cp:lastPrinted>
  <dcterms:created xsi:type="dcterms:W3CDTF">2020-08-31T08:48:57Z</dcterms:created>
  <dcterms:modified xsi:type="dcterms:W3CDTF">2022-09-21T09:35:37Z</dcterms:modified>
</cp:coreProperties>
</file>