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8"/>
  </p:handoutMasterIdLst>
  <p:sldIdLst>
    <p:sldId id="256"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75" r:id="rId31"/>
    <p:sldId id="370" r:id="rId32"/>
    <p:sldId id="371" r:id="rId33"/>
    <p:sldId id="372" r:id="rId34"/>
    <p:sldId id="373" r:id="rId35"/>
    <p:sldId id="369" r:id="rId36"/>
    <p:sldId id="356" r:id="rId37"/>
    <p:sldId id="376" r:id="rId38"/>
    <p:sldId id="377" r:id="rId39"/>
    <p:sldId id="378" r:id="rId40"/>
    <p:sldId id="379" r:id="rId41"/>
    <p:sldId id="380" r:id="rId42"/>
    <p:sldId id="381" r:id="rId43"/>
    <p:sldId id="382" r:id="rId44"/>
    <p:sldId id="383" r:id="rId45"/>
    <p:sldId id="384" r:id="rId46"/>
    <p:sldId id="385" r:id="rId47"/>
  </p:sldIdLst>
  <p:sldSz cx="12192000" cy="6858000"/>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баева Елена Владимировна" initials="КЕВ" lastIdx="1" clrIdx="0">
    <p:extLst>
      <p:ext uri="{19B8F6BF-5375-455C-9EA6-DF929625EA0E}">
        <p15:presenceInfo xmlns:p15="http://schemas.microsoft.com/office/powerpoint/2012/main" userId="S-1-5-21-507921405-1993962763-1957994488-1511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6" autoAdjust="0"/>
    <p:restoredTop sz="94660"/>
  </p:normalViewPr>
  <p:slideViewPr>
    <p:cSldViewPr snapToGrid="0">
      <p:cViewPr varScale="1">
        <p:scale>
          <a:sx n="106" d="100"/>
          <a:sy n="106" d="100"/>
        </p:scale>
        <p:origin x="198" y="96"/>
      </p:cViewPr>
      <p:guideLst/>
    </p:cSldViewPr>
  </p:slideViewPr>
  <p:notesTextViewPr>
    <p:cViewPr>
      <p:scale>
        <a:sx n="3" d="2"/>
        <a:sy n="3" d="2"/>
      </p:scale>
      <p:origin x="0" y="0"/>
    </p:cViewPr>
  </p:notesTextViewPr>
  <p:sorterViewPr>
    <p:cViewPr>
      <p:scale>
        <a:sx n="100" d="100"/>
        <a:sy n="100" d="100"/>
      </p:scale>
      <p:origin x="0" y="-13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kabaeva.STAFF\Desktop\&#1054;&#1089;&#1085;&#1086;&#1074;&#1099;%20&#1089;&#1090;&#1072;&#1090;&#1080;&#1089;&#1090;&#1080;&#1095;&#1077;&#1089;&#1082;&#1080;&#1093;%20&#1085;&#1072;&#1073;&#1083;&#1102;&#1076;&#1077;&#1085;&#1080;&#1081;\2_2020%2009%2016\&#1047;&#1072;&#1085;&#1103;&#1090;&#1080;&#1077;%202_&#1088;&#1072;&#1089;&#1095;&#1077;&#1090;&#1085;&#1099;&#1081;%20&#1087;&#1088;&#1080;&#1084;&#1077;&#10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kabaeva.STAFF\Desktop\&#1054;&#1089;&#1085;&#1086;&#1074;&#1099;%20&#1089;&#1090;&#1072;&#1090;&#1080;&#1089;&#1090;&#1080;&#1095;&#1077;&#1089;&#1082;&#1080;&#1093;%20&#1085;&#1072;&#1073;&#1083;&#1102;&#1076;&#1077;&#1085;&#1080;&#1081;\2_2020%2009%2016\&#1047;&#1072;&#1085;&#1103;&#1090;&#1080;&#1077;%202_&#1088;&#1072;&#1089;&#1095;&#1077;&#1090;&#1085;&#1099;&#1081;%20&#1087;&#1088;&#1080;&#1084;&#1077;&#108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kabaeva.STAFF\Desktop\&#1054;&#1089;&#1085;&#1086;&#1074;&#1099;%20&#1089;&#1090;&#1072;&#1090;&#1080;&#1089;&#1090;&#1080;&#1095;&#1077;&#1089;&#1082;&#1080;&#1093;%20&#1085;&#1072;&#1073;&#1083;&#1102;&#1076;&#1077;&#1085;&#1080;&#1081;\2_2020%2009%2016\&#1047;&#1072;&#1085;&#1103;&#1090;&#1080;&#1077;%202_&#1088;&#1072;&#1089;&#1095;&#1077;&#1090;&#1085;&#1099;&#1081;%20&#1087;&#1088;&#1080;&#1084;&#1077;&#108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kabaeva.STAFF\Desktop\&#1084;&#1072;&#1081;&#1085;&#1086;&#1088;\&#1076;&#1083;&#1103;%20&#1088;&#1072;&#1089;&#1095;&#1077;&#1090;&#1072;%20&#1080;&#1085;&#1090;&#1077;&#1088;&#1074;&#1072;&#1083;&#1100;&#1085;&#1086;&#1075;&#1086;%20&#1088;&#1103;&#1076;&#1072;%20-%20&#1088;&#1086;&#1078;&#1076;&#1072;&#1077;&#1084;&#1086;&#1089;&#1090;&#110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kabaeva.STAFF\Desktop\&#1084;&#1072;&#1081;&#1085;&#1086;&#1088;\&#1076;&#1083;&#1103;%20&#1088;&#1072;&#1089;&#1095;&#1077;&#1090;&#1072;%20&#1080;&#1085;&#1090;&#1077;&#1088;&#1074;&#1072;&#1083;&#1100;&#1085;&#1086;&#1075;&#1086;%20&#1088;&#1103;&#1076;&#1072;%20-%20&#1088;&#1086;&#1078;&#1076;&#1072;&#1077;&#1084;&#1086;&#1089;&#1090;&#110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800" b="0" i="0" baseline="0">
                <a:effectLst/>
              </a:rPr>
              <a:t>Гистограмма распределения студентов по баллу, полученному на экзамене по дисциплине "Х" ДД.ММ.ГГГГ, построенная по варианту 2 (5 интервалов)</a:t>
            </a:r>
            <a:endParaRPr lang="ru-RU">
              <a:effectLst/>
            </a:endParaRPr>
          </a:p>
        </c:rich>
      </c:tx>
      <c:layout>
        <c:manualLayout>
          <c:xMode val="edge"/>
          <c:yMode val="edge"/>
          <c:x val="0.12884739158279132"/>
          <c:y val="2.31481450257689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1"/>
          <c:order val="0"/>
          <c:tx>
            <c:strRef>
              <c:f>'Сгруппированный вариац ряд'!$E$13</c:f>
              <c:strCache>
                <c:ptCount val="1"/>
                <c:pt idx="0">
                  <c:v>Число студентов в группе (частота 
m i)</c:v>
                </c:pt>
              </c:strCache>
            </c:strRef>
          </c:tx>
          <c:spPr>
            <a:solidFill>
              <a:srgbClr val="C5E0F1"/>
            </a:solidFill>
            <a:ln>
              <a:solidFill>
                <a:schemeClr val="accent1"/>
              </a:solidFill>
              <a:prstDash val="sysDash"/>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0070C0"/>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'Сгруппированный вариац ряд'!$C$14:$C$18</c:f>
              <c:numCache>
                <c:formatCode>General</c:formatCode>
                <c:ptCount val="5"/>
                <c:pt idx="0" formatCode="0.0">
                  <c:v>0</c:v>
                </c:pt>
                <c:pt idx="1">
                  <c:v>2.1</c:v>
                </c:pt>
                <c:pt idx="2">
                  <c:v>4.0999999999999996</c:v>
                </c:pt>
                <c:pt idx="3">
                  <c:v>6.1</c:v>
                </c:pt>
                <c:pt idx="4">
                  <c:v>8.1</c:v>
                </c:pt>
              </c:numCache>
            </c:numRef>
          </c:cat>
          <c:val>
            <c:numRef>
              <c:f>'Сгруппированный вариац ряд'!$E$14:$E$18</c:f>
              <c:numCache>
                <c:formatCode>General</c:formatCode>
                <c:ptCount val="5"/>
                <c:pt idx="0">
                  <c:v>2</c:v>
                </c:pt>
                <c:pt idx="1">
                  <c:v>6</c:v>
                </c:pt>
                <c:pt idx="2">
                  <c:v>12</c:v>
                </c:pt>
                <c:pt idx="3">
                  <c:v>9</c:v>
                </c:pt>
                <c:pt idx="4">
                  <c:v>3</c:v>
                </c:pt>
              </c:numCache>
            </c:numRef>
          </c:val>
          <c:extLst>
            <c:ext xmlns:c16="http://schemas.microsoft.com/office/drawing/2014/chart" uri="{C3380CC4-5D6E-409C-BE32-E72D297353CC}">
              <c16:uniqueId val="{00000000-A0A0-4595-ACE2-C42AA2B6A671}"/>
            </c:ext>
          </c:extLst>
        </c:ser>
        <c:dLbls>
          <c:showLegendKey val="0"/>
          <c:showVal val="0"/>
          <c:showCatName val="0"/>
          <c:showSerName val="0"/>
          <c:showPercent val="0"/>
          <c:showBubbleSize val="0"/>
        </c:dLbls>
        <c:gapWidth val="0"/>
        <c:overlap val="-25"/>
        <c:axId val="148347416"/>
        <c:axId val="111409728"/>
      </c:barChart>
      <c:catAx>
        <c:axId val="148347416"/>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11409728"/>
        <c:crosses val="autoZero"/>
        <c:auto val="1"/>
        <c:lblAlgn val="ctr"/>
        <c:lblOffset val="100"/>
        <c:noMultiLvlLbl val="0"/>
      </c:catAx>
      <c:valAx>
        <c:axId val="1114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83474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800" b="0" i="0" baseline="0">
                <a:effectLst/>
              </a:rPr>
              <a:t>Гистограмма распределения студентов по баллу, полученному на экзамене по дисциплине "Х" ДД.ММ.ГГГГ, построенная по варианту 2 (5 интервалов)</a:t>
            </a:r>
            <a:endParaRPr lang="ru-RU">
              <a:effectLst/>
            </a:endParaRPr>
          </a:p>
        </c:rich>
      </c:tx>
      <c:layout>
        <c:manualLayout>
          <c:xMode val="edge"/>
          <c:yMode val="edge"/>
          <c:x val="0.12884739158279132"/>
          <c:y val="2.31481450257689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1"/>
          <c:order val="0"/>
          <c:tx>
            <c:strRef>
              <c:f>'Сгруппированный вариац ряд'!$E$13</c:f>
              <c:strCache>
                <c:ptCount val="1"/>
                <c:pt idx="0">
                  <c:v>Число студентов в группе (частота 
m i)</c:v>
                </c:pt>
              </c:strCache>
            </c:strRef>
          </c:tx>
          <c:spPr>
            <a:solidFill>
              <a:srgbClr val="C5E0F1"/>
            </a:solidFill>
            <a:ln>
              <a:solidFill>
                <a:schemeClr val="accent1"/>
              </a:solidFill>
              <a:prstDash val="sysDash"/>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0070C0"/>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'Сгруппированный вариац ряд'!$C$14:$C$18</c:f>
              <c:numCache>
                <c:formatCode>General</c:formatCode>
                <c:ptCount val="5"/>
                <c:pt idx="0" formatCode="0.0">
                  <c:v>0</c:v>
                </c:pt>
                <c:pt idx="1">
                  <c:v>2.1</c:v>
                </c:pt>
                <c:pt idx="2">
                  <c:v>4.0999999999999996</c:v>
                </c:pt>
                <c:pt idx="3">
                  <c:v>6.1</c:v>
                </c:pt>
                <c:pt idx="4">
                  <c:v>8.1</c:v>
                </c:pt>
              </c:numCache>
            </c:numRef>
          </c:cat>
          <c:val>
            <c:numRef>
              <c:f>'Сгруппированный вариац ряд'!$E$14:$E$18</c:f>
              <c:numCache>
                <c:formatCode>General</c:formatCode>
                <c:ptCount val="5"/>
                <c:pt idx="0">
                  <c:v>2</c:v>
                </c:pt>
                <c:pt idx="1">
                  <c:v>6</c:v>
                </c:pt>
                <c:pt idx="2">
                  <c:v>12</c:v>
                </c:pt>
                <c:pt idx="3">
                  <c:v>9</c:v>
                </c:pt>
                <c:pt idx="4">
                  <c:v>3</c:v>
                </c:pt>
              </c:numCache>
            </c:numRef>
          </c:val>
          <c:extLst>
            <c:ext xmlns:c16="http://schemas.microsoft.com/office/drawing/2014/chart" uri="{C3380CC4-5D6E-409C-BE32-E72D297353CC}">
              <c16:uniqueId val="{00000000-3A29-4C62-9D99-7669230B7441}"/>
            </c:ext>
          </c:extLst>
        </c:ser>
        <c:dLbls>
          <c:showLegendKey val="0"/>
          <c:showVal val="0"/>
          <c:showCatName val="0"/>
          <c:showSerName val="0"/>
          <c:showPercent val="0"/>
          <c:showBubbleSize val="0"/>
        </c:dLbls>
        <c:gapWidth val="0"/>
        <c:overlap val="-25"/>
        <c:axId val="148912040"/>
        <c:axId val="148912424"/>
      </c:barChart>
      <c:catAx>
        <c:axId val="148912040"/>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8912424"/>
        <c:crosses val="autoZero"/>
        <c:auto val="1"/>
        <c:lblAlgn val="ctr"/>
        <c:lblOffset val="100"/>
        <c:noMultiLvlLbl val="0"/>
      </c:catAx>
      <c:valAx>
        <c:axId val="148912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8912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Огива</a:t>
            </a:r>
          </a:p>
          <a:p>
            <a:pPr>
              <a:defRPr/>
            </a:pPr>
            <a:r>
              <a:rPr lang="ru-RU"/>
              <a:t> интервального ряда распределения студентов по баллу, полученному на экзамене по дисциплине "Х", ДД.ММ.ГГГГ,</a:t>
            </a:r>
            <a:r>
              <a:rPr lang="ru-RU" baseline="0"/>
              <a:t> построенная по варианту 1 (7 интервалов), чел.</a:t>
            </a:r>
            <a:endParaRPr lang="ru-RU"/>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spPr>
            <a:ln w="28575" cap="rnd">
              <a:solidFill>
                <a:schemeClr val="accent1"/>
              </a:solidFill>
              <a:round/>
            </a:ln>
            <a:effectLst>
              <a:softEdge rad="12700"/>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'Сгруппированный вариац ряд'!$C$3:$C$9</c:f>
              <c:numCache>
                <c:formatCode>0.00</c:formatCode>
                <c:ptCount val="7"/>
                <c:pt idx="0">
                  <c:v>0.25</c:v>
                </c:pt>
                <c:pt idx="1">
                  <c:v>1.75</c:v>
                </c:pt>
                <c:pt idx="2">
                  <c:v>3.25</c:v>
                </c:pt>
                <c:pt idx="3">
                  <c:v>4.75</c:v>
                </c:pt>
                <c:pt idx="4">
                  <c:v>6.25</c:v>
                </c:pt>
                <c:pt idx="5">
                  <c:v>7.75</c:v>
                </c:pt>
                <c:pt idx="6">
                  <c:v>9.25</c:v>
                </c:pt>
              </c:numCache>
            </c:numRef>
          </c:cat>
          <c:val>
            <c:numRef>
              <c:f>'Сгруппированный вариац ряд'!$F$3:$F$9</c:f>
              <c:numCache>
                <c:formatCode>General</c:formatCode>
                <c:ptCount val="7"/>
                <c:pt idx="0">
                  <c:v>1</c:v>
                </c:pt>
                <c:pt idx="1">
                  <c:v>4</c:v>
                </c:pt>
                <c:pt idx="2">
                  <c:v>8</c:v>
                </c:pt>
                <c:pt idx="3">
                  <c:v>20</c:v>
                </c:pt>
                <c:pt idx="4">
                  <c:v>26</c:v>
                </c:pt>
                <c:pt idx="5">
                  <c:v>31</c:v>
                </c:pt>
                <c:pt idx="6">
                  <c:v>32</c:v>
                </c:pt>
              </c:numCache>
            </c:numRef>
          </c:val>
          <c:smooth val="0"/>
          <c:extLst>
            <c:ext xmlns:c16="http://schemas.microsoft.com/office/drawing/2014/chart" uri="{C3380CC4-5D6E-409C-BE32-E72D297353CC}">
              <c16:uniqueId val="{00000000-E91F-44EC-AA17-F1D79C9442A4}"/>
            </c:ext>
          </c:extLst>
        </c:ser>
        <c:dLbls>
          <c:showLegendKey val="0"/>
          <c:showVal val="0"/>
          <c:showCatName val="0"/>
          <c:showSerName val="0"/>
          <c:showPercent val="0"/>
          <c:showBubbleSize val="0"/>
        </c:dLbls>
        <c:smooth val="0"/>
        <c:axId val="111275760"/>
        <c:axId val="149013488"/>
      </c:lineChart>
      <c:catAx>
        <c:axId val="111275760"/>
        <c:scaling>
          <c:orientation val="minMax"/>
        </c:scaling>
        <c:delete val="0"/>
        <c:axPos val="b"/>
        <c:numFmt formatCode="0.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9013488"/>
        <c:crosses val="autoZero"/>
        <c:auto val="1"/>
        <c:lblAlgn val="ctr"/>
        <c:lblOffset val="100"/>
        <c:noMultiLvlLbl val="0"/>
      </c:catAx>
      <c:valAx>
        <c:axId val="1490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1127576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a:outerShdw blurRad="50800" dist="50800" dir="5400000" algn="ctr" rotWithShape="0">
        <a:srgbClr val="000000">
          <a:alpha val="99000"/>
        </a:srgbClr>
      </a:outerShdw>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пример</a:t>
            </a:r>
            <a:r>
              <a:rPr lang="ru-RU" baseline="0"/>
              <a:t> 1</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1"/>
            </a:solidFill>
            <a:ln>
              <a:noFill/>
            </a:ln>
            <a:effectLst/>
          </c:spPr>
          <c:invertIfNegative val="0"/>
          <c:cat>
            <c:strRef>
              <c:f>Лист3!$F$11:$F$16</c:f>
              <c:strCache>
                <c:ptCount val="6"/>
                <c:pt idx="0">
                  <c:v>0-5</c:v>
                </c:pt>
                <c:pt idx="1">
                  <c:v>5-10</c:v>
                </c:pt>
                <c:pt idx="2">
                  <c:v>10-15</c:v>
                </c:pt>
                <c:pt idx="3">
                  <c:v>15-20</c:v>
                </c:pt>
                <c:pt idx="4">
                  <c:v>20-25</c:v>
                </c:pt>
                <c:pt idx="5">
                  <c:v>25-30</c:v>
                </c:pt>
              </c:strCache>
            </c:strRef>
          </c:cat>
          <c:val>
            <c:numRef>
              <c:f>Лист3!$G$11:$G$16</c:f>
              <c:numCache>
                <c:formatCode>General</c:formatCode>
                <c:ptCount val="6"/>
                <c:pt idx="0">
                  <c:v>1</c:v>
                </c:pt>
                <c:pt idx="1">
                  <c:v>3</c:v>
                </c:pt>
                <c:pt idx="2">
                  <c:v>5</c:v>
                </c:pt>
                <c:pt idx="3">
                  <c:v>7</c:v>
                </c:pt>
                <c:pt idx="4">
                  <c:v>4</c:v>
                </c:pt>
                <c:pt idx="5">
                  <c:v>2</c:v>
                </c:pt>
              </c:numCache>
            </c:numRef>
          </c:val>
          <c:extLst>
            <c:ext xmlns:c16="http://schemas.microsoft.com/office/drawing/2014/chart" uri="{C3380CC4-5D6E-409C-BE32-E72D297353CC}">
              <c16:uniqueId val="{00000000-C691-4863-8C7E-9122C377CF54}"/>
            </c:ext>
          </c:extLst>
        </c:ser>
        <c:dLbls>
          <c:showLegendKey val="0"/>
          <c:showVal val="0"/>
          <c:showCatName val="0"/>
          <c:showSerName val="0"/>
          <c:showPercent val="0"/>
          <c:showBubbleSize val="0"/>
        </c:dLbls>
        <c:gapWidth val="219"/>
        <c:overlap val="-27"/>
        <c:axId val="150644080"/>
        <c:axId val="148032296"/>
      </c:barChart>
      <c:catAx>
        <c:axId val="15064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8032296"/>
        <c:crosses val="autoZero"/>
        <c:auto val="1"/>
        <c:lblAlgn val="ctr"/>
        <c:lblOffset val="100"/>
        <c:noMultiLvlLbl val="0"/>
      </c:catAx>
      <c:valAx>
        <c:axId val="148032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0644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пример</a:t>
            </a:r>
            <a:r>
              <a:rPr lang="ru-RU" baseline="0"/>
              <a:t> 2</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1"/>
            </a:solidFill>
            <a:ln>
              <a:noFill/>
            </a:ln>
            <a:effectLst/>
          </c:spPr>
          <c:invertIfNegative val="0"/>
          <c:cat>
            <c:strRef>
              <c:f>Лист3!$F$11:$F$16</c:f>
              <c:strCache>
                <c:ptCount val="6"/>
                <c:pt idx="0">
                  <c:v>0-5</c:v>
                </c:pt>
                <c:pt idx="1">
                  <c:v>5-10</c:v>
                </c:pt>
                <c:pt idx="2">
                  <c:v>10-15</c:v>
                </c:pt>
                <c:pt idx="3">
                  <c:v>15-20</c:v>
                </c:pt>
                <c:pt idx="4">
                  <c:v>20-25</c:v>
                </c:pt>
                <c:pt idx="5">
                  <c:v>25-30</c:v>
                </c:pt>
              </c:strCache>
            </c:strRef>
          </c:cat>
          <c:val>
            <c:numRef>
              <c:f>Лист3!$G$11:$G$16</c:f>
              <c:numCache>
                <c:formatCode>General</c:formatCode>
                <c:ptCount val="6"/>
                <c:pt idx="0">
                  <c:v>1</c:v>
                </c:pt>
                <c:pt idx="1">
                  <c:v>3</c:v>
                </c:pt>
                <c:pt idx="2">
                  <c:v>5</c:v>
                </c:pt>
                <c:pt idx="3">
                  <c:v>7</c:v>
                </c:pt>
                <c:pt idx="4">
                  <c:v>4</c:v>
                </c:pt>
                <c:pt idx="5">
                  <c:v>2</c:v>
                </c:pt>
              </c:numCache>
            </c:numRef>
          </c:val>
          <c:extLst>
            <c:ext xmlns:c16="http://schemas.microsoft.com/office/drawing/2014/chart" uri="{C3380CC4-5D6E-409C-BE32-E72D297353CC}">
              <c16:uniqueId val="{00000000-7E26-48AF-90E2-52A4B93E4C69}"/>
            </c:ext>
          </c:extLst>
        </c:ser>
        <c:dLbls>
          <c:showLegendKey val="0"/>
          <c:showVal val="0"/>
          <c:showCatName val="0"/>
          <c:showSerName val="0"/>
          <c:showPercent val="0"/>
          <c:showBubbleSize val="0"/>
        </c:dLbls>
        <c:gapWidth val="0"/>
        <c:axId val="148033472"/>
        <c:axId val="148033864"/>
      </c:barChart>
      <c:catAx>
        <c:axId val="14803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8033864"/>
        <c:crosses val="autoZero"/>
        <c:auto val="1"/>
        <c:lblAlgn val="ctr"/>
        <c:lblOffset val="100"/>
        <c:noMultiLvlLbl val="0"/>
      </c:catAx>
      <c:valAx>
        <c:axId val="148033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48033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 (4)'!$C$4</c:f>
              <c:strCache>
                <c:ptCount val="1"/>
                <c:pt idx="0">
                  <c:v>mi</c:v>
                </c:pt>
              </c:strCache>
            </c:strRef>
          </c:tx>
          <c:spPr>
            <a:ln>
              <a:solidFill>
                <a:schemeClr val="tx1"/>
              </a:solidFill>
            </a:ln>
          </c:spPr>
          <c:invertIfNegative val="0"/>
          <c:cat>
            <c:strRef>
              <c:f>'Лист1 (4)'!$B$5:$B$8</c:f>
              <c:strCache>
                <c:ptCount val="4"/>
                <c:pt idx="0">
                  <c:v>x1</c:v>
                </c:pt>
                <c:pt idx="1">
                  <c:v>x2</c:v>
                </c:pt>
                <c:pt idx="2">
                  <c:v>x3</c:v>
                </c:pt>
                <c:pt idx="3">
                  <c:v>x4</c:v>
                </c:pt>
              </c:strCache>
            </c:strRef>
          </c:cat>
          <c:val>
            <c:numRef>
              <c:f>'Лист1 (4)'!$C$5:$C$8</c:f>
              <c:numCache>
                <c:formatCode>\О\с\н\о\в\н\о\й</c:formatCode>
                <c:ptCount val="4"/>
                <c:pt idx="0">
                  <c:v>15</c:v>
                </c:pt>
                <c:pt idx="1">
                  <c:v>23</c:v>
                </c:pt>
                <c:pt idx="2">
                  <c:v>18</c:v>
                </c:pt>
                <c:pt idx="3">
                  <c:v>9</c:v>
                </c:pt>
              </c:numCache>
            </c:numRef>
          </c:val>
          <c:extLst>
            <c:ext xmlns:c16="http://schemas.microsoft.com/office/drawing/2014/chart" uri="{C3380CC4-5D6E-409C-BE32-E72D297353CC}">
              <c16:uniqueId val="{00000000-410B-4704-8085-BE019B653BDC}"/>
            </c:ext>
          </c:extLst>
        </c:ser>
        <c:dLbls>
          <c:showLegendKey val="0"/>
          <c:showVal val="0"/>
          <c:showCatName val="0"/>
          <c:showSerName val="0"/>
          <c:showPercent val="0"/>
          <c:showBubbleSize val="0"/>
        </c:dLbls>
        <c:gapWidth val="0"/>
        <c:axId val="148034648"/>
        <c:axId val="148035040"/>
      </c:barChart>
      <c:catAx>
        <c:axId val="148034648"/>
        <c:scaling>
          <c:orientation val="minMax"/>
        </c:scaling>
        <c:delete val="1"/>
        <c:axPos val="b"/>
        <c:title>
          <c:tx>
            <c:rich>
              <a:bodyPr/>
              <a:lstStyle/>
              <a:p>
                <a:pPr>
                  <a:defRPr/>
                </a:pPr>
                <a:r>
                  <a:rPr lang="ru-RU"/>
                  <a:t>Интервалы значений переменной</a:t>
                </a:r>
              </a:p>
            </c:rich>
          </c:tx>
          <c:layout>
            <c:manualLayout>
              <c:xMode val="edge"/>
              <c:yMode val="edge"/>
              <c:x val="0.18362760663063757"/>
              <c:y val="0.87438582921928043"/>
            </c:manualLayout>
          </c:layout>
          <c:overlay val="0"/>
        </c:title>
        <c:numFmt formatCode="General" sourceLinked="1"/>
        <c:majorTickMark val="out"/>
        <c:minorTickMark val="none"/>
        <c:tickLblPos val="none"/>
        <c:crossAx val="148035040"/>
        <c:crosses val="autoZero"/>
        <c:auto val="1"/>
        <c:lblAlgn val="ctr"/>
        <c:lblOffset val="100"/>
        <c:noMultiLvlLbl val="0"/>
      </c:catAx>
      <c:valAx>
        <c:axId val="148035040"/>
        <c:scaling>
          <c:orientation val="minMax"/>
        </c:scaling>
        <c:delete val="1"/>
        <c:axPos val="l"/>
        <c:majorGridlines/>
        <c:title>
          <c:tx>
            <c:rich>
              <a:bodyPr/>
              <a:lstStyle/>
              <a:p>
                <a:pPr>
                  <a:defRPr/>
                </a:pPr>
                <a:r>
                  <a:rPr lang="ru-RU"/>
                  <a:t>Частота</a:t>
                </a:r>
              </a:p>
            </c:rich>
          </c:tx>
          <c:layout>
            <c:manualLayout>
              <c:xMode val="edge"/>
              <c:yMode val="edge"/>
              <c:x val="2.2629554197782304E-2"/>
              <c:y val="0.33176848386646729"/>
            </c:manualLayout>
          </c:layout>
          <c:overlay val="0"/>
        </c:title>
        <c:numFmt formatCode="\О\с\н\о\в\н\о\й" sourceLinked="1"/>
        <c:majorTickMark val="out"/>
        <c:minorTickMark val="none"/>
        <c:tickLblPos val="nextTo"/>
        <c:crossAx val="148034648"/>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 (5)'!$C$4</c:f>
              <c:strCache>
                <c:ptCount val="1"/>
                <c:pt idx="0">
                  <c:v>mi</c:v>
                </c:pt>
              </c:strCache>
            </c:strRef>
          </c:tx>
          <c:spPr>
            <a:ln>
              <a:solidFill>
                <a:schemeClr val="tx1"/>
              </a:solidFill>
            </a:ln>
          </c:spPr>
          <c:invertIfNegative val="0"/>
          <c:cat>
            <c:strRef>
              <c:f>'Лист1 (5)'!$B$5:$B$20</c:f>
              <c:strCache>
                <c:ptCount val="16"/>
                <c:pt idx="0">
                  <c:v>x1</c:v>
                </c:pt>
                <c:pt idx="1">
                  <c:v>x2</c:v>
                </c:pt>
                <c:pt idx="2">
                  <c:v>x3</c:v>
                </c:pt>
                <c:pt idx="3">
                  <c:v>x4</c:v>
                </c:pt>
                <c:pt idx="4">
                  <c:v>x5</c:v>
                </c:pt>
                <c:pt idx="5">
                  <c:v>x6</c:v>
                </c:pt>
                <c:pt idx="6">
                  <c:v>x7</c:v>
                </c:pt>
                <c:pt idx="7">
                  <c:v>x8</c:v>
                </c:pt>
                <c:pt idx="8">
                  <c:v>x9</c:v>
                </c:pt>
                <c:pt idx="9">
                  <c:v>x10</c:v>
                </c:pt>
                <c:pt idx="10">
                  <c:v>x11</c:v>
                </c:pt>
                <c:pt idx="11">
                  <c:v>x12</c:v>
                </c:pt>
                <c:pt idx="12">
                  <c:v>x13</c:v>
                </c:pt>
                <c:pt idx="13">
                  <c:v>x14</c:v>
                </c:pt>
                <c:pt idx="14">
                  <c:v>x15</c:v>
                </c:pt>
                <c:pt idx="15">
                  <c:v>x16</c:v>
                </c:pt>
              </c:strCache>
            </c:strRef>
          </c:cat>
          <c:val>
            <c:numRef>
              <c:f>'Лист1 (5)'!$C$5:$C$20</c:f>
              <c:numCache>
                <c:formatCode>\О\с\н\о\в\н\о\й</c:formatCode>
                <c:ptCount val="16"/>
                <c:pt idx="0">
                  <c:v>1</c:v>
                </c:pt>
                <c:pt idx="1">
                  <c:v>0</c:v>
                </c:pt>
                <c:pt idx="2">
                  <c:v>3</c:v>
                </c:pt>
                <c:pt idx="3">
                  <c:v>1</c:v>
                </c:pt>
                <c:pt idx="4">
                  <c:v>9</c:v>
                </c:pt>
                <c:pt idx="5">
                  <c:v>8</c:v>
                </c:pt>
                <c:pt idx="6">
                  <c:v>2</c:v>
                </c:pt>
                <c:pt idx="7">
                  <c:v>13</c:v>
                </c:pt>
                <c:pt idx="8">
                  <c:v>18</c:v>
                </c:pt>
                <c:pt idx="9">
                  <c:v>0</c:v>
                </c:pt>
                <c:pt idx="10">
                  <c:v>5</c:v>
                </c:pt>
                <c:pt idx="11">
                  <c:v>2</c:v>
                </c:pt>
                <c:pt idx="12">
                  <c:v>0</c:v>
                </c:pt>
                <c:pt idx="13">
                  <c:v>1</c:v>
                </c:pt>
                <c:pt idx="14">
                  <c:v>0</c:v>
                </c:pt>
                <c:pt idx="15">
                  <c:v>1</c:v>
                </c:pt>
              </c:numCache>
            </c:numRef>
          </c:val>
          <c:extLst>
            <c:ext xmlns:c16="http://schemas.microsoft.com/office/drawing/2014/chart" uri="{C3380CC4-5D6E-409C-BE32-E72D297353CC}">
              <c16:uniqueId val="{00000000-20FF-44BC-8C14-5EADAC8EC51A}"/>
            </c:ext>
          </c:extLst>
        </c:ser>
        <c:dLbls>
          <c:showLegendKey val="0"/>
          <c:showVal val="0"/>
          <c:showCatName val="0"/>
          <c:showSerName val="0"/>
          <c:showPercent val="0"/>
          <c:showBubbleSize val="0"/>
        </c:dLbls>
        <c:gapWidth val="0"/>
        <c:axId val="148035824"/>
        <c:axId val="148036216"/>
      </c:barChart>
      <c:catAx>
        <c:axId val="148035824"/>
        <c:scaling>
          <c:orientation val="minMax"/>
        </c:scaling>
        <c:delete val="1"/>
        <c:axPos val="b"/>
        <c:title>
          <c:tx>
            <c:rich>
              <a:bodyPr/>
              <a:lstStyle/>
              <a:p>
                <a:pPr>
                  <a:defRPr/>
                </a:pPr>
                <a:r>
                  <a:rPr lang="ru-RU"/>
                  <a:t>Интервалы значений переменной</a:t>
                </a:r>
              </a:p>
            </c:rich>
          </c:tx>
          <c:layout>
            <c:manualLayout>
              <c:xMode val="edge"/>
              <c:yMode val="edge"/>
              <c:x val="0.19784966364832232"/>
              <c:y val="0.86816885688480738"/>
            </c:manualLayout>
          </c:layout>
          <c:overlay val="0"/>
        </c:title>
        <c:numFmt formatCode="General" sourceLinked="1"/>
        <c:majorTickMark val="out"/>
        <c:minorTickMark val="none"/>
        <c:tickLblPos val="none"/>
        <c:crossAx val="148036216"/>
        <c:crosses val="autoZero"/>
        <c:auto val="1"/>
        <c:lblAlgn val="ctr"/>
        <c:lblOffset val="100"/>
        <c:noMultiLvlLbl val="0"/>
      </c:catAx>
      <c:valAx>
        <c:axId val="148036216"/>
        <c:scaling>
          <c:orientation val="minMax"/>
        </c:scaling>
        <c:delete val="1"/>
        <c:axPos val="l"/>
        <c:majorGridlines/>
        <c:title>
          <c:tx>
            <c:rich>
              <a:bodyPr/>
              <a:lstStyle/>
              <a:p>
                <a:pPr>
                  <a:defRPr/>
                </a:pPr>
                <a:r>
                  <a:rPr lang="ru-RU"/>
                  <a:t>Частота</a:t>
                </a:r>
              </a:p>
            </c:rich>
          </c:tx>
          <c:overlay val="0"/>
        </c:title>
        <c:numFmt formatCode="\О\с\н\о\в\н\о\й" sourceLinked="1"/>
        <c:majorTickMark val="out"/>
        <c:minorTickMark val="none"/>
        <c:tickLblPos val="nextTo"/>
        <c:crossAx val="148035824"/>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DF9024D6-65AB-4D9C-B8F6-F132C157577E}" type="datetimeFigureOut">
              <a:rPr lang="ru-RU" smtClean="0"/>
              <a:t>28.09.2022</a:t>
            </a:fld>
            <a:endParaRPr lang="ru-RU"/>
          </a:p>
        </p:txBody>
      </p:sp>
      <p:sp>
        <p:nvSpPr>
          <p:cNvPr id="4" name="Нижний колонтитул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31D90B59-1289-4213-8778-DD57C706F56F}" type="slidenum">
              <a:rPr lang="ru-RU" smtClean="0"/>
              <a:t>‹#›</a:t>
            </a:fld>
            <a:endParaRPr lang="ru-RU"/>
          </a:p>
        </p:txBody>
      </p:sp>
    </p:spTree>
    <p:extLst>
      <p:ext uri="{BB962C8B-B14F-4D97-AF65-F5344CB8AC3E}">
        <p14:creationId xmlns:p14="http://schemas.microsoft.com/office/powerpoint/2010/main" val="5180104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BE8DA2D-C6AA-4640-80E3-AACE692F4560}" type="datetimeFigureOut">
              <a:rPr lang="ru-RU" smtClean="0"/>
              <a:t>28.09.2022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49E7C8-674C-44A3-B72B-F1BE75D5999A}"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5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BE8DA2D-C6AA-4640-80E3-AACE692F4560}" type="datetimeFigureOut">
              <a:rPr lang="ru-RU" smtClean="0"/>
              <a:t>28.09.2022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21588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BE8DA2D-C6AA-4640-80E3-AACE692F4560}" type="datetimeFigureOut">
              <a:rPr lang="ru-RU" smtClean="0"/>
              <a:t>28.09.2022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2155276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609600"/>
            <a:ext cx="10363200" cy="1143000"/>
          </a:xfrm>
        </p:spPr>
        <p:txBody>
          <a:bodyPr/>
          <a:lstStyle/>
          <a:p>
            <a:r>
              <a:rPr lang="ru-RU"/>
              <a:t>Образец заголовка</a:t>
            </a:r>
          </a:p>
        </p:txBody>
      </p:sp>
      <p:sp>
        <p:nvSpPr>
          <p:cNvPr id="3" name="Текст 2"/>
          <p:cNvSpPr>
            <a:spLocks noGrp="1"/>
          </p:cNvSpPr>
          <p:nvPr>
            <p:ph type="body" sz="half" idx="1"/>
          </p:nvPr>
        </p:nvSpPr>
        <p:spPr>
          <a:xfrm>
            <a:off x="914400" y="1981200"/>
            <a:ext cx="5080000" cy="4114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6197600" y="1981200"/>
            <a:ext cx="5080000" cy="1981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6197600" y="4114800"/>
            <a:ext cx="5080000" cy="1981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5"/>
          <p:cNvSpPr>
            <a:spLocks noGrp="1"/>
          </p:cNvSpPr>
          <p:nvPr>
            <p:ph type="dt" sz="half" idx="10"/>
          </p:nvPr>
        </p:nvSpPr>
        <p:spPr>
          <a:xfrm>
            <a:off x="914400" y="6248400"/>
            <a:ext cx="2540000" cy="457200"/>
          </a:xfrm>
        </p:spPr>
        <p:txBody>
          <a:bodyPr/>
          <a:lstStyle>
            <a:lvl1pPr>
              <a:defRPr/>
            </a:lvl1pPr>
          </a:lstStyle>
          <a:p>
            <a:pPr>
              <a:defRPr/>
            </a:pPr>
            <a:endParaRPr lang="ru-RU"/>
          </a:p>
        </p:txBody>
      </p:sp>
      <p:sp>
        <p:nvSpPr>
          <p:cNvPr id="7" name="Нижний колонтитул 6"/>
          <p:cNvSpPr>
            <a:spLocks noGrp="1"/>
          </p:cNvSpPr>
          <p:nvPr>
            <p:ph type="ftr" sz="quarter" idx="11"/>
          </p:nvPr>
        </p:nvSpPr>
        <p:spPr>
          <a:xfrm>
            <a:off x="4165600" y="6248400"/>
            <a:ext cx="3860800" cy="457200"/>
          </a:xfrm>
        </p:spPr>
        <p:txBody>
          <a:bodyPr/>
          <a:lstStyle>
            <a:lvl1pPr>
              <a:defRPr/>
            </a:lvl1pPr>
          </a:lstStyle>
          <a:p>
            <a:pPr>
              <a:defRPr/>
            </a:pPr>
            <a:endParaRPr lang="ru-RU"/>
          </a:p>
        </p:txBody>
      </p:sp>
      <p:sp>
        <p:nvSpPr>
          <p:cNvPr id="8" name="Номер слайда 7"/>
          <p:cNvSpPr>
            <a:spLocks noGrp="1"/>
          </p:cNvSpPr>
          <p:nvPr>
            <p:ph type="sldNum" sz="quarter" idx="12"/>
          </p:nvPr>
        </p:nvSpPr>
        <p:spPr>
          <a:xfrm>
            <a:off x="8737600" y="6248400"/>
            <a:ext cx="2540000" cy="457200"/>
          </a:xfrm>
        </p:spPr>
        <p:txBody>
          <a:bodyPr/>
          <a:lstStyle>
            <a:lvl1pPr>
              <a:defRPr/>
            </a:lvl1pPr>
          </a:lstStyle>
          <a:p>
            <a:pPr>
              <a:defRPr/>
            </a:pPr>
            <a:fld id="{6003214A-2EA9-4C1F-8776-774C1083A66C}" type="slidenum">
              <a:rPr lang="ru-RU"/>
              <a:pPr>
                <a:defRPr/>
              </a:pPr>
              <a:t>‹#›</a:t>
            </a:fld>
            <a:endParaRPr lang="ru-RU"/>
          </a:p>
        </p:txBody>
      </p:sp>
    </p:spTree>
    <p:extLst>
      <p:ext uri="{BB962C8B-B14F-4D97-AF65-F5344CB8AC3E}">
        <p14:creationId xmlns:p14="http://schemas.microsoft.com/office/powerpoint/2010/main" val="1681213063"/>
      </p:ext>
    </p:extLst>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BE8DA2D-C6AA-4640-80E3-AACE692F4560}" type="datetimeFigureOut">
              <a:rPr lang="ru-RU" smtClean="0"/>
              <a:t>28.09.2022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76440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E8DA2D-C6AA-4640-80E3-AACE692F4560}" type="datetimeFigureOut">
              <a:rPr lang="ru-RU" smtClean="0"/>
              <a:t>28.09.2022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49E7C8-674C-44A3-B72B-F1BE75D5999A}"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37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E8DA2D-C6AA-4640-80E3-AACE692F4560}" type="datetimeFigureOut">
              <a:rPr lang="ru-RU" smtClean="0"/>
              <a:t>28.09.2022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225549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E8DA2D-C6AA-4640-80E3-AACE692F4560}" type="datetimeFigureOut">
              <a:rPr lang="ru-RU" smtClean="0"/>
              <a:t>28.09.2022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218044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BE8DA2D-C6AA-4640-80E3-AACE692F4560}" type="datetimeFigureOut">
              <a:rPr lang="ru-RU" smtClean="0"/>
              <a:t>28.09.2022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345867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E8DA2D-C6AA-4640-80E3-AACE692F4560}" type="datetimeFigureOut">
              <a:rPr lang="ru-RU" smtClean="0"/>
              <a:t>28.09.2022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55212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E8DA2D-C6AA-4640-80E3-AACE692F4560}" type="datetimeFigureOut">
              <a:rPr lang="ru-RU" smtClean="0"/>
              <a:t>28.09.2022</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49E7C8-674C-44A3-B72B-F1BE75D5999A}" type="slidenum">
              <a:rPr lang="ru-RU" smtClean="0"/>
              <a:t>‹#›</a:t>
            </a:fld>
            <a:endParaRPr lang="ru-RU"/>
          </a:p>
        </p:txBody>
      </p:sp>
    </p:spTree>
    <p:extLst>
      <p:ext uri="{BB962C8B-B14F-4D97-AF65-F5344CB8AC3E}">
        <p14:creationId xmlns:p14="http://schemas.microsoft.com/office/powerpoint/2010/main" val="278722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E8DA2D-C6AA-4640-80E3-AACE692F4560}" type="datetimeFigureOut">
              <a:rPr lang="ru-RU" smtClean="0"/>
              <a:t>28.09.2022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49E7C8-674C-44A3-B72B-F1BE75D5999A}" type="slidenum">
              <a:rPr lang="ru-RU" smtClean="0"/>
              <a:t>‹#›</a:t>
            </a:fld>
            <a:endParaRPr lang="ru-RU"/>
          </a:p>
        </p:txBody>
      </p:sp>
    </p:spTree>
    <p:extLst>
      <p:ext uri="{BB962C8B-B14F-4D97-AF65-F5344CB8AC3E}">
        <p14:creationId xmlns:p14="http://schemas.microsoft.com/office/powerpoint/2010/main" val="86502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E8DA2D-C6AA-4640-80E3-AACE692F4560}" type="datetimeFigureOut">
              <a:rPr lang="ru-RU" smtClean="0"/>
              <a:t>28.09.2022</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49E7C8-674C-44A3-B72B-F1BE75D5999A}"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902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tudfile.net/preview/5316603/page: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rive.google.com/drive/folders/1tVPlHiohT8ZDVC1de6AatM-_HzgRFUGq?usp=sha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hyperlink" Target="https://docs.google.com/forms/d/e/1FAIpQLSfbMdvHhRc7KKw5Oq_KncAfnslmD1dJNh33jO6rTMEHhP_5QQ/viewfor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oleObject" Target="../embeddings/oleObject2.bin"/><Relationship Id="rId7" Type="http://schemas.openxmlformats.org/officeDocument/2006/relationships/image" Target="../media/image35.gi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4.wmf"/><Relationship Id="rId5" Type="http://schemas.openxmlformats.org/officeDocument/2006/relationships/oleObject" Target="../embeddings/oleObject3.bin"/><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9.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0051" y="1266090"/>
            <a:ext cx="10058400" cy="2356975"/>
          </a:xfrm>
        </p:spPr>
        <p:txBody>
          <a:bodyPr>
            <a:noAutofit/>
          </a:bodyPr>
          <a:lstStyle/>
          <a:p>
            <a:r>
              <a:rPr lang="ru-RU" sz="4400" dirty="0" smtClean="0"/>
              <a:t>Первичная обработка и </a:t>
            </a:r>
            <a:r>
              <a:rPr lang="en-US" sz="4400" dirty="0" smtClean="0"/>
              <a:t/>
            </a:r>
            <a:br>
              <a:rPr lang="en-US" sz="4400" dirty="0" smtClean="0"/>
            </a:br>
            <a:r>
              <a:rPr lang="ru-RU" sz="4400" dirty="0" smtClean="0"/>
              <a:t>представление статистических </a:t>
            </a:r>
            <a:r>
              <a:rPr lang="ru-RU" sz="4400" dirty="0" smtClean="0"/>
              <a:t>данных </a:t>
            </a:r>
            <a:endParaRPr lang="ru-RU" sz="4400" dirty="0"/>
          </a:p>
        </p:txBody>
      </p:sp>
      <p:sp>
        <p:nvSpPr>
          <p:cNvPr id="3" name="Подзаголовок 2"/>
          <p:cNvSpPr>
            <a:spLocks noGrp="1"/>
          </p:cNvSpPr>
          <p:nvPr>
            <p:ph type="subTitle" idx="1"/>
          </p:nvPr>
        </p:nvSpPr>
        <p:spPr/>
        <p:txBody>
          <a:bodyPr>
            <a:normAutofit fontScale="70000" lnSpcReduction="20000"/>
          </a:bodyPr>
          <a:lstStyle/>
          <a:p>
            <a:pPr algn="ctr"/>
            <a:r>
              <a:rPr lang="ru-RU" sz="1900" dirty="0" smtClean="0"/>
              <a:t>Практические занятия по первой дисциплине майнора «Прикладной статистический анализ»</a:t>
            </a:r>
          </a:p>
          <a:p>
            <a:pPr algn="ctr"/>
            <a:r>
              <a:rPr lang="ru-RU" dirty="0" smtClean="0"/>
              <a:t>КАБАЕВА Елена Владимировна, к.э.н., доцент</a:t>
            </a:r>
            <a:endParaRPr lang="en-US" dirty="0" smtClean="0"/>
          </a:p>
          <a:p>
            <a:r>
              <a:rPr lang="ru-RU" dirty="0" smtClean="0"/>
              <a:t>          </a:t>
            </a:r>
            <a:r>
              <a:rPr lang="en-US" dirty="0" smtClean="0"/>
              <a:t>elena7296434@gmail.com </a:t>
            </a:r>
            <a:r>
              <a:rPr lang="ru-RU" dirty="0" smtClean="0"/>
              <a:t> 		</a:t>
            </a:r>
            <a:r>
              <a:rPr lang="en-US" dirty="0" smtClean="0"/>
              <a:t>@</a:t>
            </a:r>
            <a:r>
              <a:rPr lang="en-US" dirty="0" err="1"/>
              <a:t>elekabaeva</a:t>
            </a:r>
            <a:endParaRPr lang="ru-RU" dirty="0" smtClean="0"/>
          </a:p>
          <a:p>
            <a:endParaRPr lang="ru-RU" dirty="0"/>
          </a:p>
        </p:txBody>
      </p:sp>
      <p:sp>
        <p:nvSpPr>
          <p:cNvPr id="4" name="Подзаголовок 2"/>
          <p:cNvSpPr txBox="1">
            <a:spLocks/>
          </p:cNvSpPr>
          <p:nvPr/>
        </p:nvSpPr>
        <p:spPr>
          <a:xfrm>
            <a:off x="4354286" y="5974080"/>
            <a:ext cx="4223658" cy="5694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ru-RU" dirty="0" smtClean="0"/>
              <a:t>202</a:t>
            </a:r>
            <a:r>
              <a:rPr lang="en-US" dirty="0" smtClean="0"/>
              <a:t>2</a:t>
            </a:r>
            <a:r>
              <a:rPr lang="ru-RU" dirty="0" smtClean="0"/>
              <a:t>/202</a:t>
            </a:r>
            <a:r>
              <a:rPr lang="en-US" dirty="0" smtClean="0"/>
              <a:t>3</a:t>
            </a:r>
            <a:r>
              <a:rPr lang="ru-RU" dirty="0" smtClean="0"/>
              <a:t> учебный год</a:t>
            </a:r>
            <a:endParaRPr lang="ru-RU" dirty="0"/>
          </a:p>
        </p:txBody>
      </p:sp>
      <p:pic>
        <p:nvPicPr>
          <p:cNvPr id="5" name="Рисунок 4"/>
          <p:cNvPicPr>
            <a:picLocks noChangeAspect="1"/>
          </p:cNvPicPr>
          <p:nvPr/>
        </p:nvPicPr>
        <p:blipFill>
          <a:blip r:embed="rId2"/>
          <a:stretch>
            <a:fillRect/>
          </a:stretch>
        </p:blipFill>
        <p:spPr>
          <a:xfrm>
            <a:off x="6129251" y="5019228"/>
            <a:ext cx="447500" cy="457089"/>
          </a:xfrm>
          <a:prstGeom prst="rect">
            <a:avLst/>
          </a:prstGeom>
        </p:spPr>
      </p:pic>
      <p:pic>
        <p:nvPicPr>
          <p:cNvPr id="6" name="Рисунок 5"/>
          <p:cNvPicPr>
            <a:picLocks noChangeAspect="1"/>
          </p:cNvPicPr>
          <p:nvPr/>
        </p:nvPicPr>
        <p:blipFill>
          <a:blip r:embed="rId3"/>
          <a:stretch>
            <a:fillRect/>
          </a:stretch>
        </p:blipFill>
        <p:spPr>
          <a:xfrm>
            <a:off x="1323801" y="5019228"/>
            <a:ext cx="447500" cy="441306"/>
          </a:xfrm>
          <a:prstGeom prst="rect">
            <a:avLst/>
          </a:prstGeom>
        </p:spPr>
      </p:pic>
      <p:sp>
        <p:nvSpPr>
          <p:cNvPr id="7" name="Подзаголовок 2"/>
          <p:cNvSpPr txBox="1">
            <a:spLocks/>
          </p:cNvSpPr>
          <p:nvPr/>
        </p:nvSpPr>
        <p:spPr>
          <a:xfrm>
            <a:off x="7680709" y="508939"/>
            <a:ext cx="4223658" cy="13088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ru-RU" dirty="0" smtClean="0">
                <a:solidFill>
                  <a:srgbClr val="C00000"/>
                </a:solidFill>
              </a:rPr>
              <a:t>Занятие 3 </a:t>
            </a:r>
          </a:p>
          <a:p>
            <a:r>
              <a:rPr lang="ru-RU" dirty="0" smtClean="0">
                <a:solidFill>
                  <a:srgbClr val="C00000"/>
                </a:solidFill>
              </a:rPr>
              <a:t>28.09.2022</a:t>
            </a:r>
          </a:p>
        </p:txBody>
      </p:sp>
    </p:spTree>
    <p:extLst>
      <p:ext uri="{BB962C8B-B14F-4D97-AF65-F5344CB8AC3E}">
        <p14:creationId xmlns:p14="http://schemas.microsoft.com/office/powerpoint/2010/main" val="1782712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определить середину каждого интервала?</a:t>
            </a:r>
            <a:endParaRPr lang="ru-RU" dirty="0"/>
          </a:p>
        </p:txBody>
      </p:sp>
      <p:sp>
        <p:nvSpPr>
          <p:cNvPr id="12" name="Rectangle 12"/>
          <p:cNvSpPr>
            <a:spLocks noChangeArrowheads="1"/>
          </p:cNvSpPr>
          <p:nvPr/>
        </p:nvSpPr>
        <p:spPr bwMode="auto">
          <a:xfrm>
            <a:off x="2210540" y="2669837"/>
            <a:ext cx="6915705" cy="461665"/>
          </a:xfrm>
          <a:prstGeom prst="rect">
            <a:avLst/>
          </a:prstGeom>
          <a:noFill/>
          <a:ln w="9525">
            <a:noFill/>
            <a:miter lim="800000"/>
            <a:headEnd/>
            <a:tailEnd/>
          </a:ln>
        </p:spPr>
        <p:txBody>
          <a:bodyPr wrap="square" anchor="ctr">
            <a:spAutoFit/>
          </a:bodyPr>
          <a:lstStyle/>
          <a:p>
            <a:pPr algn="ctr"/>
            <a:r>
              <a:rPr lang="en-US" sz="2400" dirty="0" smtClean="0">
                <a:latin typeface="Calibri" pitchFamily="34" charset="0"/>
                <a:ea typeface="Calibri" pitchFamily="34" charset="0"/>
                <a:cs typeface="Times New Roman" pitchFamily="18" charset="0"/>
              </a:rPr>
              <a:t>X</a:t>
            </a:r>
            <a:r>
              <a:rPr lang="en-US" sz="1400" dirty="0" smtClean="0">
                <a:latin typeface="Calibri" pitchFamily="34" charset="0"/>
                <a:ea typeface="Calibri" pitchFamily="34" charset="0"/>
                <a:cs typeface="Times New Roman" pitchFamily="18" charset="0"/>
              </a:rPr>
              <a:t>i</a:t>
            </a:r>
            <a:r>
              <a:rPr lang="ru-RU" sz="1400" dirty="0" smtClean="0">
                <a:latin typeface="Calibri" pitchFamily="34" charset="0"/>
                <a:ea typeface="Calibri" pitchFamily="34" charset="0"/>
                <a:cs typeface="Times New Roman" pitchFamily="18" charset="0"/>
              </a:rPr>
              <a:t> </a:t>
            </a:r>
            <a:r>
              <a:rPr lang="en-US" sz="2400" dirty="0" smtClean="0">
                <a:latin typeface="Calibri" pitchFamily="34" charset="0"/>
                <a:ea typeface="Calibri" pitchFamily="34" charset="0"/>
                <a:cs typeface="Times New Roman" pitchFamily="18" charset="0"/>
              </a:rPr>
              <a:t>=</a:t>
            </a:r>
            <a:r>
              <a:rPr lang="ru-RU" sz="2400" dirty="0" smtClean="0">
                <a:latin typeface="Calibri" pitchFamily="34" charset="0"/>
                <a:ea typeface="Calibri" pitchFamily="34" charset="0"/>
                <a:cs typeface="Times New Roman" pitchFamily="18" charset="0"/>
              </a:rPr>
              <a:t> </a:t>
            </a:r>
            <a:r>
              <a:rPr lang="en-US" sz="2400" dirty="0" smtClean="0">
                <a:latin typeface="Calibri" pitchFamily="34" charset="0"/>
                <a:ea typeface="Calibri" pitchFamily="34" charset="0"/>
                <a:cs typeface="Times New Roman" pitchFamily="18" charset="0"/>
              </a:rPr>
              <a:t>(</a:t>
            </a:r>
            <a:r>
              <a:rPr lang="en-US" sz="2400" dirty="0" err="1">
                <a:latin typeface="Calibri" pitchFamily="34" charset="0"/>
                <a:ea typeface="Calibri" pitchFamily="34" charset="0"/>
                <a:cs typeface="Times New Roman" pitchFamily="18" charset="0"/>
              </a:rPr>
              <a:t>a</a:t>
            </a:r>
            <a:r>
              <a:rPr lang="en-US" sz="1400" dirty="0" err="1">
                <a:latin typeface="Calibri" pitchFamily="34" charset="0"/>
                <a:ea typeface="Calibri" pitchFamily="34" charset="0"/>
                <a:cs typeface="Times New Roman" pitchFamily="18" charset="0"/>
              </a:rPr>
              <a:t>i</a:t>
            </a:r>
            <a:r>
              <a:rPr lang="en-US" sz="2400" dirty="0" err="1">
                <a:latin typeface="Calibri" pitchFamily="34" charset="0"/>
                <a:ea typeface="Calibri" pitchFamily="34" charset="0"/>
                <a:cs typeface="Times New Roman" pitchFamily="18" charset="0"/>
              </a:rPr>
              <a:t>+b</a:t>
            </a:r>
            <a:r>
              <a:rPr lang="en-US" sz="1400" dirty="0" err="1">
                <a:latin typeface="Calibri" pitchFamily="34" charset="0"/>
                <a:ea typeface="Calibri" pitchFamily="34" charset="0"/>
                <a:cs typeface="Times New Roman" pitchFamily="18" charset="0"/>
              </a:rPr>
              <a:t>i</a:t>
            </a:r>
            <a:r>
              <a:rPr lang="en-US" sz="2400" dirty="0" smtClean="0">
                <a:latin typeface="Calibri" pitchFamily="34" charset="0"/>
                <a:ea typeface="Calibri" pitchFamily="34" charset="0"/>
                <a:cs typeface="Times New Roman" pitchFamily="18" charset="0"/>
              </a:rPr>
              <a:t>)</a:t>
            </a:r>
            <a:r>
              <a:rPr lang="ru-RU" sz="2400" dirty="0" smtClean="0">
                <a:latin typeface="Calibri" pitchFamily="34" charset="0"/>
                <a:ea typeface="Calibri" pitchFamily="34" charset="0"/>
                <a:cs typeface="Times New Roman" pitchFamily="18" charset="0"/>
              </a:rPr>
              <a:t> </a:t>
            </a:r>
            <a:r>
              <a:rPr lang="en-US" sz="2400" dirty="0" smtClean="0">
                <a:latin typeface="Calibri" pitchFamily="34" charset="0"/>
                <a:ea typeface="Calibri" pitchFamily="34" charset="0"/>
                <a:cs typeface="Times New Roman" pitchFamily="18" charset="0"/>
              </a:rPr>
              <a:t>/</a:t>
            </a:r>
            <a:r>
              <a:rPr lang="ru-RU" sz="2400" dirty="0" smtClean="0">
                <a:latin typeface="Calibri" pitchFamily="34" charset="0"/>
                <a:ea typeface="Calibri" pitchFamily="34" charset="0"/>
                <a:cs typeface="Times New Roman" pitchFamily="18" charset="0"/>
              </a:rPr>
              <a:t> </a:t>
            </a:r>
            <a:r>
              <a:rPr lang="en-US" sz="2400" dirty="0" smtClean="0">
                <a:latin typeface="Calibri" pitchFamily="34" charset="0"/>
                <a:ea typeface="Calibri" pitchFamily="34" charset="0"/>
                <a:cs typeface="Times New Roman" pitchFamily="18" charset="0"/>
              </a:rPr>
              <a:t>2</a:t>
            </a:r>
            <a:r>
              <a:rPr lang="ru-RU" sz="2400" dirty="0" smtClean="0">
                <a:latin typeface="Calibri" pitchFamily="34" charset="0"/>
                <a:ea typeface="Calibri" pitchFamily="34" charset="0"/>
                <a:cs typeface="Times New Roman" pitchFamily="18" charset="0"/>
              </a:rPr>
              <a:t>  </a:t>
            </a:r>
            <a:endParaRPr lang="ru-RU" sz="2400" dirty="0">
              <a:ea typeface="Calibri" pitchFamily="34" charset="0"/>
              <a:cs typeface="Times New Roman" pitchFamily="18" charset="0"/>
            </a:endParaRPr>
          </a:p>
        </p:txBody>
      </p:sp>
      <p:sp>
        <p:nvSpPr>
          <p:cNvPr id="13" name="Блок-схема: сопоставление 12"/>
          <p:cNvSpPr/>
          <p:nvPr/>
        </p:nvSpPr>
        <p:spPr>
          <a:xfrm>
            <a:off x="1239322" y="2758627"/>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5" name="Скругленный прямоугольник 4"/>
          <p:cNvSpPr/>
          <p:nvPr/>
        </p:nvSpPr>
        <p:spPr>
          <a:xfrm rot="19897842">
            <a:off x="7825155" y="2602523"/>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641049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Сформировать таблицу с интервалами</a:t>
            </a:r>
            <a:endParaRPr lang="ru-RU" dirty="0"/>
          </a:p>
        </p:txBody>
      </p:sp>
      <p:sp>
        <p:nvSpPr>
          <p:cNvPr id="12" name="Rectangle 12"/>
          <p:cNvSpPr>
            <a:spLocks noChangeArrowheads="1"/>
          </p:cNvSpPr>
          <p:nvPr/>
        </p:nvSpPr>
        <p:spPr bwMode="auto">
          <a:xfrm>
            <a:off x="603681" y="1835896"/>
            <a:ext cx="3648722" cy="461665"/>
          </a:xfrm>
          <a:prstGeom prst="rect">
            <a:avLst/>
          </a:prstGeom>
          <a:noFill/>
          <a:ln w="9525">
            <a:noFill/>
            <a:miter lim="800000"/>
            <a:headEnd/>
            <a:tailEnd/>
          </a:ln>
        </p:spPr>
        <p:txBody>
          <a:bodyPr wrap="square" anchor="ctr">
            <a:spAutoFit/>
          </a:bodyPr>
          <a:lstStyle/>
          <a:p>
            <a:pPr algn="ctr"/>
            <a:r>
              <a:rPr lang="ru-RU" sz="2400" dirty="0" smtClean="0">
                <a:latin typeface="Calibri" pitchFamily="34" charset="0"/>
                <a:ea typeface="Calibri" pitchFamily="34" charset="0"/>
                <a:cs typeface="Times New Roman" pitchFamily="18" charset="0"/>
              </a:rPr>
              <a:t>В нашем примере:</a:t>
            </a:r>
            <a:endParaRPr lang="ru-RU" sz="2400" dirty="0">
              <a:ea typeface="Calibri" pitchFamily="34" charset="0"/>
              <a:cs typeface="Times New Roman" pitchFamily="18" charset="0"/>
            </a:endParaRPr>
          </a:p>
        </p:txBody>
      </p:sp>
      <p:sp>
        <p:nvSpPr>
          <p:cNvPr id="13" name="Блок-схема: сопоставление 12"/>
          <p:cNvSpPr/>
          <p:nvPr/>
        </p:nvSpPr>
        <p:spPr>
          <a:xfrm>
            <a:off x="697785" y="1924685"/>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 name="Прямоугольник 2"/>
          <p:cNvSpPr/>
          <p:nvPr/>
        </p:nvSpPr>
        <p:spPr>
          <a:xfrm>
            <a:off x="6145611" y="2208772"/>
            <a:ext cx="1899822" cy="4115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Расчетное число интервалов = 6</a:t>
            </a:r>
            <a:endParaRPr lang="en-US" dirty="0" smtClean="0"/>
          </a:p>
          <a:p>
            <a:pPr algn="ctr"/>
            <a:endParaRPr lang="ru-RU" dirty="0" smtClean="0"/>
          </a:p>
          <a:p>
            <a:pPr algn="ctr"/>
            <a:r>
              <a:rPr lang="ru-RU" dirty="0" smtClean="0"/>
              <a:t>Конечное = 7</a:t>
            </a:r>
            <a:endParaRPr lang="ru-RU" dirty="0"/>
          </a:p>
        </p:txBody>
      </p:sp>
      <p:pic>
        <p:nvPicPr>
          <p:cNvPr id="5" name="Рисунок 4"/>
          <p:cNvPicPr>
            <a:picLocks noChangeAspect="1"/>
          </p:cNvPicPr>
          <p:nvPr/>
        </p:nvPicPr>
        <p:blipFill>
          <a:blip r:embed="rId2"/>
          <a:stretch>
            <a:fillRect/>
          </a:stretch>
        </p:blipFill>
        <p:spPr>
          <a:xfrm>
            <a:off x="1183875" y="2251877"/>
            <a:ext cx="4000500" cy="1743075"/>
          </a:xfrm>
          <a:prstGeom prst="rect">
            <a:avLst/>
          </a:prstGeom>
        </p:spPr>
      </p:pic>
      <p:sp>
        <p:nvSpPr>
          <p:cNvPr id="6" name="Прямоугольник 5"/>
          <p:cNvSpPr/>
          <p:nvPr/>
        </p:nvSpPr>
        <p:spPr>
          <a:xfrm rot="20155111">
            <a:off x="2857044" y="2853575"/>
            <a:ext cx="2956264" cy="3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Расчетные значения</a:t>
            </a:r>
            <a:endParaRPr lang="ru-RU" dirty="0"/>
          </a:p>
        </p:txBody>
      </p:sp>
      <p:pic>
        <p:nvPicPr>
          <p:cNvPr id="8" name="Рисунок 7"/>
          <p:cNvPicPr>
            <a:picLocks noChangeAspect="1"/>
          </p:cNvPicPr>
          <p:nvPr/>
        </p:nvPicPr>
        <p:blipFill>
          <a:blip r:embed="rId3"/>
          <a:stretch>
            <a:fillRect/>
          </a:stretch>
        </p:blipFill>
        <p:spPr>
          <a:xfrm>
            <a:off x="1199317" y="4066943"/>
            <a:ext cx="1228725" cy="2257425"/>
          </a:xfrm>
          <a:prstGeom prst="rect">
            <a:avLst/>
          </a:prstGeom>
        </p:spPr>
      </p:pic>
      <p:sp>
        <p:nvSpPr>
          <p:cNvPr id="11" name="Прямоугольник 10"/>
          <p:cNvSpPr/>
          <p:nvPr/>
        </p:nvSpPr>
        <p:spPr>
          <a:xfrm rot="20155111">
            <a:off x="2964792" y="4124987"/>
            <a:ext cx="2956264" cy="13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Расчетные значения перенесены в отдельную таблицу и записаны в виде интервалов</a:t>
            </a:r>
            <a:endParaRPr lang="ru-RU" dirty="0"/>
          </a:p>
        </p:txBody>
      </p:sp>
      <p:sp>
        <p:nvSpPr>
          <p:cNvPr id="14" name="Rectangle 12"/>
          <p:cNvSpPr>
            <a:spLocks noChangeArrowheads="1"/>
          </p:cNvSpPr>
          <p:nvPr/>
        </p:nvSpPr>
        <p:spPr bwMode="auto">
          <a:xfrm>
            <a:off x="8629183" y="1835896"/>
            <a:ext cx="3133819" cy="2492990"/>
          </a:xfrm>
          <a:prstGeom prst="rect">
            <a:avLst/>
          </a:prstGeom>
          <a:noFill/>
          <a:ln w="9525">
            <a:noFill/>
            <a:miter lim="800000"/>
            <a:headEnd/>
            <a:tailEnd/>
          </a:ln>
        </p:spPr>
        <p:txBody>
          <a:bodyPr wrap="square" anchor="ctr">
            <a:spAutoFit/>
          </a:bodyPr>
          <a:lstStyle/>
          <a:p>
            <a:pPr algn="ctr"/>
            <a:r>
              <a:rPr lang="ru-RU" sz="6000" dirty="0" smtClean="0">
                <a:solidFill>
                  <a:srgbClr val="FF0000"/>
                </a:solidFill>
                <a:latin typeface="Calibri" pitchFamily="34" charset="0"/>
                <a:ea typeface="Calibri" pitchFamily="34" charset="0"/>
                <a:cs typeface="Times New Roman" pitchFamily="18" charset="0"/>
              </a:rPr>
              <a:t>?</a:t>
            </a:r>
          </a:p>
          <a:p>
            <a:pPr algn="ctr"/>
            <a:r>
              <a:rPr lang="ru-RU" sz="2400" dirty="0" smtClean="0">
                <a:latin typeface="Calibri" pitchFamily="34" charset="0"/>
                <a:ea typeface="Calibri" pitchFamily="34" charset="0"/>
                <a:cs typeface="Times New Roman" pitchFamily="18" charset="0"/>
              </a:rPr>
              <a:t>В какой интервал внести значение 1,75?</a:t>
            </a:r>
            <a:endParaRPr lang="en-US" sz="2400" dirty="0" smtClean="0">
              <a:latin typeface="Calibri" pitchFamily="34" charset="0"/>
              <a:ea typeface="Calibri" pitchFamily="34" charset="0"/>
              <a:cs typeface="Times New Roman" pitchFamily="18" charset="0"/>
            </a:endParaRPr>
          </a:p>
          <a:p>
            <a:pPr algn="ctr"/>
            <a:endParaRPr lang="ru-RU" sz="2400" dirty="0" smtClean="0">
              <a:latin typeface="Calibri" pitchFamily="34" charset="0"/>
              <a:ea typeface="Calibri" pitchFamily="34" charset="0"/>
              <a:cs typeface="Times New Roman" pitchFamily="18" charset="0"/>
            </a:endParaRPr>
          </a:p>
          <a:p>
            <a:pPr algn="ctr"/>
            <a:r>
              <a:rPr lang="en-US" sz="2400" dirty="0" smtClean="0">
                <a:latin typeface="Calibri" pitchFamily="34" charset="0"/>
                <a:ea typeface="Calibri" pitchFamily="34" charset="0"/>
                <a:cs typeface="Times New Roman" pitchFamily="18" charset="0"/>
              </a:rPr>
              <a:t>b</a:t>
            </a:r>
            <a:r>
              <a:rPr lang="en-US" sz="1400" dirty="0" smtClean="0">
                <a:latin typeface="Calibri" pitchFamily="34" charset="0"/>
                <a:ea typeface="Calibri" pitchFamily="34" charset="0"/>
                <a:cs typeface="Times New Roman" pitchFamily="18" charset="0"/>
              </a:rPr>
              <a:t>i</a:t>
            </a:r>
            <a:r>
              <a:rPr lang="en-US" sz="2400" dirty="0" smtClean="0">
                <a:latin typeface="Calibri" pitchFamily="34" charset="0"/>
                <a:ea typeface="Calibri" pitchFamily="34" charset="0"/>
                <a:cs typeface="Times New Roman" pitchFamily="18" charset="0"/>
              </a:rPr>
              <a:t> </a:t>
            </a:r>
            <a:r>
              <a:rPr lang="ru-RU" sz="2400" dirty="0" smtClean="0">
                <a:latin typeface="Calibri" pitchFamily="34" charset="0"/>
                <a:ea typeface="Calibri" pitchFamily="34" charset="0"/>
                <a:cs typeface="Times New Roman" pitchFamily="18" charset="0"/>
              </a:rPr>
              <a:t>или </a:t>
            </a:r>
            <a:r>
              <a:rPr lang="en-US" sz="2400" dirty="0" smtClean="0">
                <a:latin typeface="Calibri" pitchFamily="34" charset="0"/>
                <a:ea typeface="Calibri" pitchFamily="34" charset="0"/>
                <a:cs typeface="Times New Roman" pitchFamily="18" charset="0"/>
              </a:rPr>
              <a:t>a</a:t>
            </a:r>
            <a:r>
              <a:rPr lang="en-US" sz="1400" dirty="0" smtClean="0">
                <a:latin typeface="Calibri" pitchFamily="34" charset="0"/>
                <a:ea typeface="Calibri" pitchFamily="34" charset="0"/>
                <a:cs typeface="Times New Roman" pitchFamily="18" charset="0"/>
              </a:rPr>
              <a:t>i-1 </a:t>
            </a:r>
            <a:r>
              <a:rPr lang="en-US" sz="2400" dirty="0" smtClean="0">
                <a:latin typeface="Calibri" pitchFamily="34" charset="0"/>
                <a:ea typeface="Calibri" pitchFamily="34" charset="0"/>
                <a:cs typeface="Times New Roman" pitchFamily="18" charset="0"/>
              </a:rPr>
              <a:t>?</a:t>
            </a:r>
            <a:endParaRPr lang="ru-RU" sz="2400" dirty="0">
              <a:ea typeface="Calibri" pitchFamily="34" charset="0"/>
              <a:cs typeface="Times New Roman" pitchFamily="18" charset="0"/>
            </a:endParaRPr>
          </a:p>
        </p:txBody>
      </p:sp>
      <p:cxnSp>
        <p:nvCxnSpPr>
          <p:cNvPr id="16" name="Прямая со стрелкой 15"/>
          <p:cNvCxnSpPr/>
          <p:nvPr/>
        </p:nvCxnSpPr>
        <p:spPr>
          <a:xfrm flipH="1">
            <a:off x="1802167" y="5015883"/>
            <a:ext cx="355107" cy="2041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H="1">
            <a:off x="1802166" y="5220070"/>
            <a:ext cx="355107" cy="2041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H="1">
            <a:off x="1800613" y="5452221"/>
            <a:ext cx="355107" cy="2041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H="1">
            <a:off x="1778388" y="5626305"/>
            <a:ext cx="355107" cy="2041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H="1">
            <a:off x="1767100" y="5828353"/>
            <a:ext cx="355107" cy="2041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H="1">
            <a:off x="1775780" y="6032540"/>
            <a:ext cx="355107" cy="2041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12"/>
          <p:cNvSpPr>
            <a:spLocks noChangeArrowheads="1"/>
          </p:cNvSpPr>
          <p:nvPr/>
        </p:nvSpPr>
        <p:spPr bwMode="auto">
          <a:xfrm>
            <a:off x="8629182" y="4318492"/>
            <a:ext cx="3133819" cy="1754326"/>
          </a:xfrm>
          <a:prstGeom prst="rect">
            <a:avLst/>
          </a:prstGeom>
          <a:noFill/>
          <a:ln w="9525">
            <a:noFill/>
            <a:miter lim="800000"/>
            <a:headEnd/>
            <a:tailEnd/>
          </a:ln>
        </p:spPr>
        <p:txBody>
          <a:bodyPr wrap="square" anchor="ctr">
            <a:spAutoFit/>
          </a:bodyPr>
          <a:lstStyle/>
          <a:p>
            <a:pPr algn="ctr"/>
            <a:r>
              <a:rPr lang="ru-RU" sz="6000" dirty="0" smtClean="0">
                <a:solidFill>
                  <a:srgbClr val="FF0000"/>
                </a:solidFill>
                <a:latin typeface="Calibri" pitchFamily="34" charset="0"/>
                <a:ea typeface="Calibri" pitchFamily="34" charset="0"/>
                <a:cs typeface="Times New Roman" pitchFamily="18" charset="0"/>
              </a:rPr>
              <a:t>!</a:t>
            </a:r>
          </a:p>
          <a:p>
            <a:pPr algn="ctr"/>
            <a:r>
              <a:rPr lang="ru-RU" sz="2400" dirty="0" smtClean="0">
                <a:latin typeface="Calibri" pitchFamily="34" charset="0"/>
                <a:ea typeface="Calibri" pitchFamily="34" charset="0"/>
                <a:cs typeface="Times New Roman" pitchFamily="18" charset="0"/>
              </a:rPr>
              <a:t>корректировка границ интервалов</a:t>
            </a:r>
            <a:endParaRPr lang="ru-RU" sz="2400" dirty="0">
              <a:ea typeface="Calibri" pitchFamily="34" charset="0"/>
              <a:cs typeface="Times New Roman" pitchFamily="18" charset="0"/>
            </a:endParaRPr>
          </a:p>
        </p:txBody>
      </p:sp>
      <p:sp>
        <p:nvSpPr>
          <p:cNvPr id="23" name="Скругленный прямоугольник 22"/>
          <p:cNvSpPr/>
          <p:nvPr/>
        </p:nvSpPr>
        <p:spPr>
          <a:xfrm rot="19897842">
            <a:off x="8836270" y="304117"/>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92264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par>
                          <p:cTn id="12" fill="hold">
                            <p:stCondLst>
                              <p:cond delay="4000"/>
                            </p:stCondLst>
                            <p:childTnLst>
                              <p:par>
                                <p:cTn id="13" presetID="21" presetClass="entr" presetSubtype="1" fill="hold" grpId="0" nodeType="afterEffect">
                                  <p:stCondLst>
                                    <p:cond delay="175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32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200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1500"/>
                                        <p:tgtEl>
                                          <p:spTgt spid="14"/>
                                        </p:tgtEl>
                                      </p:cBhvr>
                                    </p:animEffect>
                                  </p:childTnLst>
                                </p:cTn>
                              </p:par>
                            </p:childTnLst>
                          </p:cTn>
                        </p:par>
                        <p:par>
                          <p:cTn id="21" fill="hold">
                            <p:stCondLst>
                              <p:cond delay="3500"/>
                            </p:stCondLst>
                            <p:childTnLst>
                              <p:par>
                                <p:cTn id="22" presetID="21" presetClass="entr" presetSubtype="1"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2000"/>
                                        <p:tgtEl>
                                          <p:spTgt spid="16"/>
                                        </p:tgtEl>
                                      </p:cBhvr>
                                    </p:animEffect>
                                  </p:childTnLst>
                                </p:cTn>
                              </p:par>
                            </p:childTnLst>
                          </p:cTn>
                        </p:par>
                        <p:par>
                          <p:cTn id="25" fill="hold">
                            <p:stCondLst>
                              <p:cond delay="5500"/>
                            </p:stCondLst>
                            <p:childTnLst>
                              <p:par>
                                <p:cTn id="26" presetID="21"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heel(1)">
                                      <p:cBhvr>
                                        <p:cTn id="28" dur="2000"/>
                                        <p:tgtEl>
                                          <p:spTgt spid="17"/>
                                        </p:tgtEl>
                                      </p:cBhvr>
                                    </p:animEffect>
                                  </p:childTnLst>
                                </p:cTn>
                              </p:par>
                            </p:childTnLst>
                          </p:cTn>
                        </p:par>
                        <p:par>
                          <p:cTn id="29" fill="hold">
                            <p:stCondLst>
                              <p:cond delay="7500"/>
                            </p:stCondLst>
                            <p:childTnLst>
                              <p:par>
                                <p:cTn id="30" presetID="21" presetClass="entr" presetSubtype="1"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heel(1)">
                                      <p:cBhvr>
                                        <p:cTn id="32" dur="2000"/>
                                        <p:tgtEl>
                                          <p:spTgt spid="18"/>
                                        </p:tgtEl>
                                      </p:cBhvr>
                                    </p:animEffect>
                                  </p:childTnLst>
                                </p:cTn>
                              </p:par>
                            </p:childTnLst>
                          </p:cTn>
                        </p:par>
                        <p:par>
                          <p:cTn id="33" fill="hold">
                            <p:stCondLst>
                              <p:cond delay="9500"/>
                            </p:stCondLst>
                            <p:childTnLst>
                              <p:par>
                                <p:cTn id="34" presetID="21" presetClass="entr" presetSubtype="1"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heel(1)">
                                      <p:cBhvr>
                                        <p:cTn id="36" dur="2000"/>
                                        <p:tgtEl>
                                          <p:spTgt spid="19"/>
                                        </p:tgtEl>
                                      </p:cBhvr>
                                    </p:animEffect>
                                  </p:childTnLst>
                                </p:cTn>
                              </p:par>
                            </p:childTnLst>
                          </p:cTn>
                        </p:par>
                        <p:par>
                          <p:cTn id="37" fill="hold">
                            <p:stCondLst>
                              <p:cond delay="11500"/>
                            </p:stCondLst>
                            <p:childTnLst>
                              <p:par>
                                <p:cTn id="38" presetID="21" presetClass="entr" presetSubtype="1"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heel(1)">
                                      <p:cBhvr>
                                        <p:cTn id="40" dur="2000"/>
                                        <p:tgtEl>
                                          <p:spTgt spid="20"/>
                                        </p:tgtEl>
                                      </p:cBhvr>
                                    </p:animEffect>
                                  </p:childTnLst>
                                </p:cTn>
                              </p:par>
                            </p:childTnLst>
                          </p:cTn>
                        </p:par>
                        <p:par>
                          <p:cTn id="41" fill="hold">
                            <p:stCondLst>
                              <p:cond delay="13500"/>
                            </p:stCondLst>
                            <p:childTnLst>
                              <p:par>
                                <p:cTn id="42" presetID="21" presetClass="entr" presetSubtype="1"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200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1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1"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down)">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1" grpId="0" animBg="1"/>
      <p:bldP spid="14" grpId="0"/>
      <p:bldP spid="22" grpId="0"/>
      <p:bldP spid="2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Скорректировать границы интервалов</a:t>
            </a:r>
            <a:endParaRPr lang="ru-RU" dirty="0"/>
          </a:p>
        </p:txBody>
      </p:sp>
      <p:sp>
        <p:nvSpPr>
          <p:cNvPr id="3" name="Объект 2"/>
          <p:cNvSpPr>
            <a:spLocks noGrp="1"/>
          </p:cNvSpPr>
          <p:nvPr>
            <p:ph sz="quarter" idx="1"/>
          </p:nvPr>
        </p:nvSpPr>
        <p:spPr/>
        <p:txBody>
          <a:bodyPr/>
          <a:lstStyle/>
          <a:p>
            <a:endParaRPr lang="ru-RU" dirty="0" smtClean="0"/>
          </a:p>
          <a:p>
            <a:r>
              <a:rPr lang="ru-RU" dirty="0" smtClean="0"/>
              <a:t>Вручную </a:t>
            </a:r>
          </a:p>
          <a:p>
            <a:r>
              <a:rPr lang="ru-RU" dirty="0" smtClean="0"/>
              <a:t>Десятичный знак у верхней границы или у нижней</a:t>
            </a:r>
          </a:p>
          <a:p>
            <a:endParaRPr lang="ru-RU" dirty="0" smtClean="0"/>
          </a:p>
          <a:p>
            <a:endParaRPr lang="en-US" dirty="0" smtClean="0"/>
          </a:p>
        </p:txBody>
      </p:sp>
      <p:sp>
        <p:nvSpPr>
          <p:cNvPr id="4" name="Блок-схема: сопоставление 3"/>
          <p:cNvSpPr/>
          <p:nvPr/>
        </p:nvSpPr>
        <p:spPr>
          <a:xfrm>
            <a:off x="458088" y="2280739"/>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5" name="Рисунок 4"/>
          <p:cNvPicPr>
            <a:picLocks noChangeAspect="1"/>
          </p:cNvPicPr>
          <p:nvPr/>
        </p:nvPicPr>
        <p:blipFill>
          <a:blip r:embed="rId2"/>
          <a:stretch>
            <a:fillRect/>
          </a:stretch>
        </p:blipFill>
        <p:spPr>
          <a:xfrm>
            <a:off x="6716475" y="1974217"/>
            <a:ext cx="4838700" cy="2314575"/>
          </a:xfrm>
          <a:prstGeom prst="rect">
            <a:avLst/>
          </a:prstGeom>
        </p:spPr>
      </p:pic>
      <p:sp>
        <p:nvSpPr>
          <p:cNvPr id="6" name="Rectangle 12"/>
          <p:cNvSpPr>
            <a:spLocks noChangeArrowheads="1"/>
          </p:cNvSpPr>
          <p:nvPr/>
        </p:nvSpPr>
        <p:spPr bwMode="auto">
          <a:xfrm>
            <a:off x="992777" y="4355668"/>
            <a:ext cx="10424160" cy="1446550"/>
          </a:xfrm>
          <a:prstGeom prst="rect">
            <a:avLst/>
          </a:prstGeom>
          <a:noFill/>
          <a:ln w="9525">
            <a:noFill/>
            <a:miter lim="800000"/>
            <a:headEnd/>
            <a:tailEnd/>
          </a:ln>
        </p:spPr>
        <p:txBody>
          <a:bodyPr wrap="square" anchor="ctr">
            <a:spAutoFit/>
          </a:bodyPr>
          <a:lstStyle/>
          <a:p>
            <a:r>
              <a:rPr lang="ru-RU" sz="1600" dirty="0" smtClean="0">
                <a:solidFill>
                  <a:srgbClr val="FF0000"/>
                </a:solidFill>
                <a:latin typeface="Calibri" pitchFamily="34" charset="0"/>
                <a:ea typeface="Calibri" pitchFamily="34" charset="0"/>
                <a:cs typeface="Times New Roman" pitchFamily="18" charset="0"/>
              </a:rPr>
              <a:t>Проконтролируйте «крайние» интервалы:</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минимальное значение попадает в первый интервал (нижняя граница первого интервала меньше минимального значения)</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максимальное значение попадает в верхний интервал (верхняя граница последнего интервала больше максимального значения)</a:t>
            </a:r>
            <a:endParaRPr lang="ru-RU" dirty="0">
              <a:ea typeface="Calibri" pitchFamily="34" charset="0"/>
              <a:cs typeface="Times New Roman" pitchFamily="18" charset="0"/>
            </a:endParaRPr>
          </a:p>
        </p:txBody>
      </p:sp>
      <p:sp>
        <p:nvSpPr>
          <p:cNvPr id="7" name="Скругленный прямоугольник 6"/>
          <p:cNvSpPr/>
          <p:nvPr/>
        </p:nvSpPr>
        <p:spPr>
          <a:xfrm rot="19897842">
            <a:off x="8212015" y="299420"/>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300186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Функция «ЧАСТОТА» в </a:t>
            </a:r>
            <a:r>
              <a:rPr lang="en-US" dirty="0" smtClean="0"/>
              <a:t>MS Excel</a:t>
            </a:r>
            <a:endParaRPr lang="ru-RU" dirty="0"/>
          </a:p>
        </p:txBody>
      </p:sp>
      <p:sp>
        <p:nvSpPr>
          <p:cNvPr id="3" name="Объект 2"/>
          <p:cNvSpPr>
            <a:spLocks noGrp="1"/>
          </p:cNvSpPr>
          <p:nvPr>
            <p:ph sz="quarter" idx="1"/>
          </p:nvPr>
        </p:nvSpPr>
        <p:spPr/>
        <p:txBody>
          <a:bodyPr>
            <a:normAutofit fontScale="85000" lnSpcReduction="20000"/>
          </a:bodyPr>
          <a:lstStyle/>
          <a:p>
            <a:r>
              <a:rPr lang="ru-RU" sz="1800" dirty="0">
                <a:solidFill>
                  <a:schemeClr val="bg1">
                    <a:lumMod val="50000"/>
                  </a:schemeClr>
                </a:solidFill>
              </a:rPr>
              <a:t>Подготовить массив данных</a:t>
            </a:r>
          </a:p>
          <a:p>
            <a:r>
              <a:rPr lang="ru-RU" sz="1800" dirty="0">
                <a:solidFill>
                  <a:schemeClr val="bg1">
                    <a:lumMod val="50000"/>
                  </a:schemeClr>
                </a:solidFill>
              </a:rPr>
              <a:t>Подготовить массив интервалов</a:t>
            </a:r>
          </a:p>
          <a:p>
            <a:r>
              <a:rPr lang="ru-RU" sz="1800" dirty="0"/>
              <a:t>Выделить ячейки, в которые будут размещены значения будущих частот (+1 к количеству интервалов)</a:t>
            </a:r>
          </a:p>
          <a:p>
            <a:r>
              <a:rPr lang="ru-RU" sz="1800" dirty="0"/>
              <a:t>«Вставить функцию» «ЧАСТОТА», указать ячейки, соответствующие массиву данных и массиву интервалов</a:t>
            </a:r>
          </a:p>
          <a:p>
            <a:endParaRPr lang="ru-RU" sz="1800" dirty="0"/>
          </a:p>
          <a:p>
            <a:endParaRPr lang="ru-RU" sz="1800" dirty="0"/>
          </a:p>
          <a:p>
            <a:endParaRPr lang="ru-RU" sz="1800" dirty="0"/>
          </a:p>
          <a:p>
            <a:endParaRPr lang="ru-RU" sz="1800" dirty="0"/>
          </a:p>
          <a:p>
            <a:r>
              <a:rPr lang="ru-RU" sz="1800" dirty="0"/>
              <a:t>Нажать </a:t>
            </a:r>
            <a:r>
              <a:rPr lang="en-US" sz="1800" dirty="0"/>
              <a:t>Enter</a:t>
            </a:r>
            <a:r>
              <a:rPr lang="ru-RU" sz="1800" dirty="0"/>
              <a:t>. Будет определена частота первого интервала</a:t>
            </a:r>
          </a:p>
          <a:p>
            <a:r>
              <a:rPr lang="ru-RU" sz="1800" dirty="0"/>
              <a:t>Продолжить для каждой последующей ячейки, соответствующих массиву интервалов – будет определена </a:t>
            </a:r>
            <a:r>
              <a:rPr lang="ru-RU" sz="1800" b="1" dirty="0">
                <a:solidFill>
                  <a:srgbClr val="FF0000"/>
                </a:solidFill>
                <a:effectLst>
                  <a:outerShdw blurRad="38100" dist="38100" dir="2700000" algn="tl">
                    <a:srgbClr val="000000">
                      <a:alpha val="43137"/>
                    </a:srgbClr>
                  </a:outerShdw>
                </a:effectLst>
              </a:rPr>
              <a:t>накопленная</a:t>
            </a:r>
            <a:r>
              <a:rPr lang="ru-RU" sz="1800" dirty="0">
                <a:solidFill>
                  <a:srgbClr val="FF0000"/>
                </a:solidFill>
              </a:rPr>
              <a:t> </a:t>
            </a:r>
            <a:r>
              <a:rPr lang="ru-RU" sz="1800" dirty="0"/>
              <a:t>частота последующего интервала</a:t>
            </a:r>
          </a:p>
          <a:p>
            <a:r>
              <a:rPr lang="ru-RU" sz="1800" dirty="0"/>
              <a:t>Для определения частоты интервала вычесть разность между текущим и предшествующим значением</a:t>
            </a:r>
          </a:p>
          <a:p>
            <a:endParaRPr lang="ru-RU" dirty="0"/>
          </a:p>
        </p:txBody>
      </p:sp>
      <p:pic>
        <p:nvPicPr>
          <p:cNvPr id="4" name="Рисунок 3"/>
          <p:cNvPicPr>
            <a:picLocks noChangeAspect="1"/>
          </p:cNvPicPr>
          <p:nvPr/>
        </p:nvPicPr>
        <p:blipFill>
          <a:blip r:embed="rId2"/>
          <a:stretch>
            <a:fillRect/>
          </a:stretch>
        </p:blipFill>
        <p:spPr>
          <a:xfrm>
            <a:off x="2410691" y="3278848"/>
            <a:ext cx="3008723" cy="1142553"/>
          </a:xfrm>
          <a:prstGeom prst="rect">
            <a:avLst/>
          </a:prstGeom>
        </p:spPr>
      </p:pic>
      <p:sp>
        <p:nvSpPr>
          <p:cNvPr id="5" name="Блок-схема: сопоставление 4"/>
          <p:cNvSpPr/>
          <p:nvPr/>
        </p:nvSpPr>
        <p:spPr>
          <a:xfrm>
            <a:off x="458088" y="1703691"/>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Стрелка влево 5"/>
          <p:cNvSpPr/>
          <p:nvPr/>
        </p:nvSpPr>
        <p:spPr>
          <a:xfrm>
            <a:off x="6156960" y="3121536"/>
            <a:ext cx="5617029"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Исходные данные </a:t>
            </a:r>
            <a:r>
              <a:rPr lang="ru-RU" dirty="0" err="1" smtClean="0"/>
              <a:t>неранжированные</a:t>
            </a:r>
            <a:endParaRPr lang="ru-RU" dirty="0"/>
          </a:p>
        </p:txBody>
      </p:sp>
      <p:sp>
        <p:nvSpPr>
          <p:cNvPr id="7" name="Стрелка влево 6"/>
          <p:cNvSpPr/>
          <p:nvPr/>
        </p:nvSpPr>
        <p:spPr>
          <a:xfrm>
            <a:off x="6126480" y="3731136"/>
            <a:ext cx="5617029" cy="854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Верхние границы интервалов (скорректированные границы)</a:t>
            </a:r>
            <a:endParaRPr lang="ru-RU" dirty="0"/>
          </a:p>
        </p:txBody>
      </p:sp>
      <p:sp>
        <p:nvSpPr>
          <p:cNvPr id="8" name="Скругленный прямоугольник 7"/>
          <p:cNvSpPr/>
          <p:nvPr/>
        </p:nvSpPr>
        <p:spPr>
          <a:xfrm rot="19897842">
            <a:off x="9634962" y="554010"/>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3751837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a:t>
            </a:r>
            <a:endParaRPr lang="ru-RU" dirty="0"/>
          </a:p>
        </p:txBody>
      </p:sp>
      <p:pic>
        <p:nvPicPr>
          <p:cNvPr id="10" name="Рисунок 9"/>
          <p:cNvPicPr>
            <a:picLocks noChangeAspect="1"/>
          </p:cNvPicPr>
          <p:nvPr/>
        </p:nvPicPr>
        <p:blipFill>
          <a:blip r:embed="rId2"/>
          <a:stretch>
            <a:fillRect/>
          </a:stretch>
        </p:blipFill>
        <p:spPr>
          <a:xfrm>
            <a:off x="4815840" y="286603"/>
            <a:ext cx="1800225" cy="3009900"/>
          </a:xfrm>
          <a:prstGeom prst="rect">
            <a:avLst/>
          </a:prstGeom>
        </p:spPr>
      </p:pic>
      <p:sp>
        <p:nvSpPr>
          <p:cNvPr id="11" name="TextBox 10"/>
          <p:cNvSpPr txBox="1"/>
          <p:nvPr/>
        </p:nvSpPr>
        <p:spPr>
          <a:xfrm>
            <a:off x="870857" y="1985554"/>
            <a:ext cx="4197532" cy="4524315"/>
          </a:xfrm>
          <a:prstGeom prst="rect">
            <a:avLst/>
          </a:prstGeom>
          <a:noFill/>
        </p:spPr>
        <p:txBody>
          <a:bodyPr wrap="square" rtlCol="0">
            <a:spAutoFit/>
          </a:bodyPr>
          <a:lstStyle/>
          <a:p>
            <a:pPr marL="342900" indent="-342900">
              <a:buAutoNum type="arabicPeriod"/>
            </a:pPr>
            <a:r>
              <a:rPr lang="ru-RU" dirty="0" smtClean="0"/>
              <a:t>Курсор поставить в ячейку, соответствующую номеру интервала</a:t>
            </a:r>
          </a:p>
          <a:p>
            <a:pPr marL="342900" indent="-342900">
              <a:buAutoNum type="arabicPeriod"/>
            </a:pPr>
            <a:r>
              <a:rPr lang="ru-RU" dirty="0" smtClean="0"/>
              <a:t>Выделить ячейки до конца интервалов +1</a:t>
            </a:r>
          </a:p>
          <a:p>
            <a:pPr marL="342900" indent="-342900">
              <a:buAutoNum type="arabicPeriod"/>
            </a:pPr>
            <a:r>
              <a:rPr lang="ru-RU" dirty="0" smtClean="0"/>
              <a:t>Меню «Формулы» – «Вставить функцию» - ЧАСТОТА</a:t>
            </a:r>
          </a:p>
          <a:p>
            <a:pPr marL="342900" indent="-342900">
              <a:buAutoNum type="arabicPeriod"/>
            </a:pPr>
            <a:r>
              <a:rPr lang="ru-RU" dirty="0" smtClean="0"/>
              <a:t>Массив данных – выделить ячейки исходных значений (</a:t>
            </a:r>
            <a:r>
              <a:rPr lang="ru-RU" dirty="0" err="1" smtClean="0"/>
              <a:t>неранжированные</a:t>
            </a:r>
            <a:r>
              <a:rPr lang="ru-RU" dirty="0" smtClean="0"/>
              <a:t>)</a:t>
            </a:r>
          </a:p>
          <a:p>
            <a:pPr marL="342900" indent="-342900">
              <a:buAutoNum type="arabicPeriod"/>
            </a:pPr>
            <a:r>
              <a:rPr lang="ru-RU" dirty="0" smtClean="0"/>
              <a:t>Массив интервалов – выделить ячейки с верхними границами интервалов (начиная с интервала, соответствующего выделенной ячейке)</a:t>
            </a:r>
          </a:p>
          <a:p>
            <a:pPr marL="342900" indent="-342900">
              <a:buAutoNum type="arabicPeriod"/>
            </a:pPr>
            <a:r>
              <a:rPr lang="ru-RU" dirty="0" smtClean="0"/>
              <a:t>Получаются НАКОПЛЕННЫЕ ЧАСТОТЫ.</a:t>
            </a:r>
            <a:endParaRPr lang="ru-RU" dirty="0"/>
          </a:p>
        </p:txBody>
      </p:sp>
      <p:sp>
        <p:nvSpPr>
          <p:cNvPr id="12" name="Блок-схема: сопоставление 11"/>
          <p:cNvSpPr/>
          <p:nvPr/>
        </p:nvSpPr>
        <p:spPr>
          <a:xfrm>
            <a:off x="458088" y="1703691"/>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3" name="Рисунок 12"/>
          <p:cNvPicPr>
            <a:picLocks noChangeAspect="1"/>
          </p:cNvPicPr>
          <p:nvPr/>
        </p:nvPicPr>
        <p:blipFill>
          <a:blip r:embed="rId3"/>
          <a:stretch>
            <a:fillRect/>
          </a:stretch>
        </p:blipFill>
        <p:spPr>
          <a:xfrm>
            <a:off x="6126480" y="2360988"/>
            <a:ext cx="5162550" cy="1609725"/>
          </a:xfrm>
          <a:prstGeom prst="rect">
            <a:avLst/>
          </a:prstGeom>
        </p:spPr>
      </p:pic>
      <p:pic>
        <p:nvPicPr>
          <p:cNvPr id="14" name="Рисунок 13"/>
          <p:cNvPicPr>
            <a:picLocks noChangeAspect="1"/>
          </p:cNvPicPr>
          <p:nvPr/>
        </p:nvPicPr>
        <p:blipFill>
          <a:blip r:embed="rId4"/>
          <a:stretch>
            <a:fillRect/>
          </a:stretch>
        </p:blipFill>
        <p:spPr>
          <a:xfrm>
            <a:off x="5404475" y="3756522"/>
            <a:ext cx="5600700" cy="2619375"/>
          </a:xfrm>
          <a:prstGeom prst="rect">
            <a:avLst/>
          </a:prstGeom>
        </p:spPr>
      </p:pic>
      <p:sp>
        <p:nvSpPr>
          <p:cNvPr id="8" name="Скругленный прямоугольник 7"/>
          <p:cNvSpPr/>
          <p:nvPr/>
        </p:nvSpPr>
        <p:spPr>
          <a:xfrm rot="19897842">
            <a:off x="8546125" y="590719"/>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314499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проверить?</a:t>
            </a:r>
            <a:endParaRPr lang="ru-RU" dirty="0"/>
          </a:p>
        </p:txBody>
      </p:sp>
      <p:sp>
        <p:nvSpPr>
          <p:cNvPr id="6" name="Rectangle 12"/>
          <p:cNvSpPr>
            <a:spLocks noChangeArrowheads="1"/>
          </p:cNvSpPr>
          <p:nvPr/>
        </p:nvSpPr>
        <p:spPr bwMode="auto">
          <a:xfrm>
            <a:off x="1097280" y="1830182"/>
            <a:ext cx="10424160" cy="1446550"/>
          </a:xfrm>
          <a:prstGeom prst="rect">
            <a:avLst/>
          </a:prstGeom>
          <a:noFill/>
          <a:ln w="9525">
            <a:noFill/>
            <a:miter lim="800000"/>
            <a:headEnd/>
            <a:tailEnd/>
          </a:ln>
        </p:spPr>
        <p:txBody>
          <a:bodyPr wrap="square" anchor="ctr">
            <a:spAutoFit/>
          </a:bodyPr>
          <a:lstStyle/>
          <a:p>
            <a:r>
              <a:rPr lang="ru-RU" sz="1600" dirty="0" smtClean="0">
                <a:solidFill>
                  <a:srgbClr val="FF0000"/>
                </a:solidFill>
                <a:latin typeface="Calibri" pitchFamily="34" charset="0"/>
                <a:ea typeface="Calibri" pitchFamily="34" charset="0"/>
                <a:cs typeface="Times New Roman" pitchFamily="18" charset="0"/>
              </a:rPr>
              <a:t>1. «крайние» интервалы:</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минимальное значение попадает в первый интервал (нижняя граница первого интервала меньше минимального значения)</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максимальное значение попадает в верхний интервал (верхняя граница последнего интервала больше максимального значения)</a:t>
            </a:r>
            <a:endParaRPr lang="ru-RU" dirty="0">
              <a:ea typeface="Calibri" pitchFamily="34" charset="0"/>
              <a:cs typeface="Times New Roman" pitchFamily="18" charset="0"/>
            </a:endParaRPr>
          </a:p>
        </p:txBody>
      </p:sp>
      <p:sp>
        <p:nvSpPr>
          <p:cNvPr id="8" name="Rectangle 12"/>
          <p:cNvSpPr>
            <a:spLocks noChangeArrowheads="1"/>
          </p:cNvSpPr>
          <p:nvPr/>
        </p:nvSpPr>
        <p:spPr bwMode="auto">
          <a:xfrm>
            <a:off x="1097280" y="3436709"/>
            <a:ext cx="10424160" cy="615553"/>
          </a:xfrm>
          <a:prstGeom prst="rect">
            <a:avLst/>
          </a:prstGeom>
          <a:noFill/>
          <a:ln w="9525">
            <a:noFill/>
            <a:miter lim="800000"/>
            <a:headEnd/>
            <a:tailEnd/>
          </a:ln>
        </p:spPr>
        <p:txBody>
          <a:bodyPr wrap="square" anchor="ctr">
            <a:spAutoFit/>
          </a:bodyPr>
          <a:lstStyle/>
          <a:p>
            <a:r>
              <a:rPr lang="ru-RU" sz="1600" dirty="0" smtClean="0">
                <a:solidFill>
                  <a:srgbClr val="FF0000"/>
                </a:solidFill>
                <a:latin typeface="Calibri" pitchFamily="34" charset="0"/>
                <a:ea typeface="Calibri" pitchFamily="34" charset="0"/>
                <a:cs typeface="Times New Roman" pitchFamily="18" charset="0"/>
              </a:rPr>
              <a:t>2.  середины интервалов (можно округлить значения):</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округлить значения и сравнить с величиной шага</a:t>
            </a:r>
          </a:p>
        </p:txBody>
      </p:sp>
      <p:sp>
        <p:nvSpPr>
          <p:cNvPr id="9" name="Rectangle 12"/>
          <p:cNvSpPr>
            <a:spLocks noChangeArrowheads="1"/>
          </p:cNvSpPr>
          <p:nvPr/>
        </p:nvSpPr>
        <p:spPr bwMode="auto">
          <a:xfrm>
            <a:off x="1097280" y="4488605"/>
            <a:ext cx="6174377" cy="1446550"/>
          </a:xfrm>
          <a:prstGeom prst="rect">
            <a:avLst/>
          </a:prstGeom>
          <a:noFill/>
          <a:ln w="9525">
            <a:noFill/>
            <a:miter lim="800000"/>
            <a:headEnd/>
            <a:tailEnd/>
          </a:ln>
        </p:spPr>
        <p:txBody>
          <a:bodyPr wrap="square" anchor="ctr">
            <a:spAutoFit/>
          </a:bodyPr>
          <a:lstStyle/>
          <a:p>
            <a:r>
              <a:rPr lang="ru-RU" sz="1600" dirty="0" smtClean="0">
                <a:solidFill>
                  <a:srgbClr val="FF0000"/>
                </a:solidFill>
                <a:latin typeface="Calibri" pitchFamily="34" charset="0"/>
                <a:ea typeface="Calibri" pitchFamily="34" charset="0"/>
                <a:cs typeface="Times New Roman" pitchFamily="18" charset="0"/>
              </a:rPr>
              <a:t>3.  значения частот:</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отсутствие нулевых значений частот во «внутренних» интервалах</a:t>
            </a:r>
          </a:p>
          <a:p>
            <a:pPr marL="285750" indent="-285750">
              <a:buFont typeface="Arial" panose="020B0604020202020204" pitchFamily="34" charset="0"/>
              <a:buChar char="•"/>
            </a:pPr>
            <a:r>
              <a:rPr lang="ru-RU" dirty="0" smtClean="0">
                <a:latin typeface="Calibri" pitchFamily="34" charset="0"/>
                <a:ea typeface="Calibri" pitchFamily="34" charset="0"/>
                <a:cs typeface="Times New Roman" pitchFamily="18" charset="0"/>
              </a:rPr>
              <a:t>сумма частот = последнему значению накопленной частоты = количеству наблюдений</a:t>
            </a:r>
          </a:p>
        </p:txBody>
      </p:sp>
      <p:pic>
        <p:nvPicPr>
          <p:cNvPr id="7" name="Рисунок 6"/>
          <p:cNvPicPr>
            <a:picLocks noChangeAspect="1"/>
          </p:cNvPicPr>
          <p:nvPr/>
        </p:nvPicPr>
        <p:blipFill>
          <a:blip r:embed="rId2"/>
          <a:stretch>
            <a:fillRect/>
          </a:stretch>
        </p:blipFill>
        <p:spPr>
          <a:xfrm>
            <a:off x="8563655" y="3215685"/>
            <a:ext cx="1247775" cy="2962275"/>
          </a:xfrm>
          <a:prstGeom prst="rect">
            <a:avLst/>
          </a:prstGeom>
        </p:spPr>
      </p:pic>
      <p:cxnSp>
        <p:nvCxnSpPr>
          <p:cNvPr id="4" name="Прямая со стрелкой 3"/>
          <p:cNvCxnSpPr/>
          <p:nvPr/>
        </p:nvCxnSpPr>
        <p:spPr>
          <a:xfrm>
            <a:off x="8978537" y="5634446"/>
            <a:ext cx="400594" cy="300709"/>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Скругленный прямоугольник 9"/>
          <p:cNvSpPr/>
          <p:nvPr/>
        </p:nvSpPr>
        <p:spPr>
          <a:xfrm rot="19897842">
            <a:off x="8115301" y="552114"/>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29650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500"/>
                            </p:stCondLst>
                            <p:childTnLst>
                              <p:par>
                                <p:cTn id="19" presetID="22" presetClass="entr" presetSubtype="4" fill="hold" nodeType="after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2250"/>
                                        <p:tgtEl>
                                          <p:spTgt spid="7"/>
                                        </p:tgtEl>
                                      </p:cBhvr>
                                    </p:animEffect>
                                  </p:childTnLst>
                                </p:cTn>
                              </p:par>
                            </p:childTnLst>
                          </p:cTn>
                        </p:par>
                        <p:par>
                          <p:cTn id="22" fill="hold">
                            <p:stCondLst>
                              <p:cond delay="4500"/>
                            </p:stCondLst>
                            <p:childTnLst>
                              <p:par>
                                <p:cTn id="23" presetID="31" presetClass="entr" presetSubtype="0" fill="hold" nodeType="afterEffect">
                                  <p:stCondLst>
                                    <p:cond delay="250"/>
                                  </p:stCondLst>
                                  <p:childTnLst>
                                    <p:set>
                                      <p:cBhvr>
                                        <p:cTn id="24" dur="1" fill="hold">
                                          <p:stCondLst>
                                            <p:cond delay="0"/>
                                          </p:stCondLst>
                                        </p:cTn>
                                        <p:tgtEl>
                                          <p:spTgt spid="4"/>
                                        </p:tgtEl>
                                        <p:attrNameLst>
                                          <p:attrName>style.visibility</p:attrName>
                                        </p:attrNameLst>
                                      </p:cBhvr>
                                      <p:to>
                                        <p:strVal val="visible"/>
                                      </p:to>
                                    </p:set>
                                    <p:anim calcmode="lin" valueType="num">
                                      <p:cBhvr>
                                        <p:cTn id="25" dur="1500" fill="hold"/>
                                        <p:tgtEl>
                                          <p:spTgt spid="4"/>
                                        </p:tgtEl>
                                        <p:attrNameLst>
                                          <p:attrName>ppt_w</p:attrName>
                                        </p:attrNameLst>
                                      </p:cBhvr>
                                      <p:tavLst>
                                        <p:tav tm="0">
                                          <p:val>
                                            <p:fltVal val="0"/>
                                          </p:val>
                                        </p:tav>
                                        <p:tav tm="100000">
                                          <p:val>
                                            <p:strVal val="#ppt_w"/>
                                          </p:val>
                                        </p:tav>
                                      </p:tavLst>
                                    </p:anim>
                                    <p:anim calcmode="lin" valueType="num">
                                      <p:cBhvr>
                                        <p:cTn id="26" dur="1500" fill="hold"/>
                                        <p:tgtEl>
                                          <p:spTgt spid="4"/>
                                        </p:tgtEl>
                                        <p:attrNameLst>
                                          <p:attrName>ppt_h</p:attrName>
                                        </p:attrNameLst>
                                      </p:cBhvr>
                                      <p:tavLst>
                                        <p:tav tm="0">
                                          <p:val>
                                            <p:fltVal val="0"/>
                                          </p:val>
                                        </p:tav>
                                        <p:tav tm="100000">
                                          <p:val>
                                            <p:strVal val="#ppt_h"/>
                                          </p:val>
                                        </p:tav>
                                      </p:tavLst>
                                    </p:anim>
                                    <p:anim calcmode="lin" valueType="num">
                                      <p:cBhvr>
                                        <p:cTn id="27" dur="1500" fill="hold"/>
                                        <p:tgtEl>
                                          <p:spTgt spid="4"/>
                                        </p:tgtEl>
                                        <p:attrNameLst>
                                          <p:attrName>style.rotation</p:attrName>
                                        </p:attrNameLst>
                                      </p:cBhvr>
                                      <p:tavLst>
                                        <p:tav tm="0">
                                          <p:val>
                                            <p:fltVal val="90"/>
                                          </p:val>
                                        </p:tav>
                                        <p:tav tm="100000">
                                          <p:val>
                                            <p:fltVal val="0"/>
                                          </p:val>
                                        </p:tav>
                                      </p:tavLst>
                                    </p:anim>
                                    <p:animEffect transition="in" filter="fade">
                                      <p:cBhvr>
                                        <p:cTn id="28"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9365" y="399807"/>
            <a:ext cx="10794230" cy="1320800"/>
          </a:xfrm>
        </p:spPr>
        <p:txBody>
          <a:bodyPr>
            <a:normAutofit fontScale="90000"/>
          </a:bodyPr>
          <a:lstStyle/>
          <a:p>
            <a:r>
              <a:rPr lang="ru-RU" dirty="0" smtClean="0"/>
              <a:t>Интерпретация полученных данных</a:t>
            </a:r>
            <a:br>
              <a:rPr lang="ru-RU" dirty="0" smtClean="0"/>
            </a:br>
            <a:r>
              <a:rPr lang="ru-RU" dirty="0" smtClean="0"/>
              <a:t>Краткое описание хода расчетов – «в копилку модульной работы 1».</a:t>
            </a:r>
            <a:endParaRPr lang="ru-RU" dirty="0"/>
          </a:p>
        </p:txBody>
      </p:sp>
      <p:sp>
        <p:nvSpPr>
          <p:cNvPr id="3" name="Объект 2"/>
          <p:cNvSpPr>
            <a:spLocks noGrp="1"/>
          </p:cNvSpPr>
          <p:nvPr>
            <p:ph sz="quarter" idx="1"/>
          </p:nvPr>
        </p:nvSpPr>
        <p:spPr>
          <a:xfrm>
            <a:off x="1097280" y="1737360"/>
            <a:ext cx="10270156" cy="618333"/>
          </a:xfrm>
        </p:spPr>
        <p:txBody>
          <a:bodyPr>
            <a:normAutofit fontScale="55000" lnSpcReduction="20000"/>
          </a:bodyPr>
          <a:lstStyle/>
          <a:p>
            <a:endParaRPr lang="ru-RU" dirty="0" smtClean="0"/>
          </a:p>
          <a:p>
            <a:r>
              <a:rPr lang="ru-RU" dirty="0" smtClean="0"/>
              <a:t>Нами проанализирован массив из 32 данных о балле студентов группы «Х», полученных на экзамене по дисциплине «У», который студенты сдавали ДД.ММ.ГГГГ.</a:t>
            </a:r>
          </a:p>
          <a:p>
            <a:endParaRPr lang="en-US" dirty="0" smtClean="0"/>
          </a:p>
        </p:txBody>
      </p:sp>
      <p:sp>
        <p:nvSpPr>
          <p:cNvPr id="5" name="Объект 2"/>
          <p:cNvSpPr txBox="1">
            <a:spLocks/>
          </p:cNvSpPr>
          <p:nvPr/>
        </p:nvSpPr>
        <p:spPr>
          <a:xfrm>
            <a:off x="1097280" y="3188117"/>
            <a:ext cx="10058400" cy="455045"/>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i="1" dirty="0" smtClean="0"/>
              <a:t>Для построения интервального вариационного ряда  мной был сначала проанализирован массив исходных данных – я убедился(ась), что данные не содержат разрывов, одного порядка, в нем представлены сопоставимые величины</a:t>
            </a:r>
          </a:p>
        </p:txBody>
      </p:sp>
      <p:sp>
        <p:nvSpPr>
          <p:cNvPr id="6" name="Объект 2"/>
          <p:cNvSpPr txBox="1">
            <a:spLocks/>
          </p:cNvSpPr>
          <p:nvPr/>
        </p:nvSpPr>
        <p:spPr>
          <a:xfrm>
            <a:off x="1097280" y="2100536"/>
            <a:ext cx="10058400" cy="578675"/>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ru-RU" dirty="0" smtClean="0"/>
          </a:p>
          <a:p>
            <a:r>
              <a:rPr lang="ru-RU" dirty="0" smtClean="0"/>
              <a:t>Массив исходных данных выбран потому что …</a:t>
            </a:r>
            <a:r>
              <a:rPr lang="en-US" dirty="0" smtClean="0"/>
              <a:t>&lt;</a:t>
            </a:r>
            <a:r>
              <a:rPr lang="ru-RU" dirty="0" smtClean="0"/>
              <a:t> </a:t>
            </a:r>
            <a:r>
              <a:rPr lang="ru-RU" i="1" dirty="0" smtClean="0"/>
              <a:t>причина, обоснование выбора именно этих данных именно из этой области </a:t>
            </a:r>
            <a:r>
              <a:rPr lang="en-US" dirty="0" smtClean="0"/>
              <a:t>&gt;</a:t>
            </a:r>
            <a:r>
              <a:rPr lang="ru-RU" dirty="0" smtClean="0"/>
              <a:t>.</a:t>
            </a:r>
          </a:p>
          <a:p>
            <a:endParaRPr lang="en-US" dirty="0" smtClean="0"/>
          </a:p>
        </p:txBody>
      </p:sp>
      <p:sp>
        <p:nvSpPr>
          <p:cNvPr id="7" name="Объект 2"/>
          <p:cNvSpPr txBox="1">
            <a:spLocks/>
          </p:cNvSpPr>
          <p:nvPr/>
        </p:nvSpPr>
        <p:spPr>
          <a:xfrm>
            <a:off x="1097280" y="2679212"/>
            <a:ext cx="10058400" cy="5089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sz="1400" dirty="0" smtClean="0"/>
              <a:t>Источником исходных данных является …</a:t>
            </a:r>
            <a:r>
              <a:rPr lang="en-US" sz="1400" i="1" dirty="0" smtClean="0"/>
              <a:t>&lt;</a:t>
            </a:r>
            <a:r>
              <a:rPr lang="ru-RU" sz="1400" i="1" dirty="0" smtClean="0"/>
              <a:t>дать характеристику источника: откуда данные, почему этот источник лучший, почему именно его используете</a:t>
            </a:r>
            <a:r>
              <a:rPr lang="en-US" sz="1400" i="1" dirty="0" smtClean="0"/>
              <a:t>&gt;</a:t>
            </a:r>
            <a:endParaRPr lang="ru-RU" sz="1400" i="1" dirty="0" smtClean="0"/>
          </a:p>
          <a:p>
            <a:endParaRPr lang="ru-RU" sz="1400" i="1" dirty="0" smtClean="0"/>
          </a:p>
          <a:p>
            <a:endParaRPr lang="ru-RU" sz="1400" i="1" dirty="0" smtClean="0"/>
          </a:p>
          <a:p>
            <a:endParaRPr lang="en-US" sz="1400" dirty="0" smtClean="0"/>
          </a:p>
        </p:txBody>
      </p:sp>
      <p:sp>
        <p:nvSpPr>
          <p:cNvPr id="8" name="Объект 2"/>
          <p:cNvSpPr txBox="1">
            <a:spLocks/>
          </p:cNvSpPr>
          <p:nvPr/>
        </p:nvSpPr>
        <p:spPr>
          <a:xfrm>
            <a:off x="1097280" y="3643162"/>
            <a:ext cx="10058400" cy="586962"/>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i="1" dirty="0" smtClean="0"/>
              <a:t>Для расчетов использована программа </a:t>
            </a:r>
            <a:r>
              <a:rPr lang="en-US" i="1" dirty="0" smtClean="0"/>
              <a:t>MS Excel</a:t>
            </a:r>
            <a:r>
              <a:rPr lang="ru-RU" i="1" dirty="0" smtClean="0"/>
              <a:t>. На первом шаге я создал расчетную таблицу (рабочую) и провел ранжирование исходных данных. Для этого применил функцию Сортировки. Ряд ранжированных данных приведен в колонке «Е» расчетного файла. </a:t>
            </a:r>
          </a:p>
          <a:p>
            <a:endParaRPr lang="ru-RU" i="1" dirty="0" smtClean="0"/>
          </a:p>
          <a:p>
            <a:endParaRPr lang="ru-RU" i="1" dirty="0" smtClean="0"/>
          </a:p>
          <a:p>
            <a:endParaRPr lang="en-US" dirty="0" smtClean="0"/>
          </a:p>
        </p:txBody>
      </p:sp>
      <p:sp>
        <p:nvSpPr>
          <p:cNvPr id="9" name="Объект 2"/>
          <p:cNvSpPr txBox="1">
            <a:spLocks/>
          </p:cNvSpPr>
          <p:nvPr/>
        </p:nvSpPr>
        <p:spPr>
          <a:xfrm>
            <a:off x="1097280" y="4230124"/>
            <a:ext cx="10058400" cy="592133"/>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i="1" dirty="0" smtClean="0"/>
              <a:t>На втором шаге мной были определены максимальные и минимальные значения. Я применил два способа для этого в файле </a:t>
            </a:r>
            <a:r>
              <a:rPr lang="en-US" i="1" dirty="0" smtClean="0"/>
              <a:t>MS Excel</a:t>
            </a:r>
            <a:r>
              <a:rPr lang="ru-RU" i="1" dirty="0" smtClean="0"/>
              <a:t>. Первый способ – переносом крайних значений ранжированного ряда. Второй способ – применением функций «МИН» и «МАКС». Оба способа дали одинаковые результаты.</a:t>
            </a:r>
          </a:p>
          <a:p>
            <a:endParaRPr lang="ru-RU" i="1" dirty="0" smtClean="0"/>
          </a:p>
          <a:p>
            <a:endParaRPr lang="ru-RU" i="1" dirty="0" smtClean="0"/>
          </a:p>
          <a:p>
            <a:endParaRPr lang="en-US" dirty="0" smtClean="0"/>
          </a:p>
        </p:txBody>
      </p:sp>
      <p:sp>
        <p:nvSpPr>
          <p:cNvPr id="10" name="Объект 2"/>
          <p:cNvSpPr txBox="1">
            <a:spLocks/>
          </p:cNvSpPr>
          <p:nvPr/>
        </p:nvSpPr>
        <p:spPr>
          <a:xfrm>
            <a:off x="1097280" y="4817086"/>
            <a:ext cx="10058400" cy="592133"/>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i="1" dirty="0" smtClean="0"/>
              <a:t>Затем необходимо определить количество интервалов. Для этого я использовал такие-то способы. Все способы дали одинаковые (или разные), результаты, поэтому я принял решение продолжить дальнейшие расчеты с таким-то количеством интервалов. </a:t>
            </a:r>
          </a:p>
          <a:p>
            <a:endParaRPr lang="ru-RU" i="1" dirty="0" smtClean="0"/>
          </a:p>
          <a:p>
            <a:endParaRPr lang="ru-RU" i="1" dirty="0" smtClean="0"/>
          </a:p>
          <a:p>
            <a:endParaRPr lang="en-US" dirty="0" smtClean="0"/>
          </a:p>
        </p:txBody>
      </p:sp>
      <p:sp>
        <p:nvSpPr>
          <p:cNvPr id="11" name="Объект 2"/>
          <p:cNvSpPr txBox="1">
            <a:spLocks/>
          </p:cNvSpPr>
          <p:nvPr/>
        </p:nvSpPr>
        <p:spPr>
          <a:xfrm>
            <a:off x="1097280" y="5409219"/>
            <a:ext cx="10058400" cy="414065"/>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Для определения шага (ширины) интервала использована такая-то формула. Значение ширины интервала получилось таким-то. Поскольку все интервалы в моем примере одинаковые, именно это значение и использовано в дальнейших расчетах.</a:t>
            </a:r>
          </a:p>
          <a:p>
            <a:endParaRPr lang="ru-RU" i="1" dirty="0" smtClean="0"/>
          </a:p>
          <a:p>
            <a:endParaRPr lang="ru-RU" i="1" dirty="0" smtClean="0"/>
          </a:p>
          <a:p>
            <a:endParaRPr lang="en-US" dirty="0" smtClean="0"/>
          </a:p>
        </p:txBody>
      </p:sp>
      <p:sp>
        <p:nvSpPr>
          <p:cNvPr id="12" name="Объект 2"/>
          <p:cNvSpPr txBox="1">
            <a:spLocks/>
          </p:cNvSpPr>
          <p:nvPr/>
        </p:nvSpPr>
        <p:spPr>
          <a:xfrm>
            <a:off x="1097280" y="5789148"/>
            <a:ext cx="10058400" cy="294018"/>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Определены верхняя и нижняя границы интервального ряда. Смысл этих показателей в том, что …</a:t>
            </a:r>
          </a:p>
          <a:p>
            <a:endParaRPr lang="ru-RU" i="1" dirty="0" smtClean="0"/>
          </a:p>
          <a:p>
            <a:endParaRPr lang="ru-RU" i="1" dirty="0" smtClean="0"/>
          </a:p>
          <a:p>
            <a:endParaRPr lang="en-US" dirty="0" smtClean="0"/>
          </a:p>
        </p:txBody>
      </p:sp>
      <p:sp>
        <p:nvSpPr>
          <p:cNvPr id="13" name="Объект 2"/>
          <p:cNvSpPr txBox="1">
            <a:spLocks/>
          </p:cNvSpPr>
          <p:nvPr/>
        </p:nvSpPr>
        <p:spPr>
          <a:xfrm>
            <a:off x="1097280" y="5996181"/>
            <a:ext cx="10058400" cy="414065"/>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Построен интервальный ряд с равными интервалами. Проведена процедура корректировки верхней (нижней) границы. Определена середина интервала.</a:t>
            </a:r>
          </a:p>
          <a:p>
            <a:endParaRPr lang="ru-RU" i="1" dirty="0" smtClean="0"/>
          </a:p>
          <a:p>
            <a:endParaRPr lang="ru-RU" i="1" dirty="0" smtClean="0"/>
          </a:p>
          <a:p>
            <a:endParaRPr lang="en-US" dirty="0" smtClean="0"/>
          </a:p>
        </p:txBody>
      </p:sp>
      <p:sp>
        <p:nvSpPr>
          <p:cNvPr id="14" name="Скругленный прямоугольник 13"/>
          <p:cNvSpPr/>
          <p:nvPr/>
        </p:nvSpPr>
        <p:spPr>
          <a:xfrm rot="19897842">
            <a:off x="10671285" y="1047267"/>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3263052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Интерпретация полученных данных</a:t>
            </a:r>
            <a:br>
              <a:rPr lang="ru-RU" dirty="0" smtClean="0"/>
            </a:br>
            <a:r>
              <a:rPr lang="ru-RU" dirty="0" smtClean="0"/>
              <a:t>Краткое описание хода расчетов.</a:t>
            </a:r>
            <a:endParaRPr lang="ru-RU" dirty="0"/>
          </a:p>
        </p:txBody>
      </p:sp>
      <p:sp>
        <p:nvSpPr>
          <p:cNvPr id="14" name="Объект 2"/>
          <p:cNvSpPr txBox="1">
            <a:spLocks/>
          </p:cNvSpPr>
          <p:nvPr/>
        </p:nvSpPr>
        <p:spPr>
          <a:xfrm>
            <a:off x="1212783" y="1824167"/>
            <a:ext cx="10058400" cy="73615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Таким образом, исходный ряд, состоящий из 32 наблюдений, преобразован в интервальный вариационный ряд с 7 интервалами.</a:t>
            </a:r>
          </a:p>
          <a:p>
            <a:pPr marL="0" indent="0">
              <a:buNone/>
            </a:pPr>
            <a:r>
              <a:rPr lang="ru-RU" i="1" dirty="0" smtClean="0"/>
              <a:t>Ширина каждого интервала (шаг) составляет 1,5 балла</a:t>
            </a:r>
          </a:p>
          <a:p>
            <a:endParaRPr lang="ru-RU" i="1" dirty="0" smtClean="0"/>
          </a:p>
          <a:p>
            <a:endParaRPr lang="ru-RU" i="1" dirty="0" smtClean="0"/>
          </a:p>
          <a:p>
            <a:endParaRPr lang="en-US" dirty="0" smtClean="0"/>
          </a:p>
        </p:txBody>
      </p:sp>
      <p:sp>
        <p:nvSpPr>
          <p:cNvPr id="15" name="Объект 2"/>
          <p:cNvSpPr txBox="1">
            <a:spLocks/>
          </p:cNvSpPr>
          <p:nvPr/>
        </p:nvSpPr>
        <p:spPr>
          <a:xfrm>
            <a:off x="1212783" y="2560321"/>
            <a:ext cx="10058400" cy="313445"/>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Нижняя граница интервального ряда равна 0,25 баллам</a:t>
            </a:r>
          </a:p>
          <a:p>
            <a:endParaRPr lang="ru-RU" i="1" dirty="0" smtClean="0"/>
          </a:p>
          <a:p>
            <a:endParaRPr lang="en-US" dirty="0" smtClean="0"/>
          </a:p>
        </p:txBody>
      </p:sp>
      <p:sp>
        <p:nvSpPr>
          <p:cNvPr id="16" name="Объект 2"/>
          <p:cNvSpPr txBox="1">
            <a:spLocks/>
          </p:cNvSpPr>
          <p:nvPr/>
        </p:nvSpPr>
        <p:spPr>
          <a:xfrm>
            <a:off x="1212783" y="3017788"/>
            <a:ext cx="10058400" cy="41406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Верхняя граница интервального ряда равна 10,74 баллам</a:t>
            </a:r>
          </a:p>
          <a:p>
            <a:endParaRPr lang="ru-RU" i="1" dirty="0" smtClean="0"/>
          </a:p>
          <a:p>
            <a:endParaRPr lang="en-US" dirty="0" smtClean="0"/>
          </a:p>
        </p:txBody>
      </p:sp>
      <p:sp>
        <p:nvSpPr>
          <p:cNvPr id="17" name="Объект 2"/>
          <p:cNvSpPr txBox="1">
            <a:spLocks/>
          </p:cNvSpPr>
          <p:nvPr/>
        </p:nvSpPr>
        <p:spPr>
          <a:xfrm>
            <a:off x="1212783" y="3518659"/>
            <a:ext cx="10058400" cy="71645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Максимальная частота (количество оценок = 12) находится в интервале 4,75-6,24. Это означает, что 12 студентов из 32 получили в среднем балл 5 (удовлетворительно) за экзамен.</a:t>
            </a:r>
          </a:p>
          <a:p>
            <a:endParaRPr lang="ru-RU" i="1" dirty="0" smtClean="0"/>
          </a:p>
          <a:p>
            <a:endParaRPr lang="en-US" dirty="0" smtClean="0"/>
          </a:p>
        </p:txBody>
      </p:sp>
      <p:sp>
        <p:nvSpPr>
          <p:cNvPr id="18" name="Объект 2"/>
          <p:cNvSpPr txBox="1">
            <a:spLocks/>
          </p:cNvSpPr>
          <p:nvPr/>
        </p:nvSpPr>
        <p:spPr>
          <a:xfrm>
            <a:off x="1212783" y="4056069"/>
            <a:ext cx="10058400" cy="71645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Минимальная частота (количество оценок = 1) характерна для крайних интервалов. Это означает, что 1 студент получил минимальный балл = 1 и один студент получил максимальный балл = 10. </a:t>
            </a:r>
          </a:p>
          <a:p>
            <a:endParaRPr lang="ru-RU" i="1" dirty="0" smtClean="0"/>
          </a:p>
          <a:p>
            <a:endParaRPr lang="en-US" dirty="0" smtClean="0"/>
          </a:p>
        </p:txBody>
      </p:sp>
      <p:sp>
        <p:nvSpPr>
          <p:cNvPr id="19" name="Объект 2"/>
          <p:cNvSpPr txBox="1">
            <a:spLocks/>
          </p:cNvSpPr>
          <p:nvPr/>
        </p:nvSpPr>
        <p:spPr>
          <a:xfrm>
            <a:off x="1212784" y="5238372"/>
            <a:ext cx="9942896" cy="7164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Единицы измерения не забывайте.</a:t>
            </a:r>
          </a:p>
          <a:p>
            <a:endParaRPr lang="en-US" dirty="0" smtClean="0"/>
          </a:p>
        </p:txBody>
      </p:sp>
      <p:sp>
        <p:nvSpPr>
          <p:cNvPr id="9" name="Объект 2"/>
          <p:cNvSpPr txBox="1">
            <a:spLocks/>
          </p:cNvSpPr>
          <p:nvPr/>
        </p:nvSpPr>
        <p:spPr>
          <a:xfrm>
            <a:off x="1212783" y="4593479"/>
            <a:ext cx="10058400" cy="7164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ru-RU" i="1" dirty="0" smtClean="0"/>
              <a:t>И т.д.</a:t>
            </a:r>
          </a:p>
          <a:p>
            <a:endParaRPr lang="ru-RU" i="1" dirty="0" smtClean="0"/>
          </a:p>
          <a:p>
            <a:endParaRPr lang="en-US" dirty="0" smtClean="0"/>
          </a:p>
        </p:txBody>
      </p:sp>
      <p:sp>
        <p:nvSpPr>
          <p:cNvPr id="10" name="Скругленный прямоугольник 9"/>
          <p:cNvSpPr/>
          <p:nvPr/>
        </p:nvSpPr>
        <p:spPr>
          <a:xfrm rot="19897842">
            <a:off x="10234247" y="503912"/>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1122511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p:txBody>
          <a:bodyPr>
            <a:normAutofit/>
          </a:bodyPr>
          <a:lstStyle/>
          <a:p>
            <a:pPr eaLnBrk="1" hangingPunct="1"/>
            <a:r>
              <a:rPr lang="ru-RU" sz="3200" dirty="0" smtClean="0"/>
              <a:t>У Вас есть возможность скорректировать массив исходных данных, если Вы обнаружили разрывы</a:t>
            </a:r>
            <a:endParaRPr lang="ru-RU" sz="3200" dirty="0"/>
          </a:p>
        </p:txBody>
      </p:sp>
      <p:sp>
        <p:nvSpPr>
          <p:cNvPr id="14339" name="Содержимое 2"/>
          <p:cNvSpPr>
            <a:spLocks noGrp="1"/>
          </p:cNvSpPr>
          <p:nvPr>
            <p:ph idx="1"/>
          </p:nvPr>
        </p:nvSpPr>
        <p:spPr>
          <a:xfrm>
            <a:off x="1212783" y="2579572"/>
            <a:ext cx="9942897" cy="2985138"/>
          </a:xfrm>
        </p:spPr>
        <p:txBody>
          <a:bodyPr/>
          <a:lstStyle/>
          <a:p>
            <a:pPr eaLnBrk="1" hangingPunct="1"/>
            <a:r>
              <a:rPr lang="en-US" sz="4800" i="1" dirty="0">
                <a:solidFill>
                  <a:srgbClr val="FF0000"/>
                </a:solidFill>
              </a:rPr>
              <a:t>!</a:t>
            </a:r>
            <a:r>
              <a:rPr lang="en-US" i="1" dirty="0" smtClean="0"/>
              <a:t> </a:t>
            </a:r>
            <a:r>
              <a:rPr lang="ru-RU" i="1" dirty="0" smtClean="0"/>
              <a:t>Проверьте Ваш массив данных – подходят ли они для анализа (с учетом информации, полученной на этом занятии). При необходимости, скорректируйте исходные данные.</a:t>
            </a:r>
            <a:endParaRPr lang="en-US" i="1" dirty="0" smtClean="0"/>
          </a:p>
          <a:p>
            <a:pPr eaLnBrk="1" hangingPunct="1"/>
            <a:endParaRPr lang="ru-RU" dirty="0"/>
          </a:p>
        </p:txBody>
      </p:sp>
    </p:spTree>
    <p:extLst>
      <p:ext uri="{BB962C8B-B14F-4D97-AF65-F5344CB8AC3E}">
        <p14:creationId xmlns:p14="http://schemas.microsoft.com/office/powerpoint/2010/main" val="1053705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Литература по теме или ссылки на дополнительные открытые источники</a:t>
            </a:r>
            <a:endParaRPr lang="ru-RU" dirty="0"/>
          </a:p>
        </p:txBody>
      </p:sp>
      <p:sp>
        <p:nvSpPr>
          <p:cNvPr id="3" name="Объект 2"/>
          <p:cNvSpPr>
            <a:spLocks noGrp="1"/>
          </p:cNvSpPr>
          <p:nvPr>
            <p:ph sz="quarter" idx="1"/>
          </p:nvPr>
        </p:nvSpPr>
        <p:spPr/>
        <p:txBody>
          <a:bodyPr/>
          <a:lstStyle/>
          <a:p>
            <a:r>
              <a:rPr lang="ru-RU" dirty="0" smtClean="0"/>
              <a:t>Анализ данных. Учебник для академического </a:t>
            </a:r>
            <a:r>
              <a:rPr lang="ru-RU" dirty="0" err="1" smtClean="0"/>
              <a:t>бакалавриата</a:t>
            </a:r>
            <a:r>
              <a:rPr lang="ru-RU" dirty="0" smtClean="0"/>
              <a:t> под </a:t>
            </a:r>
            <a:r>
              <a:rPr lang="ru-RU" dirty="0" err="1" smtClean="0"/>
              <a:t>ред.профессора</a:t>
            </a:r>
            <a:r>
              <a:rPr lang="ru-RU" dirty="0" smtClean="0"/>
              <a:t> </a:t>
            </a:r>
            <a:r>
              <a:rPr lang="ru-RU" dirty="0" err="1" smtClean="0"/>
              <a:t>Мхитаряна</a:t>
            </a:r>
            <a:r>
              <a:rPr lang="ru-RU" dirty="0" smtClean="0"/>
              <a:t> В.С.</a:t>
            </a:r>
          </a:p>
          <a:p>
            <a:endParaRPr lang="ru-RU" dirty="0"/>
          </a:p>
          <a:p>
            <a:r>
              <a:rPr lang="ru-RU" dirty="0" smtClean="0"/>
              <a:t>Алгоритм построения интервального вариационного ряда: </a:t>
            </a:r>
            <a:r>
              <a:rPr lang="en-US" dirty="0">
                <a:hlinkClick r:id="rId2"/>
              </a:rPr>
              <a:t>https://studfile.net/preview/5316603/page:3</a:t>
            </a:r>
            <a:r>
              <a:rPr lang="en-US" dirty="0" smtClean="0">
                <a:hlinkClick r:id="rId2"/>
              </a:rPr>
              <a:t>/</a:t>
            </a:r>
            <a:r>
              <a:rPr lang="ru-RU" dirty="0" smtClean="0"/>
              <a:t> </a:t>
            </a:r>
            <a:endParaRPr lang="en-US" dirty="0" smtClean="0"/>
          </a:p>
        </p:txBody>
      </p:sp>
    </p:spTree>
    <p:extLst>
      <p:ext uri="{BB962C8B-B14F-4D97-AF65-F5344CB8AC3E}">
        <p14:creationId xmlns:p14="http://schemas.microsoft.com/office/powerpoint/2010/main" val="82566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построить интервальный вариационный ряд? </a:t>
            </a:r>
            <a:r>
              <a:rPr lang="ru-RU" dirty="0" smtClean="0"/>
              <a:t>    </a:t>
            </a:r>
            <a:endParaRPr lang="ru-RU" dirty="0"/>
          </a:p>
        </p:txBody>
      </p:sp>
      <p:sp>
        <p:nvSpPr>
          <p:cNvPr id="3" name="Объект 2"/>
          <p:cNvSpPr>
            <a:spLocks noGrp="1"/>
          </p:cNvSpPr>
          <p:nvPr>
            <p:ph idx="1"/>
          </p:nvPr>
        </p:nvSpPr>
        <p:spPr/>
        <p:txBody>
          <a:bodyPr>
            <a:normAutofit fontScale="85000" lnSpcReduction="20000"/>
          </a:bodyPr>
          <a:lstStyle/>
          <a:p>
            <a:r>
              <a:rPr lang="ru-RU" dirty="0" smtClean="0"/>
              <a:t>1. Данные таблицы (далее – Ваши данные) ранжировать в порядке возрастания.</a:t>
            </a:r>
          </a:p>
          <a:p>
            <a:endParaRPr lang="ru-RU" dirty="0" smtClean="0"/>
          </a:p>
          <a:p>
            <a:r>
              <a:rPr lang="ru-RU" dirty="0" smtClean="0"/>
              <a:t>2. Определить следующие значения:</a:t>
            </a:r>
          </a:p>
          <a:p>
            <a:pPr>
              <a:buFont typeface="Wingdings" panose="05000000000000000000" pitchFamily="2" charset="2"/>
              <a:buChar char="Ø"/>
            </a:pPr>
            <a:r>
              <a:rPr lang="en-US" dirty="0" smtClean="0"/>
              <a:t>min </a:t>
            </a:r>
            <a:r>
              <a:rPr lang="ru-RU" dirty="0" smtClean="0"/>
              <a:t>и </a:t>
            </a:r>
            <a:r>
              <a:rPr lang="en-US" dirty="0" smtClean="0"/>
              <a:t>max</a:t>
            </a:r>
            <a:r>
              <a:rPr lang="ru-RU" dirty="0" smtClean="0"/>
              <a:t> </a:t>
            </a:r>
          </a:p>
          <a:p>
            <a:pPr>
              <a:buFont typeface="Wingdings" panose="05000000000000000000" pitchFamily="2" charset="2"/>
              <a:buChar char="Ø"/>
            </a:pPr>
            <a:r>
              <a:rPr lang="ru-RU" dirty="0" smtClean="0"/>
              <a:t>Размах вариационного ряда </a:t>
            </a:r>
            <a:r>
              <a:rPr lang="en-US" dirty="0" smtClean="0"/>
              <a:t>R=</a:t>
            </a:r>
            <a:r>
              <a:rPr lang="en-US" i="1" dirty="0" err="1"/>
              <a:t>x</a:t>
            </a:r>
            <a:r>
              <a:rPr lang="en-US" i="1" baseline="-25000" dirty="0" err="1"/>
              <a:t>max</a:t>
            </a:r>
            <a:r>
              <a:rPr lang="ru-RU" i="1" dirty="0"/>
              <a:t>-</a:t>
            </a:r>
            <a:r>
              <a:rPr lang="en-US" i="1" dirty="0" err="1" smtClean="0"/>
              <a:t>x</a:t>
            </a:r>
            <a:r>
              <a:rPr lang="en-US" i="1" baseline="-25000" dirty="0" err="1" smtClean="0"/>
              <a:t>min</a:t>
            </a:r>
            <a:r>
              <a:rPr lang="ru-RU" i="1" baseline="-25000" dirty="0" smtClean="0"/>
              <a:t>   </a:t>
            </a:r>
            <a:endParaRPr lang="ru-RU" dirty="0"/>
          </a:p>
          <a:p>
            <a:pPr>
              <a:buFont typeface="Wingdings" panose="05000000000000000000" pitchFamily="2" charset="2"/>
              <a:buChar char="Ø"/>
            </a:pPr>
            <a:r>
              <a:rPr lang="ru-RU" dirty="0" smtClean="0"/>
              <a:t>Количество интервалов (или число групп)</a:t>
            </a:r>
          </a:p>
          <a:p>
            <a:pPr>
              <a:buFont typeface="Wingdings" panose="05000000000000000000" pitchFamily="2" charset="2"/>
              <a:buChar char="Ø"/>
            </a:pPr>
            <a:r>
              <a:rPr lang="ru-RU" dirty="0" smtClean="0"/>
              <a:t>Ширина интервала (шаг </a:t>
            </a:r>
            <a:r>
              <a:rPr lang="en-US" dirty="0" smtClean="0"/>
              <a:t>h</a:t>
            </a:r>
            <a:r>
              <a:rPr lang="ru-RU" dirty="0" smtClean="0"/>
              <a:t>) </a:t>
            </a:r>
          </a:p>
          <a:p>
            <a:pPr>
              <a:buFont typeface="Wingdings" panose="05000000000000000000" pitchFamily="2" charset="2"/>
              <a:buChar char="Ø"/>
            </a:pPr>
            <a:r>
              <a:rPr lang="ru-RU" dirty="0" smtClean="0"/>
              <a:t>Границы интервального ряда</a:t>
            </a:r>
          </a:p>
          <a:p>
            <a:pPr>
              <a:buFont typeface="Wingdings" panose="05000000000000000000" pitchFamily="2" charset="2"/>
              <a:buChar char="Ø"/>
            </a:pPr>
            <a:r>
              <a:rPr lang="ru-RU" dirty="0" smtClean="0"/>
              <a:t>Середина интервала</a:t>
            </a:r>
          </a:p>
          <a:p>
            <a:pPr>
              <a:buFont typeface="Wingdings" panose="05000000000000000000" pitchFamily="2" charset="2"/>
              <a:buChar char="Ø"/>
            </a:pPr>
            <a:r>
              <a:rPr lang="ru-RU" dirty="0" smtClean="0"/>
              <a:t>Частота </a:t>
            </a:r>
            <a:r>
              <a:rPr lang="ru-RU" dirty="0"/>
              <a:t>встречаемости значений </a:t>
            </a:r>
            <a:r>
              <a:rPr lang="en-US" i="1" dirty="0"/>
              <a:t>m</a:t>
            </a:r>
            <a:r>
              <a:rPr lang="en-US" i="1" baseline="-25000" dirty="0"/>
              <a:t>i</a:t>
            </a:r>
            <a:r>
              <a:rPr lang="en-US" baseline="-25000" dirty="0"/>
              <a:t> </a:t>
            </a:r>
            <a:endParaRPr lang="ru-RU" dirty="0"/>
          </a:p>
          <a:p>
            <a:pPr>
              <a:buFont typeface="Wingdings" panose="05000000000000000000" pitchFamily="2" charset="2"/>
              <a:buChar char="Ø"/>
            </a:pPr>
            <a:r>
              <a:rPr lang="ru-RU" dirty="0"/>
              <a:t>Накопленная частота встречаемости значений </a:t>
            </a:r>
            <a:r>
              <a:rPr lang="en-US" i="1" dirty="0"/>
              <a:t>m</a:t>
            </a:r>
            <a:r>
              <a:rPr lang="en-US" i="1" baseline="-25000" dirty="0"/>
              <a:t>i</a:t>
            </a:r>
            <a:r>
              <a:rPr lang="ru-RU" i="1" baseline="30000" dirty="0"/>
              <a:t>н</a:t>
            </a:r>
            <a:r>
              <a:rPr lang="ru-RU" dirty="0"/>
              <a:t> (суммируется частота на каждом шаге)</a:t>
            </a:r>
          </a:p>
          <a:p>
            <a:pPr>
              <a:buFont typeface="Wingdings" panose="05000000000000000000" pitchFamily="2" charset="2"/>
              <a:buChar char="Ø"/>
            </a:pPr>
            <a:endParaRPr lang="ru-RU" dirty="0" smtClean="0"/>
          </a:p>
        </p:txBody>
      </p:sp>
      <p:sp>
        <p:nvSpPr>
          <p:cNvPr id="7" name="Блок-схема: сопоставление 6"/>
          <p:cNvSpPr/>
          <p:nvPr/>
        </p:nvSpPr>
        <p:spPr>
          <a:xfrm>
            <a:off x="242787" y="831273"/>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 name="Скругленный прямоугольник 3"/>
          <p:cNvSpPr/>
          <p:nvPr/>
        </p:nvSpPr>
        <p:spPr>
          <a:xfrm rot="19897842">
            <a:off x="7825155" y="2602523"/>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15672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у доски («свой экран») – на примере своих данных </a:t>
            </a:r>
            <a:endParaRPr lang="ru-RU" dirty="0"/>
          </a:p>
        </p:txBody>
      </p:sp>
      <p:sp>
        <p:nvSpPr>
          <p:cNvPr id="4" name="Объект 3"/>
          <p:cNvSpPr>
            <a:spLocks noGrp="1"/>
          </p:cNvSpPr>
          <p:nvPr>
            <p:ph idx="1"/>
          </p:nvPr>
        </p:nvSpPr>
        <p:spPr/>
        <p:txBody>
          <a:bodyPr/>
          <a:lstStyle/>
          <a:p>
            <a:r>
              <a:rPr lang="ru-RU" dirty="0" smtClean="0"/>
              <a:t> </a:t>
            </a:r>
            <a:endParaRPr lang="ru-RU" dirty="0"/>
          </a:p>
        </p:txBody>
      </p:sp>
    </p:spTree>
    <p:extLst>
      <p:ext uri="{BB962C8B-B14F-4D97-AF65-F5344CB8AC3E}">
        <p14:creationId xmlns:p14="http://schemas.microsoft.com/office/powerpoint/2010/main" val="2959192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17529"/>
            <a:ext cx="10058400" cy="852214"/>
          </a:xfrm>
        </p:spPr>
        <p:txBody>
          <a:bodyPr/>
          <a:lstStyle/>
          <a:p>
            <a:r>
              <a:rPr lang="ru-RU" dirty="0" smtClean="0"/>
              <a:t>Графическое представление данных</a:t>
            </a:r>
            <a:endParaRPr lang="ru-RU" dirty="0"/>
          </a:p>
        </p:txBody>
      </p:sp>
      <p:sp>
        <p:nvSpPr>
          <p:cNvPr id="3" name="Объект 2"/>
          <p:cNvSpPr>
            <a:spLocks noGrp="1"/>
          </p:cNvSpPr>
          <p:nvPr>
            <p:ph sz="quarter" idx="1"/>
          </p:nvPr>
        </p:nvSpPr>
        <p:spPr>
          <a:xfrm>
            <a:off x="1097280" y="2368730"/>
            <a:ext cx="10058400" cy="3697617"/>
          </a:xfrm>
        </p:spPr>
        <p:txBody>
          <a:bodyPr>
            <a:normAutofit fontScale="92500" lnSpcReduction="20000"/>
          </a:bodyPr>
          <a:lstStyle/>
          <a:p>
            <a:pPr marL="0" indent="0">
              <a:buNone/>
            </a:pPr>
            <a:r>
              <a:rPr lang="ru-RU" b="1" dirty="0" smtClean="0">
                <a:solidFill>
                  <a:schemeClr val="tx1"/>
                </a:solidFill>
                <a:effectLst>
                  <a:outerShdw blurRad="38100" dist="38100" dir="2700000" algn="tl">
                    <a:srgbClr val="000000">
                      <a:alpha val="43137"/>
                    </a:srgbClr>
                  </a:outerShdw>
                </a:effectLst>
              </a:rPr>
              <a:t>	гистограмма – полигон</a:t>
            </a:r>
          </a:p>
          <a:p>
            <a:pPr marL="0" indent="0">
              <a:buNone/>
            </a:pPr>
            <a:r>
              <a:rPr lang="ru-RU" sz="1800" b="1" i="1" dirty="0" smtClean="0">
                <a:solidFill>
                  <a:schemeClr val="bg1">
                    <a:lumMod val="65000"/>
                  </a:schemeClr>
                </a:solidFill>
              </a:rPr>
              <a:t>Гистограмма – </a:t>
            </a:r>
            <a:r>
              <a:rPr lang="ru-RU" sz="1800" dirty="0" smtClean="0"/>
              <a:t>способ представления табличных </a:t>
            </a:r>
            <a:r>
              <a:rPr lang="ru-RU" sz="1800" dirty="0"/>
              <a:t>данных </a:t>
            </a:r>
            <a:r>
              <a:rPr lang="ru-RU" sz="1800" dirty="0" smtClean="0"/>
              <a:t>в </a:t>
            </a:r>
            <a:r>
              <a:rPr lang="ru-RU" sz="1800" dirty="0"/>
              <a:t>виде </a:t>
            </a:r>
            <a:r>
              <a:rPr lang="ru-RU" sz="1800" dirty="0" smtClean="0"/>
              <a:t>столбчатой диаграммы, на горизонтально оси которой – интервалы, на вертикальной – число элементов </a:t>
            </a:r>
            <a:r>
              <a:rPr lang="ru-RU" sz="1800" b="1" i="1" dirty="0" smtClean="0">
                <a:solidFill>
                  <a:schemeClr val="bg1">
                    <a:lumMod val="65000"/>
                  </a:schemeClr>
                </a:solidFill>
              </a:rPr>
              <a:t> </a:t>
            </a:r>
            <a:r>
              <a:rPr lang="ru-RU" sz="1800" dirty="0" smtClean="0"/>
              <a:t>выборки</a:t>
            </a:r>
            <a:r>
              <a:rPr lang="ru-RU" sz="1800" dirty="0"/>
              <a:t>, попадающих в соответствующий интервал.</a:t>
            </a:r>
            <a:endParaRPr lang="en-US" sz="1800" b="1" i="1" dirty="0" smtClean="0">
              <a:solidFill>
                <a:schemeClr val="bg1">
                  <a:lumMod val="65000"/>
                </a:schemeClr>
              </a:solidFill>
            </a:endParaRPr>
          </a:p>
          <a:p>
            <a:pPr marL="0" indent="0">
              <a:buNone/>
            </a:pPr>
            <a:r>
              <a:rPr lang="ru-RU" sz="1800" b="1" i="1" dirty="0" smtClean="0">
                <a:solidFill>
                  <a:schemeClr val="bg1">
                    <a:lumMod val="65000"/>
                  </a:schemeClr>
                </a:solidFill>
              </a:rPr>
              <a:t>Полигон</a:t>
            </a:r>
            <a:r>
              <a:rPr lang="ru-RU" sz="1800" i="1" dirty="0" smtClean="0">
                <a:solidFill>
                  <a:schemeClr val="bg1">
                    <a:lumMod val="65000"/>
                  </a:schemeClr>
                </a:solidFill>
              </a:rPr>
              <a:t> </a:t>
            </a:r>
            <a:r>
              <a:rPr lang="ru-RU" sz="1800" i="1" dirty="0">
                <a:solidFill>
                  <a:schemeClr val="bg1">
                    <a:lumMod val="65000"/>
                  </a:schemeClr>
                </a:solidFill>
              </a:rPr>
              <a:t>– </a:t>
            </a:r>
            <a:r>
              <a:rPr lang="ru-RU" sz="1800" dirty="0"/>
              <a:t>графическое изображение сгруппированного дискретного вариационного ряда в виде ломаной, соединяющей точки, по оси абсцисс соответствующие средним значениям интервалов, а по оси ординат - значениям частот </a:t>
            </a:r>
            <a:r>
              <a:rPr lang="en-US" sz="1800" dirty="0"/>
              <a:t>mi </a:t>
            </a:r>
            <a:r>
              <a:rPr lang="ru-RU" sz="1800" dirty="0"/>
              <a:t>или относительных частот </a:t>
            </a:r>
            <a:r>
              <a:rPr lang="en-US" sz="1800" i="1" dirty="0" err="1">
                <a:solidFill>
                  <a:schemeClr val="bg1">
                    <a:lumMod val="65000"/>
                  </a:schemeClr>
                </a:solidFill>
              </a:rPr>
              <a:t>w</a:t>
            </a:r>
            <a:r>
              <a:rPr lang="en-US" sz="1800" i="1" baseline="-25000" dirty="0" err="1">
                <a:solidFill>
                  <a:schemeClr val="bg1">
                    <a:lumMod val="65000"/>
                  </a:schemeClr>
                </a:solidFill>
              </a:rPr>
              <a:t>i</a:t>
            </a:r>
            <a:r>
              <a:rPr lang="ru-RU" sz="1800" i="1" dirty="0">
                <a:solidFill>
                  <a:schemeClr val="bg1">
                    <a:lumMod val="65000"/>
                  </a:schemeClr>
                </a:solidFill>
              </a:rPr>
              <a:t>=</a:t>
            </a:r>
            <a:r>
              <a:rPr lang="en-US" sz="1800" i="1" dirty="0">
                <a:solidFill>
                  <a:schemeClr val="bg1">
                    <a:lumMod val="65000"/>
                  </a:schemeClr>
                </a:solidFill>
              </a:rPr>
              <a:t>m</a:t>
            </a:r>
            <a:r>
              <a:rPr lang="en-US" sz="1800" i="1" baseline="-25000" dirty="0">
                <a:solidFill>
                  <a:schemeClr val="bg1">
                    <a:lumMod val="65000"/>
                  </a:schemeClr>
                </a:solidFill>
              </a:rPr>
              <a:t>i </a:t>
            </a:r>
            <a:r>
              <a:rPr lang="ru-RU" sz="1800" i="1" dirty="0">
                <a:solidFill>
                  <a:schemeClr val="bg1">
                    <a:lumMod val="65000"/>
                  </a:schemeClr>
                </a:solidFill>
              </a:rPr>
              <a:t>/</a:t>
            </a:r>
            <a:r>
              <a:rPr lang="en-US" sz="1800" i="1" dirty="0">
                <a:solidFill>
                  <a:schemeClr val="bg1">
                    <a:lumMod val="65000"/>
                  </a:schemeClr>
                </a:solidFill>
              </a:rPr>
              <a:t>n</a:t>
            </a:r>
            <a:r>
              <a:rPr lang="ru-RU" sz="1800" i="1" dirty="0">
                <a:solidFill>
                  <a:schemeClr val="bg1">
                    <a:lumMod val="65000"/>
                  </a:schemeClr>
                </a:solidFill>
              </a:rPr>
              <a:t>.</a:t>
            </a:r>
            <a:endParaRPr lang="ru-RU" sz="1800" dirty="0">
              <a:solidFill>
                <a:schemeClr val="bg1">
                  <a:lumMod val="65000"/>
                </a:schemeClr>
              </a:solidFill>
            </a:endParaRPr>
          </a:p>
          <a:p>
            <a:pPr marL="0" indent="0">
              <a:buNone/>
            </a:pPr>
            <a:r>
              <a:rPr lang="ru-RU" b="1" dirty="0" smtClean="0">
                <a:solidFill>
                  <a:schemeClr val="bg2">
                    <a:lumMod val="50000"/>
                  </a:schemeClr>
                </a:solidFill>
                <a:effectLst>
                  <a:outerShdw blurRad="38100" dist="38100" dir="2700000" algn="tl">
                    <a:srgbClr val="000000">
                      <a:alpha val="43137"/>
                    </a:srgbClr>
                  </a:outerShdw>
                </a:effectLst>
              </a:rPr>
              <a:t>	</a:t>
            </a:r>
            <a:r>
              <a:rPr lang="ru-RU" b="1" dirty="0" err="1" smtClean="0">
                <a:solidFill>
                  <a:srgbClr val="00B050"/>
                </a:solidFill>
                <a:effectLst>
                  <a:outerShdw blurRad="38100" dist="38100" dir="2700000" algn="tl">
                    <a:srgbClr val="000000">
                      <a:alpha val="43137"/>
                    </a:srgbClr>
                  </a:outerShdw>
                </a:effectLst>
              </a:rPr>
              <a:t>кумулята</a:t>
            </a:r>
            <a:r>
              <a:rPr lang="ru-RU" b="1" dirty="0" smtClean="0">
                <a:solidFill>
                  <a:srgbClr val="00B050"/>
                </a:solidFill>
                <a:effectLst>
                  <a:outerShdw blurRad="38100" dist="38100" dir="2700000" algn="tl">
                    <a:srgbClr val="000000">
                      <a:alpha val="43137"/>
                    </a:srgbClr>
                  </a:outerShdw>
                </a:effectLst>
              </a:rPr>
              <a:t> – </a:t>
            </a:r>
            <a:r>
              <a:rPr lang="ru-RU" b="1" dirty="0" err="1" smtClean="0">
                <a:solidFill>
                  <a:srgbClr val="00B050"/>
                </a:solidFill>
                <a:effectLst>
                  <a:outerShdw blurRad="38100" dist="38100" dir="2700000" algn="tl">
                    <a:srgbClr val="000000">
                      <a:alpha val="43137"/>
                    </a:srgbClr>
                  </a:outerShdw>
                </a:effectLst>
              </a:rPr>
              <a:t>огива</a:t>
            </a:r>
            <a:endParaRPr lang="ru-RU" b="1" dirty="0" smtClean="0">
              <a:solidFill>
                <a:srgbClr val="00B050"/>
              </a:solidFill>
              <a:effectLst>
                <a:outerShdw blurRad="38100" dist="38100" dir="2700000" algn="tl">
                  <a:srgbClr val="000000">
                    <a:alpha val="43137"/>
                  </a:srgbClr>
                </a:outerShdw>
              </a:effectLst>
            </a:endParaRPr>
          </a:p>
          <a:p>
            <a:pPr marL="0" indent="0">
              <a:buNone/>
            </a:pPr>
            <a:r>
              <a:rPr lang="ru-RU" sz="1800" i="1" dirty="0" err="1" smtClean="0">
                <a:solidFill>
                  <a:srgbClr val="00B050"/>
                </a:solidFill>
              </a:rPr>
              <a:t>Кумулята</a:t>
            </a:r>
            <a:r>
              <a:rPr lang="ru-RU" sz="1800" i="1" dirty="0" smtClean="0">
                <a:solidFill>
                  <a:srgbClr val="00B050"/>
                </a:solidFill>
              </a:rPr>
              <a:t> </a:t>
            </a:r>
            <a:r>
              <a:rPr lang="ru-RU" sz="1800" i="1" dirty="0">
                <a:solidFill>
                  <a:srgbClr val="00B050"/>
                </a:solidFill>
              </a:rPr>
              <a:t>(</a:t>
            </a:r>
            <a:r>
              <a:rPr lang="ru-RU" sz="1800" i="1" dirty="0" err="1">
                <a:solidFill>
                  <a:srgbClr val="00B050"/>
                </a:solidFill>
              </a:rPr>
              <a:t>огива</a:t>
            </a:r>
            <a:r>
              <a:rPr lang="ru-RU" sz="1800" i="1" dirty="0">
                <a:solidFill>
                  <a:srgbClr val="00B050"/>
                </a:solidFill>
              </a:rPr>
              <a:t>) – графическое изображение сгруппированного кумулятивного дискретного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r>
              <a:rPr lang="ru-RU" sz="1800" i="1" dirty="0" err="1">
                <a:solidFill>
                  <a:srgbClr val="00B050"/>
                </a:solidFill>
              </a:rPr>
              <a:t>Кумулята</a:t>
            </a:r>
            <a:r>
              <a:rPr lang="ru-RU" sz="1800" i="1" dirty="0">
                <a:solidFill>
                  <a:srgbClr val="00B050"/>
                </a:solidFill>
              </a:rPr>
              <a:t> показывает количество (или долю) объектов совокупности, значения признака которых не превышают заданного</a:t>
            </a:r>
            <a:r>
              <a:rPr lang="ru-RU" sz="1800" i="1" dirty="0" smtClean="0">
                <a:solidFill>
                  <a:srgbClr val="00B050"/>
                </a:solidFill>
              </a:rPr>
              <a:t>. </a:t>
            </a:r>
            <a:r>
              <a:rPr lang="ru-RU" sz="1800" i="1" dirty="0" err="1" smtClean="0">
                <a:solidFill>
                  <a:srgbClr val="00B050"/>
                </a:solidFill>
              </a:rPr>
              <a:t>Огива</a:t>
            </a:r>
            <a:r>
              <a:rPr lang="ru-RU" sz="1800" i="1" dirty="0" smtClean="0">
                <a:solidFill>
                  <a:srgbClr val="00B050"/>
                </a:solidFill>
              </a:rPr>
              <a:t> соединяет центральные точки каждого интервала (средние значения)</a:t>
            </a:r>
            <a:endParaRPr lang="ru-RU" dirty="0">
              <a:solidFill>
                <a:srgbClr val="00B050"/>
              </a:solidFill>
            </a:endParaRPr>
          </a:p>
        </p:txBody>
      </p:sp>
      <p:sp>
        <p:nvSpPr>
          <p:cNvPr id="4" name="Заголовок 1"/>
          <p:cNvSpPr txBox="1">
            <a:spLocks/>
          </p:cNvSpPr>
          <p:nvPr/>
        </p:nvSpPr>
        <p:spPr>
          <a:xfrm>
            <a:off x="1097280" y="344365"/>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defTabSz="457200"/>
            <a:r>
              <a:rPr lang="ru-RU" sz="3600" dirty="0">
                <a:solidFill>
                  <a:schemeClr val="accent1"/>
                </a:solidFill>
              </a:rPr>
              <a:t>Гистограмма, полигон, </a:t>
            </a:r>
            <a:r>
              <a:rPr lang="ru-RU" sz="3600" dirty="0" err="1">
                <a:solidFill>
                  <a:schemeClr val="accent1"/>
                </a:solidFill>
              </a:rPr>
              <a:t>кумулята</a:t>
            </a:r>
            <a:r>
              <a:rPr lang="ru-RU" sz="3600" dirty="0">
                <a:solidFill>
                  <a:schemeClr val="accent1"/>
                </a:solidFill>
              </a:rPr>
              <a:t>, </a:t>
            </a:r>
            <a:r>
              <a:rPr lang="ru-RU" sz="3600" dirty="0" err="1">
                <a:solidFill>
                  <a:schemeClr val="accent1"/>
                </a:solidFill>
              </a:rPr>
              <a:t>огива</a:t>
            </a:r>
            <a:endParaRPr lang="ru-RU" sz="3600" dirty="0">
              <a:solidFill>
                <a:schemeClr val="accent1"/>
              </a:solidFill>
            </a:endParaRPr>
          </a:p>
        </p:txBody>
      </p:sp>
      <p:sp>
        <p:nvSpPr>
          <p:cNvPr id="5" name="Объект 2"/>
          <p:cNvSpPr txBox="1">
            <a:spLocks/>
          </p:cNvSpPr>
          <p:nvPr/>
        </p:nvSpPr>
        <p:spPr>
          <a:xfrm>
            <a:off x="1097280" y="1845734"/>
            <a:ext cx="10058400" cy="3836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smtClean="0"/>
              <a:t>Вариация признака не очень сильная и распределение является равномерным.</a:t>
            </a:r>
            <a:endParaRPr lang="en-US" dirty="0" smtClean="0"/>
          </a:p>
        </p:txBody>
      </p:sp>
    </p:spTree>
    <p:extLst>
      <p:ext uri="{BB962C8B-B14F-4D97-AF65-F5344CB8AC3E}">
        <p14:creationId xmlns:p14="http://schemas.microsoft.com/office/powerpoint/2010/main" val="778353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Гистограмма</a:t>
            </a:r>
            <a:endParaRPr lang="ru-RU" dirty="0"/>
          </a:p>
        </p:txBody>
      </p:sp>
      <p:pic>
        <p:nvPicPr>
          <p:cNvPr id="5" name="Рисунок 4"/>
          <p:cNvPicPr>
            <a:picLocks noChangeAspect="1"/>
          </p:cNvPicPr>
          <p:nvPr/>
        </p:nvPicPr>
        <p:blipFill>
          <a:blip r:embed="rId2"/>
          <a:stretch>
            <a:fillRect/>
          </a:stretch>
        </p:blipFill>
        <p:spPr>
          <a:xfrm>
            <a:off x="740229" y="2152771"/>
            <a:ext cx="6076950" cy="3829050"/>
          </a:xfrm>
          <a:prstGeom prst="rect">
            <a:avLst/>
          </a:prstGeom>
        </p:spPr>
      </p:pic>
      <p:graphicFrame>
        <p:nvGraphicFramePr>
          <p:cNvPr id="8" name="Диаграмма 7"/>
          <p:cNvGraphicFramePr>
            <a:graphicFrameLocks/>
          </p:cNvGraphicFramePr>
          <p:nvPr>
            <p:extLst/>
          </p:nvPr>
        </p:nvGraphicFramePr>
        <p:xfrm>
          <a:off x="7010400" y="1922266"/>
          <a:ext cx="4534172" cy="4290059"/>
        </p:xfrm>
        <a:graphic>
          <a:graphicData uri="http://schemas.openxmlformats.org/drawingml/2006/chart">
            <c:chart xmlns:c="http://schemas.openxmlformats.org/drawingml/2006/chart" xmlns:r="http://schemas.openxmlformats.org/officeDocument/2006/relationships" r:id="rId3"/>
          </a:graphicData>
        </a:graphic>
      </p:graphicFrame>
      <p:sp>
        <p:nvSpPr>
          <p:cNvPr id="10" name="Блок-схема: сопоставление 9"/>
          <p:cNvSpPr/>
          <p:nvPr/>
        </p:nvSpPr>
        <p:spPr>
          <a:xfrm>
            <a:off x="620380" y="1270544"/>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8734697" y="418011"/>
            <a:ext cx="2420983" cy="85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 частотам</a:t>
            </a:r>
            <a:endParaRPr lang="ru-RU" dirty="0"/>
          </a:p>
        </p:txBody>
      </p:sp>
      <p:sp>
        <p:nvSpPr>
          <p:cNvPr id="12" name="Прямоугольник 11"/>
          <p:cNvSpPr/>
          <p:nvPr/>
        </p:nvSpPr>
        <p:spPr>
          <a:xfrm>
            <a:off x="7358743" y="1270544"/>
            <a:ext cx="3796937" cy="466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t>Изменить настройки </a:t>
            </a:r>
            <a:r>
              <a:rPr lang="en-US" sz="1200" dirty="0" smtClean="0"/>
              <a:t>MS Excel</a:t>
            </a:r>
            <a:r>
              <a:rPr lang="ru-RU" sz="1200" dirty="0" smtClean="0"/>
              <a:t>, которые установлены по умолчанию (убрать «боковой зазор»)</a:t>
            </a:r>
            <a:endParaRPr lang="ru-RU" sz="1200" dirty="0"/>
          </a:p>
        </p:txBody>
      </p:sp>
    </p:spTree>
    <p:extLst>
      <p:ext uri="{BB962C8B-B14F-4D97-AF65-F5344CB8AC3E}">
        <p14:creationId xmlns:p14="http://schemas.microsoft.com/office/powerpoint/2010/main" val="574994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Полигон</a:t>
            </a:r>
            <a:endParaRPr lang="ru-RU" dirty="0"/>
          </a:p>
        </p:txBody>
      </p:sp>
      <p:pic>
        <p:nvPicPr>
          <p:cNvPr id="5" name="Рисунок 4"/>
          <p:cNvPicPr>
            <a:picLocks noChangeAspect="1"/>
          </p:cNvPicPr>
          <p:nvPr/>
        </p:nvPicPr>
        <p:blipFill>
          <a:blip r:embed="rId2"/>
          <a:stretch>
            <a:fillRect/>
          </a:stretch>
        </p:blipFill>
        <p:spPr>
          <a:xfrm>
            <a:off x="860077" y="2265982"/>
            <a:ext cx="5425440" cy="3829050"/>
          </a:xfrm>
          <a:prstGeom prst="rect">
            <a:avLst/>
          </a:prstGeom>
        </p:spPr>
      </p:pic>
      <p:graphicFrame>
        <p:nvGraphicFramePr>
          <p:cNvPr id="8" name="Диаграмма 7"/>
          <p:cNvGraphicFramePr>
            <a:graphicFrameLocks/>
          </p:cNvGraphicFramePr>
          <p:nvPr>
            <p:extLst/>
          </p:nvPr>
        </p:nvGraphicFramePr>
        <p:xfrm>
          <a:off x="7132320" y="1922266"/>
          <a:ext cx="4412252" cy="4290059"/>
        </p:xfrm>
        <a:graphic>
          <a:graphicData uri="http://schemas.openxmlformats.org/drawingml/2006/chart">
            <c:chart xmlns:c="http://schemas.openxmlformats.org/drawingml/2006/chart" xmlns:r="http://schemas.openxmlformats.org/officeDocument/2006/relationships" r:id="rId3"/>
          </a:graphicData>
        </a:graphic>
      </p:graphicFrame>
      <p:sp>
        <p:nvSpPr>
          <p:cNvPr id="10" name="Блок-схема: сопоставление 9"/>
          <p:cNvSpPr/>
          <p:nvPr/>
        </p:nvSpPr>
        <p:spPr>
          <a:xfrm>
            <a:off x="620380" y="1270544"/>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Прямоугольник 10"/>
          <p:cNvSpPr/>
          <p:nvPr/>
        </p:nvSpPr>
        <p:spPr>
          <a:xfrm>
            <a:off x="7522143" y="281970"/>
            <a:ext cx="3542097" cy="85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 частотам</a:t>
            </a:r>
            <a:endParaRPr lang="en-US" dirty="0" smtClean="0"/>
          </a:p>
          <a:p>
            <a:pPr algn="ctr"/>
            <a:r>
              <a:rPr lang="ru-RU" dirty="0" smtClean="0"/>
              <a:t>(середины интервалов)</a:t>
            </a:r>
            <a:endParaRPr lang="ru-RU" dirty="0"/>
          </a:p>
        </p:txBody>
      </p:sp>
      <p:sp>
        <p:nvSpPr>
          <p:cNvPr id="3" name="Блок-схема: узел 2"/>
          <p:cNvSpPr/>
          <p:nvPr/>
        </p:nvSpPr>
        <p:spPr>
          <a:xfrm>
            <a:off x="1436914" y="5207726"/>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Блок-схема: узел 8"/>
          <p:cNvSpPr/>
          <p:nvPr/>
        </p:nvSpPr>
        <p:spPr>
          <a:xfrm>
            <a:off x="2172788" y="4872446"/>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Блок-схема: узел 11"/>
          <p:cNvSpPr/>
          <p:nvPr/>
        </p:nvSpPr>
        <p:spPr>
          <a:xfrm>
            <a:off x="2904307" y="4706983"/>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Блок-схема: узел 12"/>
          <p:cNvSpPr/>
          <p:nvPr/>
        </p:nvSpPr>
        <p:spPr>
          <a:xfrm>
            <a:off x="3644537" y="3426823"/>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Блок-схема: узел 13"/>
          <p:cNvSpPr/>
          <p:nvPr/>
        </p:nvSpPr>
        <p:spPr>
          <a:xfrm>
            <a:off x="4332514" y="4393475"/>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Блок-схема: узел 14"/>
          <p:cNvSpPr/>
          <p:nvPr/>
        </p:nvSpPr>
        <p:spPr>
          <a:xfrm>
            <a:off x="5098868" y="4550229"/>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узел 15"/>
          <p:cNvSpPr/>
          <p:nvPr/>
        </p:nvSpPr>
        <p:spPr>
          <a:xfrm>
            <a:off x="5795554" y="5207726"/>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Блок-схема: узел 16"/>
          <p:cNvSpPr/>
          <p:nvPr/>
        </p:nvSpPr>
        <p:spPr>
          <a:xfrm>
            <a:off x="7772400" y="5159829"/>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Блок-схема: узел 17"/>
          <p:cNvSpPr/>
          <p:nvPr/>
        </p:nvSpPr>
        <p:spPr>
          <a:xfrm>
            <a:off x="8582297" y="4611189"/>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Блок-схема: узел 18"/>
          <p:cNvSpPr/>
          <p:nvPr/>
        </p:nvSpPr>
        <p:spPr>
          <a:xfrm>
            <a:off x="9427029" y="3792583"/>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Блок-схема: узел 19"/>
          <p:cNvSpPr/>
          <p:nvPr/>
        </p:nvSpPr>
        <p:spPr>
          <a:xfrm>
            <a:off x="10193382" y="4180507"/>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Блок-схема: узел 20"/>
          <p:cNvSpPr/>
          <p:nvPr/>
        </p:nvSpPr>
        <p:spPr>
          <a:xfrm>
            <a:off x="10985863" y="5064035"/>
            <a:ext cx="78377" cy="95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p:cNvCxnSpPr>
            <a:stCxn id="3" idx="2"/>
            <a:endCxn id="9" idx="7"/>
          </p:cNvCxnSpPr>
          <p:nvPr/>
        </p:nvCxnSpPr>
        <p:spPr>
          <a:xfrm flipV="1">
            <a:off x="1436914" y="4886475"/>
            <a:ext cx="802773" cy="369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V="1">
            <a:off x="2211976" y="4724519"/>
            <a:ext cx="724396" cy="18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12" idx="1"/>
            <a:endCxn id="13" idx="7"/>
          </p:cNvCxnSpPr>
          <p:nvPr/>
        </p:nvCxnSpPr>
        <p:spPr>
          <a:xfrm flipV="1">
            <a:off x="2915785" y="3440852"/>
            <a:ext cx="795651" cy="128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a:endCxn id="14" idx="1"/>
          </p:cNvCxnSpPr>
          <p:nvPr/>
        </p:nvCxnSpPr>
        <p:spPr>
          <a:xfrm>
            <a:off x="3711436" y="3440852"/>
            <a:ext cx="632556" cy="96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endCxn id="15" idx="7"/>
          </p:cNvCxnSpPr>
          <p:nvPr/>
        </p:nvCxnSpPr>
        <p:spPr>
          <a:xfrm>
            <a:off x="4388022" y="4436443"/>
            <a:ext cx="777745" cy="12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endCxn id="16" idx="0"/>
          </p:cNvCxnSpPr>
          <p:nvPr/>
        </p:nvCxnSpPr>
        <p:spPr>
          <a:xfrm>
            <a:off x="5138056" y="4598126"/>
            <a:ext cx="696687"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a:stCxn id="17" idx="6"/>
            <a:endCxn id="18" idx="2"/>
          </p:cNvCxnSpPr>
          <p:nvPr/>
        </p:nvCxnSpPr>
        <p:spPr>
          <a:xfrm flipV="1">
            <a:off x="7850777" y="4659086"/>
            <a:ext cx="731520" cy="5486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endCxn id="19" idx="0"/>
          </p:cNvCxnSpPr>
          <p:nvPr/>
        </p:nvCxnSpPr>
        <p:spPr>
          <a:xfrm flipV="1">
            <a:off x="8660674" y="3792583"/>
            <a:ext cx="805544" cy="81533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19" idx="6"/>
            <a:endCxn id="20" idx="1"/>
          </p:cNvCxnSpPr>
          <p:nvPr/>
        </p:nvCxnSpPr>
        <p:spPr>
          <a:xfrm>
            <a:off x="9505406" y="3840480"/>
            <a:ext cx="699454" cy="3540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endCxn id="21" idx="7"/>
          </p:cNvCxnSpPr>
          <p:nvPr/>
        </p:nvCxnSpPr>
        <p:spPr>
          <a:xfrm>
            <a:off x="10235549" y="4230476"/>
            <a:ext cx="817213" cy="847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7325158" y="5208414"/>
            <a:ext cx="495708" cy="23211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11025051" y="5082697"/>
            <a:ext cx="778025" cy="35783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4494998" y="1153166"/>
            <a:ext cx="6569241" cy="551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 </a:t>
            </a:r>
            <a:r>
              <a:rPr lang="en-US" dirty="0" smtClean="0"/>
              <a:t>MS Excel </a:t>
            </a:r>
            <a:r>
              <a:rPr lang="ru-RU" dirty="0" smtClean="0"/>
              <a:t>изменить тип диаграммы для ряда (тип «график»)</a:t>
            </a:r>
            <a:endParaRPr lang="ru-RU" dirty="0"/>
          </a:p>
        </p:txBody>
      </p:sp>
    </p:spTree>
    <p:extLst>
      <p:ext uri="{BB962C8B-B14F-4D97-AF65-F5344CB8AC3E}">
        <p14:creationId xmlns:p14="http://schemas.microsoft.com/office/powerpoint/2010/main" val="13061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500"/>
                                        <p:tgtEl>
                                          <p:spTgt spid="2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par>
                          <p:cTn id="34" fill="hold">
                            <p:stCondLst>
                              <p:cond delay="3000"/>
                            </p:stCondLst>
                            <p:childTnLst>
                              <p:par>
                                <p:cTn id="35" presetID="1" presetClass="entr" presetSubtype="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par>
                          <p:cTn id="43" fill="hold">
                            <p:stCondLst>
                              <p:cond delay="3000"/>
                            </p:stCondLst>
                            <p:childTnLst>
                              <p:par>
                                <p:cTn id="44" presetID="1" presetClass="entr" presetSubtype="0" fill="hold"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a:t>
            </a:r>
            <a:r>
              <a:rPr lang="ru-RU" dirty="0" smtClean="0"/>
              <a:t> </a:t>
            </a:r>
            <a:r>
              <a:rPr lang="ru-RU" sz="3600" dirty="0" smtClean="0"/>
              <a:t>самое главное отличие гистограммы от полигона</a:t>
            </a:r>
            <a:endParaRPr lang="ru-RU" sz="3600" dirty="0"/>
          </a:p>
        </p:txBody>
      </p:sp>
      <p:pic>
        <p:nvPicPr>
          <p:cNvPr id="4" name="Рисунок 3"/>
          <p:cNvPicPr>
            <a:picLocks noChangeAspect="1"/>
          </p:cNvPicPr>
          <p:nvPr/>
        </p:nvPicPr>
        <p:blipFill>
          <a:blip r:embed="rId2"/>
          <a:stretch>
            <a:fillRect/>
          </a:stretch>
        </p:blipFill>
        <p:spPr>
          <a:xfrm>
            <a:off x="987441" y="2117006"/>
            <a:ext cx="10525125" cy="4010025"/>
          </a:xfrm>
          <a:prstGeom prst="rect">
            <a:avLst/>
          </a:prstGeom>
        </p:spPr>
      </p:pic>
    </p:spTree>
    <p:extLst>
      <p:ext uri="{BB962C8B-B14F-4D97-AF65-F5344CB8AC3E}">
        <p14:creationId xmlns:p14="http://schemas.microsoft.com/office/powerpoint/2010/main" val="57053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Интерпретация гистограммы</a:t>
            </a:r>
            <a:endParaRPr lang="ru-RU" dirty="0"/>
          </a:p>
        </p:txBody>
      </p:sp>
      <p:sp>
        <p:nvSpPr>
          <p:cNvPr id="9" name="Заголовок 1"/>
          <p:cNvSpPr txBox="1">
            <a:spLocks/>
          </p:cNvSpPr>
          <p:nvPr/>
        </p:nvSpPr>
        <p:spPr>
          <a:xfrm>
            <a:off x="1040675" y="2877402"/>
            <a:ext cx="10115005" cy="2269364"/>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solidFill>
                  <a:schemeClr val="tx1"/>
                </a:solidFill>
                <a:effectLst>
                  <a:outerShdw blurRad="38100" dist="38100" dir="2700000" algn="tl">
                    <a:srgbClr val="000000">
                      <a:alpha val="43137"/>
                    </a:srgbClr>
                  </a:outerShdw>
                </a:effectLst>
              </a:rPr>
              <a:t>Частота встречаемости признака в том или ином интервале</a:t>
            </a:r>
            <a:endParaRPr lang="ru-RU" sz="2000" i="1" dirty="0">
              <a:solidFill>
                <a:schemeClr val="tx1"/>
              </a:solidFill>
              <a:effectLst>
                <a:outerShdw blurRad="38100" dist="38100" dir="2700000" algn="tl">
                  <a:srgbClr val="000000">
                    <a:alpha val="43137"/>
                  </a:srgbClr>
                </a:outerShdw>
              </a:effectLst>
            </a:endParaRPr>
          </a:p>
          <a:p>
            <a:endParaRPr lang="ru-RU" sz="2000" i="1" dirty="0" smtClean="0">
              <a:solidFill>
                <a:schemeClr val="tx1"/>
              </a:solidFill>
              <a:effectLst>
                <a:outerShdw blurRad="38100" dist="38100" dir="2700000" algn="tl">
                  <a:srgbClr val="000000">
                    <a:alpha val="43137"/>
                  </a:srgbClr>
                </a:outerShdw>
              </a:effectLst>
            </a:endParaRPr>
          </a:p>
          <a:p>
            <a:r>
              <a:rPr lang="ru-RU" sz="2000" i="1" dirty="0" smtClean="0">
                <a:solidFill>
                  <a:schemeClr val="tx1"/>
                </a:solidFill>
                <a:effectLst>
                  <a:outerShdw blurRad="38100" dist="38100" dir="2700000" algn="tl">
                    <a:srgbClr val="000000">
                      <a:alpha val="43137"/>
                    </a:srgbClr>
                  </a:outerShdw>
                </a:effectLst>
              </a:rPr>
              <a:t>Например, 12 студентов группы получили оценки выше 4 и до 6 баллов (включительно). </a:t>
            </a:r>
          </a:p>
          <a:p>
            <a:r>
              <a:rPr lang="ru-RU" sz="2000" i="1" dirty="0" smtClean="0">
                <a:solidFill>
                  <a:schemeClr val="tx1"/>
                </a:solidFill>
                <a:effectLst>
                  <a:outerShdw blurRad="38100" dist="38100" dir="2700000" algn="tl">
                    <a:srgbClr val="000000">
                      <a:alpha val="43137"/>
                    </a:srgbClr>
                  </a:outerShdw>
                </a:effectLst>
              </a:rPr>
              <a:t>И т.д.</a:t>
            </a:r>
            <a:endParaRPr lang="ru-RU" sz="2200" i="1" dirty="0">
              <a:solidFill>
                <a:schemeClr val="tx1"/>
              </a:solidFill>
            </a:endParaRPr>
          </a:p>
        </p:txBody>
      </p:sp>
    </p:spTree>
    <p:extLst>
      <p:ext uri="{BB962C8B-B14F-4D97-AF65-F5344CB8AC3E}">
        <p14:creationId xmlns:p14="http://schemas.microsoft.com/office/powerpoint/2010/main" val="484620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кумулята</a:t>
            </a:r>
            <a:r>
              <a:rPr lang="ru-RU" dirty="0" smtClean="0"/>
              <a:t>, </a:t>
            </a:r>
            <a:r>
              <a:rPr lang="ru-RU" dirty="0" err="1" smtClean="0"/>
              <a:t>огива</a:t>
            </a:r>
            <a:endParaRPr lang="ru-RU" dirty="0"/>
          </a:p>
        </p:txBody>
      </p:sp>
      <p:sp>
        <p:nvSpPr>
          <p:cNvPr id="6" name="Блок-схема: сопоставление 5"/>
          <p:cNvSpPr/>
          <p:nvPr/>
        </p:nvSpPr>
        <p:spPr>
          <a:xfrm>
            <a:off x="458088" y="2280739"/>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Прямоугольник 6"/>
          <p:cNvSpPr/>
          <p:nvPr/>
        </p:nvSpPr>
        <p:spPr>
          <a:xfrm>
            <a:off x="8734697" y="884827"/>
            <a:ext cx="2420983" cy="85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 накопленным частотам</a:t>
            </a:r>
            <a:endParaRPr lang="ru-RU" dirty="0"/>
          </a:p>
        </p:txBody>
      </p:sp>
      <p:pic>
        <p:nvPicPr>
          <p:cNvPr id="11" name="Рисунок 10"/>
          <p:cNvPicPr>
            <a:picLocks noChangeAspect="1"/>
          </p:cNvPicPr>
          <p:nvPr/>
        </p:nvPicPr>
        <p:blipFill>
          <a:blip r:embed="rId2"/>
          <a:stretch>
            <a:fillRect/>
          </a:stretch>
        </p:blipFill>
        <p:spPr>
          <a:xfrm>
            <a:off x="1373505" y="1936175"/>
            <a:ext cx="4752975" cy="4257675"/>
          </a:xfrm>
          <a:prstGeom prst="rect">
            <a:avLst/>
          </a:prstGeom>
        </p:spPr>
      </p:pic>
      <p:pic>
        <p:nvPicPr>
          <p:cNvPr id="13" name="Рисунок 12"/>
          <p:cNvPicPr>
            <a:picLocks noChangeAspect="1"/>
          </p:cNvPicPr>
          <p:nvPr/>
        </p:nvPicPr>
        <p:blipFill>
          <a:blip r:embed="rId3"/>
          <a:stretch>
            <a:fillRect/>
          </a:stretch>
        </p:blipFill>
        <p:spPr>
          <a:xfrm>
            <a:off x="6617418" y="1840924"/>
            <a:ext cx="4886325" cy="4448175"/>
          </a:xfrm>
          <a:prstGeom prst="rect">
            <a:avLst/>
          </a:prstGeom>
        </p:spPr>
      </p:pic>
    </p:spTree>
    <p:extLst>
      <p:ext uri="{BB962C8B-B14F-4D97-AF65-F5344CB8AC3E}">
        <p14:creationId xmlns:p14="http://schemas.microsoft.com/office/powerpoint/2010/main" val="17936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кумулята</a:t>
            </a:r>
            <a:r>
              <a:rPr lang="ru-RU" dirty="0" smtClean="0"/>
              <a:t>, </a:t>
            </a:r>
            <a:r>
              <a:rPr lang="ru-RU" dirty="0" err="1" smtClean="0"/>
              <a:t>огива</a:t>
            </a:r>
            <a:endParaRPr lang="ru-RU" dirty="0"/>
          </a:p>
        </p:txBody>
      </p:sp>
      <p:sp>
        <p:nvSpPr>
          <p:cNvPr id="6" name="Блок-схема: сопоставление 5"/>
          <p:cNvSpPr/>
          <p:nvPr/>
        </p:nvSpPr>
        <p:spPr>
          <a:xfrm>
            <a:off x="458088" y="2280739"/>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Прямоугольник 6"/>
          <p:cNvSpPr/>
          <p:nvPr/>
        </p:nvSpPr>
        <p:spPr>
          <a:xfrm>
            <a:off x="7858798" y="585714"/>
            <a:ext cx="2420983" cy="85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Убрать боковой зазор</a:t>
            </a:r>
            <a:endParaRPr lang="ru-RU" dirty="0"/>
          </a:p>
        </p:txBody>
      </p:sp>
      <p:pic>
        <p:nvPicPr>
          <p:cNvPr id="3" name="Рисунок 2"/>
          <p:cNvPicPr>
            <a:picLocks noChangeAspect="1"/>
          </p:cNvPicPr>
          <p:nvPr/>
        </p:nvPicPr>
        <p:blipFill>
          <a:blip r:embed="rId2"/>
          <a:stretch>
            <a:fillRect/>
          </a:stretch>
        </p:blipFill>
        <p:spPr>
          <a:xfrm>
            <a:off x="833773" y="1737360"/>
            <a:ext cx="6349229" cy="2678694"/>
          </a:xfrm>
          <a:prstGeom prst="rect">
            <a:avLst/>
          </a:prstGeom>
        </p:spPr>
      </p:pic>
      <p:pic>
        <p:nvPicPr>
          <p:cNvPr id="5" name="Рисунок 4"/>
          <p:cNvPicPr>
            <a:picLocks noChangeAspect="1"/>
          </p:cNvPicPr>
          <p:nvPr/>
        </p:nvPicPr>
        <p:blipFill>
          <a:blip r:embed="rId3"/>
          <a:stretch>
            <a:fillRect/>
          </a:stretch>
        </p:blipFill>
        <p:spPr>
          <a:xfrm>
            <a:off x="7659628" y="2422782"/>
            <a:ext cx="3019425" cy="3352800"/>
          </a:xfrm>
          <a:prstGeom prst="rect">
            <a:avLst/>
          </a:prstGeom>
        </p:spPr>
      </p:pic>
      <p:cxnSp>
        <p:nvCxnSpPr>
          <p:cNvPr id="8" name="Прямая со стрелкой 7"/>
          <p:cNvCxnSpPr/>
          <p:nvPr/>
        </p:nvCxnSpPr>
        <p:spPr>
          <a:xfrm>
            <a:off x="7016817" y="3753853"/>
            <a:ext cx="2685448" cy="12031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2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кумулята</a:t>
            </a:r>
            <a:r>
              <a:rPr lang="ru-RU" dirty="0" smtClean="0"/>
              <a:t>, </a:t>
            </a:r>
            <a:r>
              <a:rPr lang="ru-RU" dirty="0" err="1" smtClean="0"/>
              <a:t>огива</a:t>
            </a:r>
            <a:endParaRPr lang="ru-RU" dirty="0"/>
          </a:p>
        </p:txBody>
      </p:sp>
      <p:sp>
        <p:nvSpPr>
          <p:cNvPr id="6" name="Блок-схема: сопоставление 5"/>
          <p:cNvSpPr/>
          <p:nvPr/>
        </p:nvSpPr>
        <p:spPr>
          <a:xfrm>
            <a:off x="458088" y="2280739"/>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Прямоугольник 6"/>
          <p:cNvSpPr/>
          <p:nvPr/>
        </p:nvSpPr>
        <p:spPr>
          <a:xfrm>
            <a:off x="8734697" y="884827"/>
            <a:ext cx="2420983" cy="85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 накопленным частотам</a:t>
            </a:r>
            <a:endParaRPr lang="ru-RU" dirty="0"/>
          </a:p>
        </p:txBody>
      </p:sp>
      <p:pic>
        <p:nvPicPr>
          <p:cNvPr id="11" name="Рисунок 10"/>
          <p:cNvPicPr>
            <a:picLocks noChangeAspect="1"/>
          </p:cNvPicPr>
          <p:nvPr/>
        </p:nvPicPr>
        <p:blipFill>
          <a:blip r:embed="rId2"/>
          <a:stretch>
            <a:fillRect/>
          </a:stretch>
        </p:blipFill>
        <p:spPr>
          <a:xfrm>
            <a:off x="1373505" y="1936175"/>
            <a:ext cx="4752975" cy="4257675"/>
          </a:xfrm>
          <a:prstGeom prst="rect">
            <a:avLst/>
          </a:prstGeom>
        </p:spPr>
      </p:pic>
      <p:pic>
        <p:nvPicPr>
          <p:cNvPr id="13" name="Рисунок 12"/>
          <p:cNvPicPr>
            <a:picLocks noChangeAspect="1"/>
          </p:cNvPicPr>
          <p:nvPr/>
        </p:nvPicPr>
        <p:blipFill>
          <a:blip r:embed="rId3"/>
          <a:stretch>
            <a:fillRect/>
          </a:stretch>
        </p:blipFill>
        <p:spPr>
          <a:xfrm>
            <a:off x="6617418" y="1840924"/>
            <a:ext cx="4886325" cy="4448175"/>
          </a:xfrm>
          <a:prstGeom prst="rect">
            <a:avLst/>
          </a:prstGeom>
        </p:spPr>
      </p:pic>
      <p:graphicFrame>
        <p:nvGraphicFramePr>
          <p:cNvPr id="8" name="Диаграмма 7"/>
          <p:cNvGraphicFramePr>
            <a:graphicFrameLocks/>
          </p:cNvGraphicFramePr>
          <p:nvPr>
            <p:extLst/>
          </p:nvPr>
        </p:nvGraphicFramePr>
        <p:xfrm>
          <a:off x="1297304" y="1888549"/>
          <a:ext cx="4905375" cy="4400550"/>
        </p:xfrm>
        <a:graphic>
          <a:graphicData uri="http://schemas.openxmlformats.org/drawingml/2006/chart">
            <c:chart xmlns:c="http://schemas.openxmlformats.org/drawingml/2006/chart" xmlns:r="http://schemas.openxmlformats.org/officeDocument/2006/relationships" r:id="rId4"/>
          </a:graphicData>
        </a:graphic>
      </p:graphicFrame>
      <p:pic>
        <p:nvPicPr>
          <p:cNvPr id="3" name="Рисунок 2"/>
          <p:cNvPicPr>
            <a:picLocks noChangeAspect="1"/>
          </p:cNvPicPr>
          <p:nvPr/>
        </p:nvPicPr>
        <p:blipFill>
          <a:blip r:embed="rId5"/>
          <a:stretch>
            <a:fillRect/>
          </a:stretch>
        </p:blipFill>
        <p:spPr>
          <a:xfrm>
            <a:off x="6684093" y="1869499"/>
            <a:ext cx="4819650" cy="4438650"/>
          </a:xfrm>
          <a:prstGeom prst="rect">
            <a:avLst/>
          </a:prstGeom>
        </p:spPr>
      </p:pic>
    </p:spTree>
    <p:extLst>
      <p:ext uri="{BB962C8B-B14F-4D97-AF65-F5344CB8AC3E}">
        <p14:creationId xmlns:p14="http://schemas.microsoft.com/office/powerpoint/2010/main" val="34077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Интерпретация </a:t>
            </a:r>
            <a:r>
              <a:rPr lang="ru-RU" dirty="0" err="1" smtClean="0"/>
              <a:t>кумуляты</a:t>
            </a:r>
            <a:endParaRPr lang="ru-RU" dirty="0"/>
          </a:p>
        </p:txBody>
      </p:sp>
      <p:sp>
        <p:nvSpPr>
          <p:cNvPr id="9" name="Заголовок 1"/>
          <p:cNvSpPr txBox="1">
            <a:spLocks/>
          </p:cNvSpPr>
          <p:nvPr/>
        </p:nvSpPr>
        <p:spPr>
          <a:xfrm>
            <a:off x="1040675" y="2877402"/>
            <a:ext cx="10115005" cy="2269364"/>
          </a:xfrm>
          <a:prstGeom prst="rect">
            <a:avLst/>
          </a:prstGeom>
        </p:spPr>
        <p:txBody>
          <a:bodyPr vert="horz" lIns="91440" tIns="45720" rIns="91440" bIns="45720" rtlCol="0" anchor="b">
            <a:normAutofit fontScale="900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solidFill>
                  <a:schemeClr val="tx1"/>
                </a:solidFill>
                <a:effectLst>
                  <a:outerShdw blurRad="38100" dist="38100" dir="2700000" algn="tl">
                    <a:srgbClr val="000000">
                      <a:alpha val="43137"/>
                    </a:srgbClr>
                  </a:outerShdw>
                </a:effectLst>
              </a:rPr>
              <a:t>График </a:t>
            </a:r>
            <a:r>
              <a:rPr lang="ru-RU" dirty="0" err="1" smtClean="0">
                <a:solidFill>
                  <a:schemeClr val="tx1"/>
                </a:solidFill>
                <a:effectLst>
                  <a:outerShdw blurRad="38100" dist="38100" dir="2700000" algn="tl">
                    <a:srgbClr val="000000">
                      <a:alpha val="43137"/>
                    </a:srgbClr>
                  </a:outerShdw>
                </a:effectLst>
              </a:rPr>
              <a:t>кумуляты</a:t>
            </a:r>
            <a:r>
              <a:rPr lang="ru-RU" dirty="0" smtClean="0">
                <a:solidFill>
                  <a:schemeClr val="tx1"/>
                </a:solidFill>
                <a:effectLst>
                  <a:outerShdw blurRad="38100" dist="38100" dir="2700000" algn="tl">
                    <a:srgbClr val="000000">
                      <a:alpha val="43137"/>
                    </a:srgbClr>
                  </a:outerShdw>
                </a:effectLst>
              </a:rPr>
              <a:t> позволяет найти число объектов, у которых значения признака не превышают заданного.</a:t>
            </a:r>
          </a:p>
          <a:p>
            <a:endParaRPr lang="ru-RU" sz="2000" i="1" dirty="0">
              <a:solidFill>
                <a:schemeClr val="tx1"/>
              </a:solidFill>
              <a:effectLst>
                <a:outerShdw blurRad="38100" dist="38100" dir="2700000" algn="tl">
                  <a:srgbClr val="000000">
                    <a:alpha val="43137"/>
                  </a:srgbClr>
                </a:outerShdw>
              </a:effectLst>
            </a:endParaRPr>
          </a:p>
          <a:p>
            <a:endParaRPr lang="ru-RU" sz="2000" i="1" dirty="0" smtClean="0">
              <a:solidFill>
                <a:schemeClr val="tx1"/>
              </a:solidFill>
              <a:effectLst>
                <a:outerShdw blurRad="38100" dist="38100" dir="2700000" algn="tl">
                  <a:srgbClr val="000000">
                    <a:alpha val="43137"/>
                  </a:srgbClr>
                </a:outerShdw>
              </a:effectLst>
            </a:endParaRPr>
          </a:p>
          <a:p>
            <a:r>
              <a:rPr lang="ru-RU" sz="2000" i="1" dirty="0" smtClean="0">
                <a:solidFill>
                  <a:schemeClr val="tx1"/>
                </a:solidFill>
                <a:effectLst>
                  <a:outerShdw blurRad="38100" dist="38100" dir="2700000" algn="tl">
                    <a:srgbClr val="000000">
                      <a:alpha val="43137"/>
                    </a:srgbClr>
                  </a:outerShdw>
                </a:effectLst>
              </a:rPr>
              <a:t>Например, у 8 из 32 студентов группы балл за экзамен ниже 3.</a:t>
            </a:r>
          </a:p>
          <a:p>
            <a:r>
              <a:rPr lang="ru-RU" sz="2000" i="1" dirty="0" smtClean="0">
                <a:solidFill>
                  <a:schemeClr val="tx1"/>
                </a:solidFill>
                <a:effectLst>
                  <a:outerShdw blurRad="38100" dist="38100" dir="2700000" algn="tl">
                    <a:srgbClr val="000000">
                      <a:alpha val="43137"/>
                    </a:srgbClr>
                  </a:outerShdw>
                </a:effectLst>
              </a:rPr>
              <a:t>И т.д.</a:t>
            </a:r>
            <a:endParaRPr lang="ru-RU" sz="2200" i="1" dirty="0">
              <a:solidFill>
                <a:schemeClr val="tx1"/>
              </a:solidFill>
            </a:endParaRPr>
          </a:p>
        </p:txBody>
      </p:sp>
    </p:spTree>
    <p:extLst>
      <p:ext uri="{BB962C8B-B14F-4D97-AF65-F5344CB8AC3E}">
        <p14:creationId xmlns:p14="http://schemas.microsoft.com/office/powerpoint/2010/main" val="3506959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Расчет в </a:t>
            </a:r>
            <a:r>
              <a:rPr lang="en-US" dirty="0" smtClean="0"/>
              <a:t>MS Excel</a:t>
            </a:r>
            <a:r>
              <a:rPr lang="ru-RU" dirty="0" smtClean="0"/>
              <a:t>  с применением формул и функций</a:t>
            </a:r>
            <a:endParaRPr lang="ru-RU" dirty="0"/>
          </a:p>
        </p:txBody>
      </p:sp>
      <p:sp>
        <p:nvSpPr>
          <p:cNvPr id="4" name="Объект 2"/>
          <p:cNvSpPr txBox="1">
            <a:spLocks/>
          </p:cNvSpPr>
          <p:nvPr/>
        </p:nvSpPr>
        <p:spPr>
          <a:xfrm>
            <a:off x="1249680" y="1998134"/>
            <a:ext cx="326165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ru-RU" dirty="0" smtClean="0"/>
          </a:p>
          <a:p>
            <a:r>
              <a:rPr lang="ru-RU" dirty="0" smtClean="0"/>
              <a:t> Функция «Сортировка»</a:t>
            </a:r>
          </a:p>
          <a:p>
            <a:endParaRPr lang="ru-RU" dirty="0" smtClean="0"/>
          </a:p>
          <a:p>
            <a:r>
              <a:rPr lang="ru-RU" dirty="0" smtClean="0"/>
              <a:t> </a:t>
            </a:r>
            <a:r>
              <a:rPr lang="en-US" i="1" dirty="0" err="1" smtClean="0"/>
              <a:t>x</a:t>
            </a:r>
            <a:r>
              <a:rPr lang="en-US" i="1" baseline="-25000" dirty="0" err="1" smtClean="0"/>
              <a:t>max</a:t>
            </a:r>
            <a:r>
              <a:rPr lang="ru-RU" i="1" baseline="-25000" dirty="0" smtClean="0"/>
              <a:t> </a:t>
            </a:r>
            <a:r>
              <a:rPr lang="ru-RU" i="1" dirty="0" smtClean="0"/>
              <a:t>= 10</a:t>
            </a:r>
            <a:endParaRPr lang="ru-RU" i="1" baseline="-25000" dirty="0" smtClean="0"/>
          </a:p>
          <a:p>
            <a:r>
              <a:rPr lang="ru-RU" dirty="0" smtClean="0"/>
              <a:t> </a:t>
            </a:r>
            <a:r>
              <a:rPr lang="en-US" i="1" dirty="0" err="1" smtClean="0"/>
              <a:t>x</a:t>
            </a:r>
            <a:r>
              <a:rPr lang="en-US" i="1" baseline="-25000" dirty="0" err="1" smtClean="0"/>
              <a:t>min</a:t>
            </a:r>
            <a:r>
              <a:rPr lang="ru-RU" i="1" baseline="-25000" dirty="0" smtClean="0"/>
              <a:t> </a:t>
            </a:r>
            <a:r>
              <a:rPr lang="ru-RU" i="1" dirty="0" smtClean="0"/>
              <a:t>= 1</a:t>
            </a:r>
            <a:endParaRPr lang="ru-RU" i="1" baseline="-25000" dirty="0" smtClean="0"/>
          </a:p>
          <a:p>
            <a:r>
              <a:rPr lang="en-US" dirty="0" smtClean="0"/>
              <a:t>R</a:t>
            </a:r>
            <a:r>
              <a:rPr lang="ru-RU" dirty="0" smtClean="0"/>
              <a:t> = 9</a:t>
            </a:r>
          </a:p>
          <a:p>
            <a:endParaRPr lang="ru-RU" dirty="0"/>
          </a:p>
        </p:txBody>
      </p:sp>
      <p:sp>
        <p:nvSpPr>
          <p:cNvPr id="6" name="Блок-схема: сопоставление 5"/>
          <p:cNvSpPr/>
          <p:nvPr/>
        </p:nvSpPr>
        <p:spPr>
          <a:xfrm>
            <a:off x="699096" y="2441823"/>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Блок-схема: сопоставление 6"/>
          <p:cNvSpPr/>
          <p:nvPr/>
        </p:nvSpPr>
        <p:spPr>
          <a:xfrm>
            <a:off x="699096" y="3351868"/>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Блок-схема: сопоставление 7"/>
          <p:cNvSpPr/>
          <p:nvPr/>
        </p:nvSpPr>
        <p:spPr>
          <a:xfrm>
            <a:off x="706833" y="3760688"/>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Скругленный прямоугольник 8"/>
          <p:cNvSpPr/>
          <p:nvPr/>
        </p:nvSpPr>
        <p:spPr>
          <a:xfrm rot="19897842">
            <a:off x="7825155" y="2602523"/>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2436516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t>Как отобразить на одной диаграмме MS </a:t>
            </a:r>
            <a:r>
              <a:rPr lang="ru-RU" sz="3200" dirty="0" err="1"/>
              <a:t>Excel</a:t>
            </a:r>
            <a:r>
              <a:rPr lang="ru-RU" sz="3200" dirty="0"/>
              <a:t> несколько графиков, например гистограмму и полигон</a:t>
            </a:r>
          </a:p>
        </p:txBody>
      </p:sp>
      <p:sp>
        <p:nvSpPr>
          <p:cNvPr id="3" name="Объект 2"/>
          <p:cNvSpPr>
            <a:spLocks noGrp="1"/>
          </p:cNvSpPr>
          <p:nvPr>
            <p:ph idx="1"/>
          </p:nvPr>
        </p:nvSpPr>
        <p:spPr>
          <a:xfrm>
            <a:off x="1176411" y="2834640"/>
            <a:ext cx="10058400" cy="866922"/>
          </a:xfrm>
        </p:spPr>
        <p:txBody>
          <a:bodyPr/>
          <a:lstStyle/>
          <a:p>
            <a:r>
              <a:rPr lang="ru-RU" dirty="0" smtClean="0"/>
              <a:t>Видеофрагмент </a:t>
            </a:r>
            <a:r>
              <a:rPr lang="en-US" dirty="0">
                <a:hlinkClick r:id="rId2"/>
              </a:rPr>
              <a:t>https://drive.google.com/drive/folders/1tVPlHiohT8ZDVC1de6AatM-_</a:t>
            </a:r>
            <a:r>
              <a:rPr lang="en-US" dirty="0" smtClean="0">
                <a:hlinkClick r:id="rId2"/>
              </a:rPr>
              <a:t>HzgRFUGq?usp=sharing</a:t>
            </a:r>
            <a:r>
              <a:rPr lang="ru-RU" smtClean="0"/>
              <a:t> </a:t>
            </a:r>
            <a:r>
              <a:rPr lang="ru-RU" smtClean="0"/>
              <a:t>    </a:t>
            </a:r>
            <a:endParaRPr lang="ru-RU" dirty="0"/>
          </a:p>
        </p:txBody>
      </p:sp>
    </p:spTree>
    <p:extLst>
      <p:ext uri="{BB962C8B-B14F-4D97-AF65-F5344CB8AC3E}">
        <p14:creationId xmlns:p14="http://schemas.microsoft.com/office/powerpoint/2010/main" val="134295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1027612" y="452362"/>
            <a:ext cx="10058400" cy="1228392"/>
          </a:xfrm>
        </p:spPr>
        <p:txBody>
          <a:bodyPr>
            <a:normAutofit lnSpcReduction="10000"/>
          </a:bodyPr>
          <a:lstStyle/>
          <a:p>
            <a:pPr marL="0" indent="0">
              <a:buNone/>
            </a:pPr>
            <a:endParaRPr lang="ru-RU" dirty="0" smtClean="0"/>
          </a:p>
          <a:p>
            <a:pPr marL="0" indent="0">
              <a:buNone/>
            </a:pPr>
            <a:r>
              <a:rPr lang="ru-RU" sz="5400" b="1" dirty="0" smtClean="0">
                <a:solidFill>
                  <a:srgbClr val="FF0000"/>
                </a:solidFill>
              </a:rPr>
              <a:t>?</a:t>
            </a:r>
            <a:r>
              <a:rPr lang="ru-RU" dirty="0" smtClean="0"/>
              <a:t> В чем отличие гистограммы и </a:t>
            </a:r>
            <a:r>
              <a:rPr lang="ru-RU" dirty="0" err="1" smtClean="0"/>
              <a:t>кумуляты</a:t>
            </a:r>
            <a:r>
              <a:rPr lang="ru-RU" dirty="0" smtClean="0"/>
              <a:t> для дискретных данных и непрерывных?</a:t>
            </a:r>
            <a:endParaRPr lang="ru-RU" dirty="0"/>
          </a:p>
        </p:txBody>
      </p:sp>
    </p:spTree>
    <p:extLst>
      <p:ext uri="{BB962C8B-B14F-4D97-AF65-F5344CB8AC3E}">
        <p14:creationId xmlns:p14="http://schemas.microsoft.com/office/powerpoint/2010/main" val="2841579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400" dirty="0"/>
              <a:t>Гистограмма для интервального вариационного ряда. Какой из вариантов правильный?</a:t>
            </a:r>
          </a:p>
        </p:txBody>
      </p:sp>
      <p:graphicFrame>
        <p:nvGraphicFramePr>
          <p:cNvPr id="4" name="Диаграмма 3"/>
          <p:cNvGraphicFramePr>
            <a:graphicFrameLocks/>
          </p:cNvGraphicFramePr>
          <p:nvPr>
            <p:extLst/>
          </p:nvPr>
        </p:nvGraphicFramePr>
        <p:xfrm>
          <a:off x="1847528" y="1412776"/>
          <a:ext cx="4320480" cy="23762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p:cNvGraphicFramePr>
            <a:graphicFrameLocks/>
          </p:cNvGraphicFramePr>
          <p:nvPr>
            <p:extLst/>
          </p:nvPr>
        </p:nvGraphicFramePr>
        <p:xfrm>
          <a:off x="5591944" y="364502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2437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2149" y="329751"/>
            <a:ext cx="8596668" cy="1320800"/>
          </a:xfrm>
        </p:spPr>
        <p:txBody>
          <a:bodyPr>
            <a:normAutofit/>
          </a:bodyPr>
          <a:lstStyle/>
          <a:p>
            <a:r>
              <a:rPr lang="ru-RU" sz="2800" dirty="0" smtClean="0"/>
              <a:t>Что Вы можете сказать об этих гистограммах?</a:t>
            </a:r>
            <a:endParaRPr lang="ru-RU" sz="2800" dirty="0"/>
          </a:p>
        </p:txBody>
      </p:sp>
      <p:graphicFrame>
        <p:nvGraphicFramePr>
          <p:cNvPr id="4" name="Диаграмма 3"/>
          <p:cNvGraphicFramePr>
            <a:graphicFrameLocks/>
          </p:cNvGraphicFramePr>
          <p:nvPr>
            <p:extLst>
              <p:ext uri="{D42A27DB-BD31-4B8C-83A1-F6EECF244321}">
                <p14:modId xmlns:p14="http://schemas.microsoft.com/office/powerpoint/2010/main" val="1455573706"/>
              </p:ext>
            </p:extLst>
          </p:nvPr>
        </p:nvGraphicFramePr>
        <p:xfrm>
          <a:off x="862789" y="1530914"/>
          <a:ext cx="3826768" cy="20427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p:cNvGraphicFramePr>
            <a:graphicFrameLocks/>
          </p:cNvGraphicFramePr>
          <p:nvPr>
            <p:extLst/>
          </p:nvPr>
        </p:nvGraphicFramePr>
        <p:xfrm>
          <a:off x="6528048" y="980728"/>
          <a:ext cx="3528392" cy="2088232"/>
        </p:xfrm>
        <a:graphic>
          <a:graphicData uri="http://schemas.openxmlformats.org/drawingml/2006/chart">
            <c:chart xmlns:c="http://schemas.openxmlformats.org/drawingml/2006/chart" xmlns:r="http://schemas.openxmlformats.org/officeDocument/2006/relationships" r:id="rId3"/>
          </a:graphicData>
        </a:graphic>
      </p:graphicFrame>
      <p:sp>
        <p:nvSpPr>
          <p:cNvPr id="6" name="Прямоугольник 5"/>
          <p:cNvSpPr/>
          <p:nvPr/>
        </p:nvSpPr>
        <p:spPr>
          <a:xfrm>
            <a:off x="5050483" y="5020853"/>
            <a:ext cx="6608505" cy="707886"/>
          </a:xfrm>
          <a:prstGeom prst="rect">
            <a:avLst/>
          </a:prstGeom>
        </p:spPr>
        <p:txBody>
          <a:bodyPr wrap="square">
            <a:spAutoFit/>
          </a:bodyPr>
          <a:lstStyle/>
          <a:p>
            <a:r>
              <a:rPr lang="ru-RU" sz="4000" b="1" dirty="0">
                <a:solidFill>
                  <a:srgbClr val="FF0000"/>
                </a:solidFill>
              </a:rPr>
              <a:t>!</a:t>
            </a:r>
            <a:r>
              <a:rPr lang="ru-RU" dirty="0"/>
              <a:t> Избегайте слишком малого/большого количества интервалов</a:t>
            </a:r>
          </a:p>
        </p:txBody>
      </p:sp>
      <p:pic>
        <p:nvPicPr>
          <p:cNvPr id="7" name="Рисунок 6"/>
          <p:cNvPicPr>
            <a:picLocks noChangeAspect="1"/>
          </p:cNvPicPr>
          <p:nvPr/>
        </p:nvPicPr>
        <p:blipFill>
          <a:blip r:embed="rId4"/>
          <a:stretch>
            <a:fillRect/>
          </a:stretch>
        </p:blipFill>
        <p:spPr>
          <a:xfrm>
            <a:off x="3935761" y="3846048"/>
            <a:ext cx="4035461" cy="2846148"/>
          </a:xfrm>
          <a:prstGeom prst="rect">
            <a:avLst/>
          </a:prstGeom>
        </p:spPr>
      </p:pic>
    </p:spTree>
    <p:extLst>
      <p:ext uri="{BB962C8B-B14F-4D97-AF65-F5344CB8AC3E}">
        <p14:creationId xmlns:p14="http://schemas.microsoft.com/office/powerpoint/2010/main" val="47129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Заголовок 1"/>
          <p:cNvSpPr>
            <a:spLocks noGrp="1"/>
          </p:cNvSpPr>
          <p:nvPr>
            <p:ph type="title"/>
          </p:nvPr>
        </p:nvSpPr>
        <p:spPr/>
        <p:txBody>
          <a:bodyPr>
            <a:normAutofit fontScale="90000"/>
          </a:bodyPr>
          <a:lstStyle/>
          <a:p>
            <a:r>
              <a:rPr lang="ru-RU" b="1" dirty="0" smtClean="0">
                <a:solidFill>
                  <a:srgbClr val="0070C0"/>
                </a:solidFill>
                <a:effectLst>
                  <a:outerShdw blurRad="38100" dist="38100" dir="2700000" algn="tl">
                    <a:srgbClr val="000000">
                      <a:alpha val="43137"/>
                    </a:srgbClr>
                  </a:outerShdw>
                </a:effectLst>
              </a:rPr>
              <a:t>Домашнее задание 3. </a:t>
            </a:r>
            <a:r>
              <a:rPr lang="ru-RU" b="1" dirty="0">
                <a:solidFill>
                  <a:srgbClr val="0070C0"/>
                </a:solidFill>
                <a:effectLst>
                  <a:outerShdw blurRad="38100" dist="38100" dir="2700000" algn="tl">
                    <a:srgbClr val="000000">
                      <a:alpha val="43137"/>
                    </a:srgbClr>
                  </a:outerShdw>
                </a:effectLst>
              </a:rPr>
              <a:t>(часть </a:t>
            </a:r>
            <a:r>
              <a:rPr lang="ru-RU" b="1" dirty="0" smtClean="0">
                <a:solidFill>
                  <a:srgbClr val="0070C0"/>
                </a:solidFill>
                <a:effectLst>
                  <a:outerShdw blurRad="38100" dist="38100" dir="2700000" algn="tl">
                    <a:srgbClr val="000000">
                      <a:alpha val="43137"/>
                    </a:srgbClr>
                  </a:outerShdw>
                </a:effectLst>
              </a:rPr>
              <a:t>модульной работы 1 – расчетная и графическая часть).  Дата сдачи 05.10.2022</a:t>
            </a:r>
            <a:endParaRPr lang="ru-RU" dirty="0">
              <a:solidFill>
                <a:srgbClr val="0070C0"/>
              </a:solidFill>
            </a:endParaRPr>
          </a:p>
        </p:txBody>
      </p:sp>
      <p:sp>
        <p:nvSpPr>
          <p:cNvPr id="6" name="Содержимое 2"/>
          <p:cNvSpPr txBox="1">
            <a:spLocks/>
          </p:cNvSpPr>
          <p:nvPr/>
        </p:nvSpPr>
        <p:spPr bwMode="auto">
          <a:xfrm>
            <a:off x="613703" y="2208073"/>
            <a:ext cx="10096901" cy="4389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ru-RU" sz="2000" dirty="0" smtClean="0">
                <a:solidFill>
                  <a:srgbClr val="0070C0"/>
                </a:solidFill>
              </a:rPr>
              <a:t>Построить интервальный вариационный ряд распределения по выбранному Вами ряду пространственных данных</a:t>
            </a:r>
          </a:p>
          <a:p>
            <a:r>
              <a:rPr lang="ru-RU" sz="2000" dirty="0" smtClean="0">
                <a:solidFill>
                  <a:srgbClr val="0070C0"/>
                </a:solidFill>
              </a:rPr>
              <a:t>Построить графики: по исходным данным (точечную диаграмму), по сгруппированным данным (гистограмму, полигон, </a:t>
            </a:r>
            <a:r>
              <a:rPr lang="ru-RU" sz="2000" dirty="0" err="1" smtClean="0">
                <a:solidFill>
                  <a:srgbClr val="0070C0"/>
                </a:solidFill>
              </a:rPr>
              <a:t>кумуляту</a:t>
            </a:r>
            <a:r>
              <a:rPr lang="ru-RU" sz="2000" dirty="0" smtClean="0">
                <a:solidFill>
                  <a:srgbClr val="0070C0"/>
                </a:solidFill>
              </a:rPr>
              <a:t>, </a:t>
            </a:r>
            <a:r>
              <a:rPr lang="ru-RU" sz="2000" dirty="0" err="1" smtClean="0">
                <a:solidFill>
                  <a:srgbClr val="0070C0"/>
                </a:solidFill>
              </a:rPr>
              <a:t>огиву</a:t>
            </a:r>
            <a:r>
              <a:rPr lang="ru-RU" sz="2000" dirty="0" smtClean="0">
                <a:solidFill>
                  <a:srgbClr val="0070C0"/>
                </a:solidFill>
              </a:rPr>
              <a:t>).</a:t>
            </a:r>
          </a:p>
          <a:p>
            <a:r>
              <a:rPr lang="ru-RU" sz="2000" dirty="0" smtClean="0">
                <a:solidFill>
                  <a:srgbClr val="0070C0"/>
                </a:solidFill>
              </a:rPr>
              <a:t>Оформить результаты в виде расчетного файла </a:t>
            </a:r>
            <a:r>
              <a:rPr lang="en-US" sz="2000" dirty="0" smtClean="0">
                <a:solidFill>
                  <a:srgbClr val="0070C0"/>
                </a:solidFill>
              </a:rPr>
              <a:t>MS Excel</a:t>
            </a:r>
            <a:r>
              <a:rPr lang="ru-RU" sz="2000" dirty="0" smtClean="0">
                <a:solidFill>
                  <a:srgbClr val="0070C0"/>
                </a:solidFill>
              </a:rPr>
              <a:t> (для проверки должны быть доступны все формулы и функции, которые использованы)</a:t>
            </a:r>
          </a:p>
          <a:p>
            <a:r>
              <a:rPr lang="ru-RU" sz="2000" dirty="0" smtClean="0">
                <a:solidFill>
                  <a:srgbClr val="0070C0"/>
                </a:solidFill>
              </a:rPr>
              <a:t>Загрузить по ссылке </a:t>
            </a:r>
            <a:r>
              <a:rPr lang="en-US" sz="2000" dirty="0">
                <a:solidFill>
                  <a:srgbClr val="0070C0"/>
                </a:solidFill>
                <a:hlinkClick r:id="rId2"/>
              </a:rPr>
              <a:t>https://</a:t>
            </a:r>
            <a:r>
              <a:rPr lang="en-US" sz="2000" dirty="0" smtClean="0">
                <a:solidFill>
                  <a:srgbClr val="0070C0"/>
                </a:solidFill>
                <a:hlinkClick r:id="rId2"/>
              </a:rPr>
              <a:t>docs.google.com/forms/d/e/1FAIpQLSfbMdvHhRc7KKw5Oq_KncAfnslmD1dJNh33jO6rTMEHhP_5QQ/viewform</a:t>
            </a:r>
            <a:r>
              <a:rPr lang="ru-RU" sz="2000" dirty="0" smtClean="0">
                <a:solidFill>
                  <a:srgbClr val="0070C0"/>
                </a:solidFill>
              </a:rPr>
              <a:t> </a:t>
            </a:r>
            <a:endParaRPr lang="ru-RU" sz="2000" dirty="0">
              <a:solidFill>
                <a:srgbClr val="0070C0"/>
              </a:solidFill>
            </a:endParaRPr>
          </a:p>
        </p:txBody>
      </p:sp>
    </p:spTree>
    <p:extLst>
      <p:ext uri="{BB962C8B-B14F-4D97-AF65-F5344CB8AC3E}">
        <p14:creationId xmlns:p14="http://schemas.microsoft.com/office/powerpoint/2010/main" val="1483691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1634" y="4239514"/>
            <a:ext cx="10058400" cy="1450757"/>
          </a:xfrm>
        </p:spPr>
        <p:txBody>
          <a:bodyPr>
            <a:normAutofit fontScale="90000"/>
          </a:bodyPr>
          <a:lstStyle/>
          <a:p>
            <a:pPr marL="685800" indent="-685800">
              <a:buFont typeface="Wingdings" panose="05000000000000000000" pitchFamily="2" charset="2"/>
              <a:buChar char="ü"/>
            </a:pPr>
            <a:r>
              <a:rPr lang="ru-RU" sz="3600" dirty="0" smtClean="0"/>
              <a:t>При интерпретации результатов не забудьте обосновать, какое количество интервалов Вы выбрали и почему</a:t>
            </a:r>
            <a:endParaRPr lang="ru-RU" sz="3600" dirty="0"/>
          </a:p>
        </p:txBody>
      </p:sp>
      <p:sp>
        <p:nvSpPr>
          <p:cNvPr id="3" name="Заголовок 1"/>
          <p:cNvSpPr txBox="1">
            <a:spLocks/>
          </p:cNvSpPr>
          <p:nvPr/>
        </p:nvSpPr>
        <p:spPr>
          <a:xfrm>
            <a:off x="1101634" y="985664"/>
            <a:ext cx="10058400" cy="1450757"/>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FF0000"/>
                </a:solidFill>
                <a:effectLst>
                  <a:outerShdw blurRad="38100" dist="38100" dir="2700000" algn="tl">
                    <a:srgbClr val="000000">
                      <a:alpha val="43137"/>
                    </a:srgbClr>
                  </a:outerShdw>
                </a:effectLst>
              </a:rPr>
              <a:t>!</a:t>
            </a:r>
            <a:r>
              <a:rPr lang="ru-RU" dirty="0" smtClean="0"/>
              <a:t> Постройте и опишите графики:</a:t>
            </a:r>
            <a:endParaRPr lang="ru-RU" sz="3600" dirty="0"/>
          </a:p>
        </p:txBody>
      </p:sp>
      <p:sp>
        <p:nvSpPr>
          <p:cNvPr id="4" name="Заголовок 1"/>
          <p:cNvSpPr txBox="1">
            <a:spLocks/>
          </p:cNvSpPr>
          <p:nvPr/>
        </p:nvSpPr>
        <p:spPr>
          <a:xfrm>
            <a:off x="1101634" y="2300460"/>
            <a:ext cx="10058400" cy="1450757"/>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ü"/>
            </a:pPr>
            <a:r>
              <a:rPr lang="ru-RU" sz="3600" dirty="0" smtClean="0"/>
              <a:t>Дайте интерпретацию каждого графика (гистограммы, полигона, </a:t>
            </a:r>
            <a:r>
              <a:rPr lang="ru-RU" sz="3600" dirty="0" err="1" smtClean="0"/>
              <a:t>кумуляты</a:t>
            </a:r>
            <a:r>
              <a:rPr lang="ru-RU" sz="3600" dirty="0" smtClean="0"/>
              <a:t>, </a:t>
            </a:r>
            <a:r>
              <a:rPr lang="ru-RU" sz="3600" dirty="0" err="1" smtClean="0"/>
              <a:t>огивы</a:t>
            </a:r>
            <a:r>
              <a:rPr lang="ru-RU" sz="3600" dirty="0" smtClean="0"/>
              <a:t>) </a:t>
            </a:r>
            <a:endParaRPr lang="ru-RU" sz="3600" dirty="0"/>
          </a:p>
        </p:txBody>
      </p:sp>
      <p:sp>
        <p:nvSpPr>
          <p:cNvPr id="5" name="Заголовок 1"/>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smtClean="0"/>
              <a:t>Домашнее задание 3 (продолжение) + «в копилку Модульной работы 1»</a:t>
            </a:r>
            <a:endParaRPr lang="ru-RU" dirty="0"/>
          </a:p>
        </p:txBody>
      </p:sp>
    </p:spTree>
    <p:extLst>
      <p:ext uri="{BB962C8B-B14F-4D97-AF65-F5344CB8AC3E}">
        <p14:creationId xmlns:p14="http://schemas.microsoft.com/office/powerpoint/2010/main" val="1157112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007" y="512619"/>
            <a:ext cx="8596668" cy="1320800"/>
          </a:xfrm>
        </p:spPr>
        <p:txBody>
          <a:bodyPr/>
          <a:lstStyle/>
          <a:p>
            <a:r>
              <a:rPr lang="ru-RU" dirty="0" smtClean="0"/>
              <a:t>Домашнее задание 3</a:t>
            </a:r>
            <a:endParaRPr lang="ru-RU" dirty="0"/>
          </a:p>
        </p:txBody>
      </p:sp>
      <p:sp>
        <p:nvSpPr>
          <p:cNvPr id="3" name="Объект 2"/>
          <p:cNvSpPr>
            <a:spLocks noGrp="1"/>
          </p:cNvSpPr>
          <p:nvPr>
            <p:ph sz="quarter" idx="1"/>
          </p:nvPr>
        </p:nvSpPr>
        <p:spPr/>
        <p:txBody>
          <a:bodyPr>
            <a:normAutofit fontScale="70000" lnSpcReduction="20000"/>
          </a:bodyPr>
          <a:lstStyle/>
          <a:p>
            <a:endParaRPr lang="ru-RU" dirty="0" smtClean="0"/>
          </a:p>
          <a:p>
            <a:r>
              <a:rPr lang="ru-RU" dirty="0" smtClean="0"/>
              <a:t>Все расчеты провести в файле формата </a:t>
            </a:r>
            <a:r>
              <a:rPr lang="en-US" dirty="0" smtClean="0"/>
              <a:t>*.</a:t>
            </a:r>
            <a:r>
              <a:rPr lang="en-US" dirty="0" err="1" smtClean="0"/>
              <a:t>xls</a:t>
            </a:r>
            <a:endParaRPr lang="ru-RU" dirty="0" smtClean="0"/>
          </a:p>
          <a:p>
            <a:endParaRPr lang="ru-RU" dirty="0"/>
          </a:p>
          <a:p>
            <a:r>
              <a:rPr lang="ru-RU" dirty="0" smtClean="0"/>
              <a:t>Загрузить файл в индивидуальную папку на </a:t>
            </a:r>
            <a:r>
              <a:rPr lang="en-US" dirty="0" smtClean="0"/>
              <a:t>google-</a:t>
            </a:r>
            <a:r>
              <a:rPr lang="ru-RU" dirty="0" smtClean="0"/>
              <a:t>диске</a:t>
            </a:r>
            <a:endParaRPr lang="en-US" dirty="0" smtClean="0"/>
          </a:p>
          <a:p>
            <a:endParaRPr lang="ru-RU" dirty="0" smtClean="0"/>
          </a:p>
          <a:p>
            <a:r>
              <a:rPr lang="ru-RU" dirty="0" smtClean="0"/>
              <a:t>Должны быть видны формулы и функции, которые Вы применили</a:t>
            </a:r>
          </a:p>
          <a:p>
            <a:endParaRPr lang="ru-RU" dirty="0"/>
          </a:p>
          <a:p>
            <a:r>
              <a:rPr lang="ru-RU" dirty="0" smtClean="0"/>
              <a:t>В описательной части кратко описать ход процесса, полученные результаты и дать интерпретацию:</a:t>
            </a:r>
          </a:p>
          <a:p>
            <a:pPr>
              <a:buFont typeface="Wingdings" panose="05000000000000000000" pitchFamily="2" charset="2"/>
              <a:buChar char="ü"/>
            </a:pPr>
            <a:r>
              <a:rPr lang="ru-RU" dirty="0"/>
              <a:t>Кратко описать ход процесса обработки данных.</a:t>
            </a:r>
          </a:p>
          <a:p>
            <a:pPr>
              <a:buFont typeface="Wingdings" panose="05000000000000000000" pitchFamily="2" charset="2"/>
              <a:buChar char="ü"/>
            </a:pPr>
            <a:r>
              <a:rPr lang="ru-RU" dirty="0"/>
              <a:t>Последовательно – что сделано.</a:t>
            </a:r>
          </a:p>
          <a:p>
            <a:pPr>
              <a:buFont typeface="Wingdings" panose="05000000000000000000" pitchFamily="2" charset="2"/>
              <a:buChar char="ü"/>
            </a:pPr>
            <a:r>
              <a:rPr lang="ru-RU" dirty="0"/>
              <a:t>Какие значения получены.</a:t>
            </a:r>
          </a:p>
          <a:p>
            <a:pPr>
              <a:buFont typeface="Wingdings" panose="05000000000000000000" pitchFamily="2" charset="2"/>
              <a:buChar char="ü"/>
            </a:pPr>
            <a:r>
              <a:rPr lang="ru-RU" dirty="0"/>
              <a:t>Что они </a:t>
            </a:r>
            <a:r>
              <a:rPr lang="ru-RU" dirty="0" smtClean="0"/>
              <a:t>означают, как интерпретируются.</a:t>
            </a:r>
            <a:endParaRPr lang="ru-RU" dirty="0"/>
          </a:p>
          <a:p>
            <a:endParaRPr lang="ru-RU" dirty="0" smtClean="0"/>
          </a:p>
          <a:p>
            <a:endParaRPr lang="en-US" dirty="0" smtClean="0"/>
          </a:p>
        </p:txBody>
      </p:sp>
      <p:sp>
        <p:nvSpPr>
          <p:cNvPr id="4" name="Блок-схема: сопоставление 3"/>
          <p:cNvSpPr/>
          <p:nvPr/>
        </p:nvSpPr>
        <p:spPr>
          <a:xfrm>
            <a:off x="458088" y="2280739"/>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711847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Объект 7"/>
          <p:cNvPicPr>
            <a:picLocks noGrp="1" noChangeAspect="1"/>
          </p:cNvPicPr>
          <p:nvPr>
            <p:ph sz="half" idx="2"/>
          </p:nvPr>
        </p:nvPicPr>
        <p:blipFill>
          <a:blip r:embed="rId2"/>
          <a:stretch>
            <a:fillRect/>
          </a:stretch>
        </p:blipFill>
        <p:spPr>
          <a:xfrm>
            <a:off x="568036" y="1153909"/>
            <a:ext cx="3865419" cy="2188254"/>
          </a:xfrm>
          <a:prstGeom prst="rect">
            <a:avLst/>
          </a:prstGeom>
        </p:spPr>
      </p:pic>
      <p:sp>
        <p:nvSpPr>
          <p:cNvPr id="5" name="Текст 4"/>
          <p:cNvSpPr>
            <a:spLocks noGrp="1"/>
          </p:cNvSpPr>
          <p:nvPr>
            <p:ph type="body" sz="quarter" idx="3"/>
          </p:nvPr>
        </p:nvSpPr>
        <p:spPr>
          <a:xfrm>
            <a:off x="488905" y="4837985"/>
            <a:ext cx="5481072" cy="1597984"/>
          </a:xfrm>
        </p:spPr>
        <p:txBody>
          <a:bodyPr>
            <a:normAutofit fontScale="62500" lnSpcReduction="20000"/>
          </a:bodyPr>
          <a:lstStyle/>
          <a:p>
            <a:r>
              <a:rPr lang="ru-RU" sz="4400" b="1" dirty="0" smtClean="0">
                <a:solidFill>
                  <a:srgbClr val="FF0000"/>
                </a:solidFill>
              </a:rPr>
              <a:t>?</a:t>
            </a:r>
            <a:r>
              <a:rPr lang="ru-RU" sz="1600" dirty="0" smtClean="0">
                <a:solidFill>
                  <a:srgbClr val="7030A0"/>
                </a:solidFill>
              </a:rPr>
              <a:t> </a:t>
            </a:r>
          </a:p>
          <a:p>
            <a:r>
              <a:rPr lang="ru-RU" sz="1600" dirty="0" smtClean="0">
                <a:solidFill>
                  <a:srgbClr val="7030A0"/>
                </a:solidFill>
              </a:rPr>
              <a:t>Смысл (интерпретация) средней</a:t>
            </a:r>
          </a:p>
          <a:p>
            <a:r>
              <a:rPr lang="ru-RU" sz="1600" dirty="0" smtClean="0">
                <a:solidFill>
                  <a:srgbClr val="7030A0"/>
                </a:solidFill>
              </a:rPr>
              <a:t>Отличие </a:t>
            </a:r>
            <a:r>
              <a:rPr lang="ru-RU" sz="1600" dirty="0">
                <a:solidFill>
                  <a:srgbClr val="7030A0"/>
                </a:solidFill>
              </a:rPr>
              <a:t>взвешенной и </a:t>
            </a:r>
            <a:r>
              <a:rPr lang="ru-RU" sz="1600" dirty="0" smtClean="0">
                <a:solidFill>
                  <a:srgbClr val="7030A0"/>
                </a:solidFill>
              </a:rPr>
              <a:t>невзвешенной</a:t>
            </a:r>
            <a:endParaRPr lang="ru-RU" sz="1600" dirty="0">
              <a:solidFill>
                <a:srgbClr val="7030A0"/>
              </a:solidFill>
            </a:endParaRPr>
          </a:p>
          <a:p>
            <a:r>
              <a:rPr lang="ru-RU" sz="1600" dirty="0">
                <a:solidFill>
                  <a:srgbClr val="7030A0"/>
                </a:solidFill>
              </a:rPr>
              <a:t>Отличаются ли полученные </a:t>
            </a:r>
            <a:r>
              <a:rPr lang="ru-RU" sz="1600" dirty="0" smtClean="0">
                <a:solidFill>
                  <a:srgbClr val="7030A0"/>
                </a:solidFill>
              </a:rPr>
              <a:t>значения </a:t>
            </a:r>
          </a:p>
          <a:p>
            <a:r>
              <a:rPr lang="ru-RU" sz="1600" dirty="0" smtClean="0">
                <a:solidFill>
                  <a:srgbClr val="7030A0"/>
                </a:solidFill>
              </a:rPr>
              <a:t>Первичны или вторичны данные о средних</a:t>
            </a:r>
            <a:endParaRPr lang="ru-RU" sz="1600" dirty="0">
              <a:solidFill>
                <a:srgbClr val="7030A0"/>
              </a:solidFill>
            </a:endParaRPr>
          </a:p>
        </p:txBody>
      </p:sp>
      <p:pic>
        <p:nvPicPr>
          <p:cNvPr id="9" name="Объект 8"/>
          <p:cNvPicPr>
            <a:picLocks noGrp="1" noChangeAspect="1"/>
          </p:cNvPicPr>
          <p:nvPr>
            <p:ph sz="quarter" idx="4"/>
          </p:nvPr>
        </p:nvPicPr>
        <p:blipFill>
          <a:blip r:embed="rId3"/>
          <a:stretch>
            <a:fillRect/>
          </a:stretch>
        </p:blipFill>
        <p:spPr>
          <a:xfrm>
            <a:off x="6040584" y="872656"/>
            <a:ext cx="4001227" cy="2719986"/>
          </a:xfrm>
          <a:prstGeom prst="rect">
            <a:avLst/>
          </a:prstGeom>
        </p:spPr>
      </p:pic>
      <p:sp>
        <p:nvSpPr>
          <p:cNvPr id="7" name="Rectangle 18"/>
          <p:cNvSpPr>
            <a:spLocks noGrp="1" noChangeArrowheads="1"/>
          </p:cNvSpPr>
          <p:nvPr>
            <p:ph type="title"/>
          </p:nvPr>
        </p:nvSpPr>
        <p:spPr>
          <a:xfrm>
            <a:off x="568036" y="379096"/>
            <a:ext cx="10538032" cy="538609"/>
          </a:xfrm>
        </p:spPr>
        <p:txBody>
          <a:bodyPr wrap="square" rtlCol="0" anchor="t">
            <a:spAutoFit/>
          </a:bodyPr>
          <a:lstStyle/>
          <a:p>
            <a:pPr>
              <a:spcBef>
                <a:spcPct val="20000"/>
              </a:spcBef>
              <a:defRPr/>
            </a:pPr>
            <a:r>
              <a:rPr lang="ru-RU" sz="2900" dirty="0"/>
              <a:t>Расчет средней </a:t>
            </a:r>
            <a:r>
              <a:rPr lang="ru-RU" sz="2900" dirty="0" smtClean="0"/>
              <a:t>арифметической (средняя отклонений) </a:t>
            </a:r>
            <a:endParaRPr lang="ru-RU" sz="2900" dirty="0"/>
          </a:p>
        </p:txBody>
      </p:sp>
      <p:sp>
        <p:nvSpPr>
          <p:cNvPr id="10" name="Текст 2"/>
          <p:cNvSpPr txBox="1">
            <a:spLocks/>
          </p:cNvSpPr>
          <p:nvPr/>
        </p:nvSpPr>
        <p:spPr bwMode="auto">
          <a:xfrm>
            <a:off x="6190054" y="4671269"/>
            <a:ext cx="4378036" cy="153350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400" b="1" kern="1200">
                <a:solidFill>
                  <a:schemeClr val="tx1"/>
                </a:solidFill>
                <a:latin typeface="+mn-lt"/>
                <a:ea typeface="+mn-ea"/>
                <a:cs typeface="+mn-cs"/>
              </a:defRPr>
            </a:lvl1pPr>
            <a:lvl2pPr marL="457200" indent="0" algn="l" rtl="0" eaLnBrk="0" fontAlgn="base" hangingPunct="0">
              <a:spcBef>
                <a:spcPct val="20000"/>
              </a:spcBef>
              <a:spcAft>
                <a:spcPct val="0"/>
              </a:spcAft>
              <a:buFont typeface="Arial" charset="0"/>
              <a:buNone/>
              <a:defRPr sz="2000" b="1"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800" b="1"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1600" b="1"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285750" indent="-285750">
              <a:buFont typeface="Arial" panose="020B0604020202020204" pitchFamily="34" charset="0"/>
              <a:buChar char="•"/>
            </a:pPr>
            <a:r>
              <a:rPr lang="ru-RU" sz="1400" b="0" dirty="0">
                <a:solidFill>
                  <a:srgbClr val="0070C0"/>
                </a:solidFill>
                <a:effectLst>
                  <a:outerShdw blurRad="38100" dist="38100" dir="2700000" algn="tl">
                    <a:srgbClr val="000000">
                      <a:alpha val="43137"/>
                    </a:srgbClr>
                  </a:outerShdw>
                </a:effectLst>
              </a:rPr>
              <a:t>Средняя заработная плата на 1 работника</a:t>
            </a:r>
          </a:p>
          <a:p>
            <a:pPr marL="285750" indent="-285750">
              <a:buFont typeface="Arial" panose="020B0604020202020204" pitchFamily="34" charset="0"/>
              <a:buChar char="•"/>
            </a:pPr>
            <a:r>
              <a:rPr lang="ru-RU" sz="1400" b="0" dirty="0">
                <a:solidFill>
                  <a:srgbClr val="0070C0"/>
                </a:solidFill>
                <a:effectLst>
                  <a:outerShdw blurRad="38100" dist="38100" dir="2700000" algn="tl">
                    <a:srgbClr val="000000">
                      <a:alpha val="43137"/>
                    </a:srgbClr>
                  </a:outerShdw>
                </a:effectLst>
              </a:rPr>
              <a:t>Средняя цена единицы продукции</a:t>
            </a:r>
          </a:p>
          <a:p>
            <a:pPr marL="285750" indent="-285750">
              <a:buFont typeface="Arial" panose="020B0604020202020204" pitchFamily="34" charset="0"/>
              <a:buChar char="•"/>
            </a:pPr>
            <a:r>
              <a:rPr lang="ru-RU" sz="1400" b="0" dirty="0">
                <a:solidFill>
                  <a:srgbClr val="0070C0"/>
                </a:solidFill>
                <a:effectLst>
                  <a:outerShdw blurRad="38100" dist="38100" dir="2700000" algn="tl">
                    <a:srgbClr val="000000">
                      <a:alpha val="43137"/>
                    </a:srgbClr>
                  </a:outerShdw>
                </a:effectLst>
              </a:rPr>
              <a:t>Средняя температура воздуха в сентябре</a:t>
            </a:r>
          </a:p>
          <a:p>
            <a:pPr marL="285750" indent="-285750">
              <a:buFont typeface="Arial" panose="020B0604020202020204" pitchFamily="34" charset="0"/>
              <a:buChar char="•"/>
            </a:pPr>
            <a:r>
              <a:rPr lang="ru-RU" sz="1400" b="0" dirty="0">
                <a:solidFill>
                  <a:srgbClr val="0070C0"/>
                </a:solidFill>
                <a:effectLst>
                  <a:outerShdw blurRad="38100" dist="38100" dir="2700000" algn="tl">
                    <a:srgbClr val="000000">
                      <a:alpha val="43137"/>
                    </a:srgbClr>
                  </a:outerShdw>
                </a:effectLst>
              </a:rPr>
              <a:t>Средняя температура </a:t>
            </a:r>
            <a:r>
              <a:rPr lang="ru-RU" sz="1400" b="0" dirty="0" smtClean="0">
                <a:solidFill>
                  <a:srgbClr val="0070C0"/>
                </a:solidFill>
                <a:effectLst>
                  <a:outerShdw blurRad="38100" dist="38100" dir="2700000" algn="tl">
                    <a:srgbClr val="000000">
                      <a:alpha val="43137"/>
                    </a:srgbClr>
                  </a:outerShdw>
                </a:effectLst>
              </a:rPr>
              <a:t>пациентов в больнице</a:t>
            </a:r>
          </a:p>
          <a:p>
            <a:pPr marL="285750" indent="-285750">
              <a:buFont typeface="Arial" panose="020B0604020202020204" pitchFamily="34" charset="0"/>
              <a:buChar char="•"/>
            </a:pPr>
            <a:r>
              <a:rPr lang="ru-RU" sz="1400" b="0" dirty="0" smtClean="0">
                <a:solidFill>
                  <a:srgbClr val="0070C0"/>
                </a:solidFill>
                <a:effectLst>
                  <a:outerShdw blurRad="38100" dist="38100" dir="2700000" algn="tl">
                    <a:srgbClr val="000000">
                      <a:alpha val="43137"/>
                    </a:srgbClr>
                  </a:outerShdw>
                </a:effectLst>
              </a:rPr>
              <a:t>Среднее число госпитализированных</a:t>
            </a:r>
            <a:endParaRPr lang="ru-RU" sz="1400" b="0" dirty="0">
              <a:solidFill>
                <a:srgbClr val="0070C0"/>
              </a:solidFill>
              <a:effectLst>
                <a:outerShdw blurRad="38100" dist="38100" dir="2700000" algn="tl">
                  <a:srgbClr val="000000">
                    <a:alpha val="43137"/>
                  </a:srgbClr>
                </a:outerShdw>
              </a:effectLst>
            </a:endParaRPr>
          </a:p>
        </p:txBody>
      </p:sp>
      <p:sp>
        <p:nvSpPr>
          <p:cNvPr id="12" name="Прямоугольник 11"/>
          <p:cNvSpPr/>
          <p:nvPr/>
        </p:nvSpPr>
        <p:spPr>
          <a:xfrm>
            <a:off x="-1" y="3499974"/>
            <a:ext cx="6040585" cy="955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Простая среднеарифметическая величина представляет собой среднее слагаемое, при определении которого общий объем данного признака в совокупности данных поровну распределяется между всеми единицами, входящими в данную совокупность.</a:t>
            </a:r>
          </a:p>
        </p:txBody>
      </p:sp>
      <p:sp>
        <p:nvSpPr>
          <p:cNvPr id="13" name="Прямоугольник 12"/>
          <p:cNvSpPr/>
          <p:nvPr/>
        </p:nvSpPr>
        <p:spPr>
          <a:xfrm>
            <a:off x="6040584" y="3499975"/>
            <a:ext cx="6151416" cy="95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Взвешенная среднеарифметическая величина используется, когда варианты исследуемой совокупности встречаются неодинаковое количество раз</a:t>
            </a:r>
          </a:p>
        </p:txBody>
      </p:sp>
      <p:sp>
        <p:nvSpPr>
          <p:cNvPr id="14" name="Блок-схема: сопоставление 13"/>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217058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на занятии:</a:t>
            </a:r>
            <a:endParaRPr lang="ru-RU" dirty="0"/>
          </a:p>
        </p:txBody>
      </p:sp>
      <p:sp>
        <p:nvSpPr>
          <p:cNvPr id="3" name="Текст 2"/>
          <p:cNvSpPr>
            <a:spLocks noGrp="1"/>
          </p:cNvSpPr>
          <p:nvPr>
            <p:ph type="body" idx="1"/>
          </p:nvPr>
        </p:nvSpPr>
        <p:spPr>
          <a:xfrm>
            <a:off x="765799" y="2790229"/>
            <a:ext cx="10019964" cy="576262"/>
          </a:xfrm>
        </p:spPr>
        <p:txBody>
          <a:bodyPr>
            <a:normAutofit fontScale="92500" lnSpcReduction="10000"/>
          </a:bodyPr>
          <a:lstStyle/>
          <a:p>
            <a:r>
              <a:rPr lang="ru-RU" dirty="0" smtClean="0"/>
              <a:t>По построенному дискретному вариационному ряду найти среднюю арифметическую  (опционально, если позволяют данные Вашего массива)</a:t>
            </a:r>
            <a:endParaRPr lang="ru-RU" dirty="0"/>
          </a:p>
        </p:txBody>
      </p:sp>
      <p:sp>
        <p:nvSpPr>
          <p:cNvPr id="4" name="Объект 3"/>
          <p:cNvSpPr>
            <a:spLocks noGrp="1"/>
          </p:cNvSpPr>
          <p:nvPr>
            <p:ph sz="half" idx="2"/>
          </p:nvPr>
        </p:nvSpPr>
        <p:spPr>
          <a:xfrm>
            <a:off x="883563" y="3906982"/>
            <a:ext cx="10200073" cy="2688561"/>
          </a:xfrm>
        </p:spPr>
        <p:txBody>
          <a:bodyPr/>
          <a:lstStyle/>
          <a:p>
            <a:r>
              <a:rPr lang="ru-RU" dirty="0" smtClean="0"/>
              <a:t>Сравнить результаты</a:t>
            </a:r>
          </a:p>
          <a:p>
            <a:r>
              <a:rPr lang="ru-RU" dirty="0" smtClean="0"/>
              <a:t>Объяснить расхождения (если есть)</a:t>
            </a:r>
          </a:p>
          <a:p>
            <a:r>
              <a:rPr lang="ru-RU" dirty="0" smtClean="0"/>
              <a:t>Сделать выводы, дать экономическую интерпретацию полученным результатам </a:t>
            </a:r>
            <a:endParaRPr lang="ru-RU" dirty="0"/>
          </a:p>
        </p:txBody>
      </p:sp>
      <p:sp>
        <p:nvSpPr>
          <p:cNvPr id="7" name="Текст 2"/>
          <p:cNvSpPr>
            <a:spLocks noGrp="1"/>
          </p:cNvSpPr>
          <p:nvPr>
            <p:ph type="body" idx="1"/>
          </p:nvPr>
        </p:nvSpPr>
        <p:spPr>
          <a:xfrm>
            <a:off x="765798" y="1856291"/>
            <a:ext cx="10549901" cy="576262"/>
          </a:xfrm>
        </p:spPr>
        <p:txBody>
          <a:bodyPr>
            <a:normAutofit fontScale="92500" lnSpcReduction="10000"/>
          </a:bodyPr>
          <a:lstStyle/>
          <a:p>
            <a:r>
              <a:rPr lang="ru-RU" dirty="0" smtClean="0"/>
              <a:t>По построенному интервальному вариационному ряду найти среднюю арифметическую</a:t>
            </a:r>
            <a:endParaRPr lang="ru-RU" dirty="0"/>
          </a:p>
        </p:txBody>
      </p:sp>
    </p:spTree>
    <p:extLst>
      <p:ext uri="{BB962C8B-B14F-4D97-AF65-F5344CB8AC3E}">
        <p14:creationId xmlns:p14="http://schemas.microsoft.com/office/powerpoint/2010/main" val="1749778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Сделать расчет средней арифметической в </a:t>
            </a:r>
            <a:r>
              <a:rPr lang="en-US" dirty="0" smtClean="0"/>
              <a:t>MS Excel</a:t>
            </a:r>
            <a:r>
              <a:rPr lang="ru-RU" dirty="0" smtClean="0"/>
              <a:t> по исходным данным (</a:t>
            </a:r>
            <a:r>
              <a:rPr lang="ru-RU" b="1" dirty="0" smtClean="0">
                <a:effectLst>
                  <a:outerShdw blurRad="38100" dist="38100" dir="2700000" algn="tl">
                    <a:srgbClr val="000000">
                      <a:alpha val="43137"/>
                    </a:srgbClr>
                  </a:outerShdw>
                </a:effectLst>
              </a:rPr>
              <a:t>дискретному</a:t>
            </a:r>
            <a:r>
              <a:rPr lang="ru-RU" dirty="0" smtClean="0"/>
              <a:t> вариационному ряду)</a:t>
            </a:r>
            <a:endParaRPr lang="ru-RU" dirty="0"/>
          </a:p>
        </p:txBody>
      </p:sp>
      <p:sp>
        <p:nvSpPr>
          <p:cNvPr id="3" name="Текст 2"/>
          <p:cNvSpPr>
            <a:spLocks noGrp="1"/>
          </p:cNvSpPr>
          <p:nvPr>
            <p:ph type="body" idx="1"/>
          </p:nvPr>
        </p:nvSpPr>
        <p:spPr/>
        <p:txBody>
          <a:bodyPr/>
          <a:lstStyle/>
          <a:p>
            <a:r>
              <a:rPr lang="ru-RU" dirty="0" smtClean="0"/>
              <a:t>Вариант 1 (формула)</a:t>
            </a:r>
            <a:endParaRPr lang="ru-RU" dirty="0"/>
          </a:p>
        </p:txBody>
      </p:sp>
      <p:pic>
        <p:nvPicPr>
          <p:cNvPr id="7" name="Объект 6"/>
          <p:cNvPicPr>
            <a:picLocks noGrp="1" noChangeAspect="1"/>
          </p:cNvPicPr>
          <p:nvPr>
            <p:ph sz="half" idx="2"/>
          </p:nvPr>
        </p:nvPicPr>
        <p:blipFill>
          <a:blip r:embed="rId2"/>
          <a:stretch>
            <a:fillRect/>
          </a:stretch>
        </p:blipFill>
        <p:spPr>
          <a:xfrm>
            <a:off x="676275" y="2737245"/>
            <a:ext cx="4184650" cy="3206355"/>
          </a:xfrm>
          <a:prstGeom prst="rect">
            <a:avLst/>
          </a:prstGeom>
        </p:spPr>
      </p:pic>
      <p:sp>
        <p:nvSpPr>
          <p:cNvPr id="5" name="Текст 4"/>
          <p:cNvSpPr>
            <a:spLocks noGrp="1"/>
          </p:cNvSpPr>
          <p:nvPr>
            <p:ph type="body" sz="quarter" idx="3"/>
          </p:nvPr>
        </p:nvSpPr>
        <p:spPr>
          <a:xfrm>
            <a:off x="5427012" y="2160983"/>
            <a:ext cx="4185618" cy="576262"/>
          </a:xfrm>
        </p:spPr>
        <p:txBody>
          <a:bodyPr/>
          <a:lstStyle/>
          <a:p>
            <a:r>
              <a:rPr lang="ru-RU" dirty="0" smtClean="0"/>
              <a:t>Вариант 2 (функция)</a:t>
            </a:r>
            <a:endParaRPr lang="ru-RU" dirty="0"/>
          </a:p>
        </p:txBody>
      </p:sp>
      <p:pic>
        <p:nvPicPr>
          <p:cNvPr id="9" name="Объект 8"/>
          <p:cNvPicPr>
            <a:picLocks noGrp="1" noChangeAspect="1"/>
          </p:cNvPicPr>
          <p:nvPr>
            <p:ph sz="quarter" idx="4"/>
          </p:nvPr>
        </p:nvPicPr>
        <p:blipFill>
          <a:blip r:embed="rId3"/>
          <a:stretch>
            <a:fillRect/>
          </a:stretch>
        </p:blipFill>
        <p:spPr>
          <a:xfrm>
            <a:off x="5427012" y="2737245"/>
            <a:ext cx="4074004" cy="3206355"/>
          </a:xfrm>
          <a:prstGeom prst="rect">
            <a:avLst/>
          </a:prstGeom>
        </p:spPr>
      </p:pic>
      <p:sp>
        <p:nvSpPr>
          <p:cNvPr id="8" name="Блок-схема: сопоставление 7"/>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Текст 4"/>
          <p:cNvSpPr txBox="1">
            <a:spLocks/>
          </p:cNvSpPr>
          <p:nvPr/>
        </p:nvSpPr>
        <p:spPr>
          <a:xfrm rot="18430951">
            <a:off x="8546451" y="4509534"/>
            <a:ext cx="4185618" cy="722814"/>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ru-RU" dirty="0" smtClean="0"/>
              <a:t>Проверка: сумма значений </a:t>
            </a:r>
            <a:r>
              <a:rPr lang="en-US" dirty="0" smtClean="0"/>
              <a:t>/</a:t>
            </a:r>
            <a:r>
              <a:rPr lang="ru-RU" dirty="0" smtClean="0"/>
              <a:t>количество значений</a:t>
            </a:r>
            <a:endParaRPr lang="ru-RU" dirty="0"/>
          </a:p>
        </p:txBody>
      </p:sp>
    </p:spTree>
    <p:extLst>
      <p:ext uri="{BB962C8B-B14F-4D97-AF65-F5344CB8AC3E}">
        <p14:creationId xmlns:p14="http://schemas.microsoft.com/office/powerpoint/2010/main" val="3237567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86603"/>
            <a:ext cx="10576856" cy="1450757"/>
          </a:xfrm>
        </p:spPr>
        <p:txBody>
          <a:bodyPr/>
          <a:lstStyle/>
          <a:p>
            <a:r>
              <a:rPr lang="ru-RU" dirty="0" smtClean="0"/>
              <a:t>Как определить количество интервалов</a:t>
            </a:r>
            <a:endParaRPr lang="ru-RU" dirty="0"/>
          </a:p>
        </p:txBody>
      </p:sp>
      <p:sp>
        <p:nvSpPr>
          <p:cNvPr id="3" name="Объект 2"/>
          <p:cNvSpPr>
            <a:spLocks noGrp="1"/>
          </p:cNvSpPr>
          <p:nvPr>
            <p:ph sz="quarter" idx="1"/>
          </p:nvPr>
        </p:nvSpPr>
        <p:spPr>
          <a:xfrm>
            <a:off x="1376039" y="1845734"/>
            <a:ext cx="7022238" cy="4023360"/>
          </a:xfrm>
        </p:spPr>
        <p:txBody>
          <a:bodyPr>
            <a:normAutofit fontScale="55000" lnSpcReduction="20000"/>
          </a:bodyPr>
          <a:lstStyle/>
          <a:p>
            <a:pPr marL="914400" indent="-914400">
              <a:buAutoNum type="arabicPeriod"/>
            </a:pPr>
            <a:r>
              <a:rPr lang="ru-RU" sz="4000" b="1" dirty="0" smtClean="0">
                <a:solidFill>
                  <a:schemeClr val="tx1">
                    <a:lumMod val="50000"/>
                    <a:lumOff val="50000"/>
                  </a:schemeClr>
                </a:solidFill>
                <a:effectLst>
                  <a:outerShdw blurRad="38100" dist="38100" dir="2700000" algn="tl">
                    <a:srgbClr val="000000">
                      <a:alpha val="43137"/>
                    </a:srgbClr>
                  </a:outerShdw>
                </a:effectLst>
              </a:rPr>
              <a:t>Применить формулу </a:t>
            </a:r>
            <a:r>
              <a:rPr lang="ru-RU" sz="4000" b="1" dirty="0" err="1" smtClean="0">
                <a:solidFill>
                  <a:schemeClr val="tx1">
                    <a:lumMod val="50000"/>
                    <a:lumOff val="50000"/>
                  </a:schemeClr>
                </a:solidFill>
                <a:effectLst>
                  <a:outerShdw blurRad="38100" dist="38100" dir="2700000" algn="tl">
                    <a:srgbClr val="000000">
                      <a:alpha val="43137"/>
                    </a:srgbClr>
                  </a:outerShdw>
                </a:effectLst>
              </a:rPr>
              <a:t>Стерджесса</a:t>
            </a:r>
            <a:r>
              <a:rPr lang="ru-RU" sz="4000" b="1" dirty="0" smtClean="0">
                <a:solidFill>
                  <a:schemeClr val="tx1">
                    <a:lumMod val="50000"/>
                    <a:lumOff val="50000"/>
                  </a:schemeClr>
                </a:solidFill>
                <a:effectLst>
                  <a:outerShdw blurRad="38100" dist="38100" dir="2700000" algn="tl">
                    <a:srgbClr val="000000">
                      <a:alpha val="43137"/>
                    </a:srgbClr>
                  </a:outerShdw>
                </a:effectLst>
              </a:rPr>
              <a:t>.</a:t>
            </a:r>
          </a:p>
          <a:p>
            <a:pPr marL="914400" indent="-914400">
              <a:buAutoNum type="arabicPeriod"/>
            </a:pPr>
            <a:endParaRPr lang="ru-RU" sz="4000" b="1" dirty="0" smtClean="0">
              <a:solidFill>
                <a:schemeClr val="tx1">
                  <a:lumMod val="50000"/>
                  <a:lumOff val="50000"/>
                </a:schemeClr>
              </a:solidFill>
              <a:effectLst>
                <a:outerShdw blurRad="38100" dist="38100" dir="2700000" algn="tl">
                  <a:srgbClr val="000000">
                    <a:alpha val="43137"/>
                  </a:srgbClr>
                </a:outerShdw>
              </a:effectLst>
            </a:endParaRPr>
          </a:p>
          <a:p>
            <a:pPr marL="914400" indent="-914400">
              <a:buAutoNum type="arabicPeriod"/>
            </a:pPr>
            <a:endParaRPr lang="ru-RU" sz="4000" b="1" dirty="0" smtClean="0">
              <a:solidFill>
                <a:schemeClr val="tx1">
                  <a:lumMod val="50000"/>
                  <a:lumOff val="50000"/>
                </a:schemeClr>
              </a:solidFill>
              <a:effectLst>
                <a:outerShdw blurRad="38100" dist="38100" dir="2700000" algn="tl">
                  <a:srgbClr val="000000">
                    <a:alpha val="43137"/>
                  </a:srgbClr>
                </a:outerShdw>
              </a:effectLst>
            </a:endParaRPr>
          </a:p>
          <a:p>
            <a:pPr marL="914400" indent="-914400">
              <a:buFont typeface="Calibri" panose="020F0502020204030204" pitchFamily="34" charset="0"/>
              <a:buAutoNum type="arabicPeriod"/>
            </a:pPr>
            <a:r>
              <a:rPr lang="ru-RU" sz="4000" b="1" dirty="0" smtClean="0">
                <a:solidFill>
                  <a:schemeClr val="tx1">
                    <a:lumMod val="50000"/>
                    <a:lumOff val="50000"/>
                  </a:schemeClr>
                </a:solidFill>
                <a:effectLst>
                  <a:outerShdw blurRad="38100" dist="38100" dir="2700000" algn="tl">
                    <a:srgbClr val="000000">
                      <a:alpha val="43137"/>
                    </a:srgbClr>
                  </a:outerShdw>
                </a:effectLst>
              </a:rPr>
              <a:t>Использовать </a:t>
            </a:r>
            <a:r>
              <a:rPr lang="ru-RU" sz="4000" b="1" dirty="0">
                <a:solidFill>
                  <a:schemeClr val="tx1">
                    <a:lumMod val="50000"/>
                    <a:lumOff val="50000"/>
                  </a:schemeClr>
                </a:solidFill>
                <a:effectLst>
                  <a:outerShdw blurRad="38100" dist="38100" dir="2700000" algn="tl">
                    <a:srgbClr val="000000">
                      <a:alpha val="43137"/>
                    </a:srgbClr>
                  </a:outerShdw>
                </a:effectLst>
              </a:rPr>
              <a:t>эмпирические знания, которые уже </a:t>
            </a:r>
            <a:r>
              <a:rPr lang="ru-RU" sz="4000" b="1" dirty="0" smtClean="0">
                <a:solidFill>
                  <a:schemeClr val="tx1">
                    <a:lumMod val="50000"/>
                    <a:lumOff val="50000"/>
                  </a:schemeClr>
                </a:solidFill>
                <a:effectLst>
                  <a:outerShdw blurRad="38100" dist="38100" dir="2700000" algn="tl">
                    <a:srgbClr val="000000">
                      <a:alpha val="43137"/>
                    </a:srgbClr>
                  </a:outerShdw>
                </a:effectLst>
              </a:rPr>
              <a:t>накоплены. Применить метод перебора соседних значений (при необходимости).</a:t>
            </a:r>
            <a:endParaRPr lang="ru-RU" sz="4000" b="1" dirty="0">
              <a:solidFill>
                <a:schemeClr val="tx1">
                  <a:lumMod val="50000"/>
                  <a:lumOff val="50000"/>
                </a:schemeClr>
              </a:solidFill>
              <a:effectLst>
                <a:outerShdw blurRad="38100" dist="38100" dir="2700000" algn="tl">
                  <a:srgbClr val="000000">
                    <a:alpha val="43137"/>
                  </a:srgbClr>
                </a:outerShdw>
              </a:effectLst>
            </a:endParaRPr>
          </a:p>
          <a:p>
            <a:pPr marL="914400" indent="-914400">
              <a:buAutoNum type="arabicPeriod"/>
            </a:pPr>
            <a:r>
              <a:rPr lang="ru-RU" sz="4000" b="1" dirty="0" smtClean="0">
                <a:solidFill>
                  <a:schemeClr val="tx1">
                    <a:lumMod val="50000"/>
                    <a:lumOff val="50000"/>
                  </a:schemeClr>
                </a:solidFill>
                <a:effectLst>
                  <a:outerShdw blurRad="38100" dist="38100" dir="2700000" algn="tl">
                    <a:srgbClr val="000000">
                      <a:alpha val="43137"/>
                    </a:srgbClr>
                  </a:outerShdw>
                </a:effectLst>
              </a:rPr>
              <a:t>Проанализировать графическое представление данных. </a:t>
            </a:r>
          </a:p>
          <a:p>
            <a:pPr marL="914400" indent="-914400">
              <a:buAutoNum type="arabicPeriod"/>
            </a:pPr>
            <a:r>
              <a:rPr lang="ru-RU" sz="4000" b="1" dirty="0" smtClean="0">
                <a:solidFill>
                  <a:schemeClr val="tx1">
                    <a:lumMod val="50000"/>
                    <a:lumOff val="50000"/>
                  </a:schemeClr>
                </a:solidFill>
                <a:effectLst>
                  <a:outerShdw blurRad="38100" dist="38100" dir="2700000" algn="tl">
                    <a:srgbClr val="000000">
                      <a:alpha val="43137"/>
                    </a:srgbClr>
                  </a:outerShdw>
                </a:effectLst>
              </a:rPr>
              <a:t>Сделать вывод (в нашем курсе – с приоритетом результату, полученному по формуле </a:t>
            </a:r>
            <a:r>
              <a:rPr lang="ru-RU" sz="4000" b="1" dirty="0" err="1" smtClean="0">
                <a:solidFill>
                  <a:schemeClr val="tx1">
                    <a:lumMod val="50000"/>
                    <a:lumOff val="50000"/>
                  </a:schemeClr>
                </a:solidFill>
                <a:effectLst>
                  <a:outerShdw blurRad="38100" dist="38100" dir="2700000" algn="tl">
                    <a:srgbClr val="000000">
                      <a:alpha val="43137"/>
                    </a:srgbClr>
                  </a:outerShdw>
                </a:effectLst>
              </a:rPr>
              <a:t>Стерджесса</a:t>
            </a:r>
            <a:r>
              <a:rPr lang="ru-RU" sz="4000" b="1" dirty="0" smtClean="0">
                <a:solidFill>
                  <a:schemeClr val="tx1">
                    <a:lumMod val="50000"/>
                    <a:lumOff val="50000"/>
                  </a:schemeClr>
                </a:solidFill>
                <a:effectLst>
                  <a:outerShdw blurRad="38100" dist="38100" dir="2700000" algn="tl">
                    <a:srgbClr val="000000">
                      <a:alpha val="43137"/>
                    </a:srgbClr>
                  </a:outerShdw>
                </a:effectLst>
              </a:rPr>
              <a:t>).</a:t>
            </a:r>
            <a:endParaRPr lang="ru-RU" sz="4000" dirty="0">
              <a:solidFill>
                <a:schemeClr val="tx1">
                  <a:lumMod val="50000"/>
                  <a:lumOff val="50000"/>
                </a:schemeClr>
              </a:solidFill>
              <a:effectLst>
                <a:outerShdw blurRad="38100" dist="38100" dir="2700000" algn="tl">
                  <a:srgbClr val="000000">
                    <a:alpha val="43137"/>
                  </a:srgbClr>
                </a:outerShdw>
              </a:effectLst>
            </a:endParaRPr>
          </a:p>
        </p:txBody>
      </p:sp>
      <p:sp>
        <p:nvSpPr>
          <p:cNvPr id="4" name="Прямоугольник 3"/>
          <p:cNvSpPr/>
          <p:nvPr/>
        </p:nvSpPr>
        <p:spPr>
          <a:xfrm>
            <a:off x="8815526" y="1845734"/>
            <a:ext cx="3097566" cy="476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Для определения исходного значения</a:t>
            </a:r>
            <a:endParaRPr lang="ru-RU" dirty="0"/>
          </a:p>
        </p:txBody>
      </p:sp>
      <p:sp>
        <p:nvSpPr>
          <p:cNvPr id="5" name="Прямоугольник 4"/>
          <p:cNvSpPr/>
          <p:nvPr/>
        </p:nvSpPr>
        <p:spPr>
          <a:xfrm>
            <a:off x="8815526" y="4351538"/>
            <a:ext cx="3097566" cy="593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Для подтверждения</a:t>
            </a:r>
            <a:endParaRPr lang="ru-RU" dirty="0"/>
          </a:p>
        </p:txBody>
      </p:sp>
      <p:cxnSp>
        <p:nvCxnSpPr>
          <p:cNvPr id="8" name="Прямая соединительная линия 7"/>
          <p:cNvCxnSpPr/>
          <p:nvPr/>
        </p:nvCxnSpPr>
        <p:spPr>
          <a:xfrm>
            <a:off x="8398277" y="3098307"/>
            <a:ext cx="0" cy="2592279"/>
          </a:xfrm>
          <a:prstGeom prst="line">
            <a:avLst/>
          </a:prstGeom>
        </p:spPr>
        <p:style>
          <a:lnRef idx="1">
            <a:schemeClr val="accent1"/>
          </a:lnRef>
          <a:fillRef idx="0">
            <a:schemeClr val="accent1"/>
          </a:fillRef>
          <a:effectRef idx="0">
            <a:schemeClr val="accent1"/>
          </a:effectRef>
          <a:fontRef idx="minor">
            <a:schemeClr val="tx1"/>
          </a:fontRef>
        </p:style>
      </p:cxnSp>
      <p:sp>
        <p:nvSpPr>
          <p:cNvPr id="9" name="Стрелка вниз 8"/>
          <p:cNvSpPr/>
          <p:nvPr/>
        </p:nvSpPr>
        <p:spPr>
          <a:xfrm>
            <a:off x="4123679" y="2265286"/>
            <a:ext cx="763479" cy="621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Блок-схема: сопоставление 9"/>
          <p:cNvSpPr/>
          <p:nvPr/>
        </p:nvSpPr>
        <p:spPr>
          <a:xfrm>
            <a:off x="807869" y="1845734"/>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Скругленный прямоугольник 10"/>
          <p:cNvSpPr/>
          <p:nvPr/>
        </p:nvSpPr>
        <p:spPr>
          <a:xfrm rot="19897842">
            <a:off x="8352694" y="304116"/>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1998068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Функция «Фильтр» </a:t>
            </a:r>
            <a:r>
              <a:rPr lang="en-US" dirty="0" smtClean="0"/>
              <a:t>MS Excel</a:t>
            </a:r>
            <a:r>
              <a:rPr lang="ru-RU" dirty="0" smtClean="0"/>
              <a:t> и группировка дискретных исходных данных</a:t>
            </a:r>
            <a:endParaRPr lang="ru-RU" dirty="0"/>
          </a:p>
        </p:txBody>
      </p:sp>
      <p:sp>
        <p:nvSpPr>
          <p:cNvPr id="3" name="Текст 2"/>
          <p:cNvSpPr>
            <a:spLocks noGrp="1"/>
          </p:cNvSpPr>
          <p:nvPr>
            <p:ph type="body" idx="1"/>
          </p:nvPr>
        </p:nvSpPr>
        <p:spPr>
          <a:xfrm>
            <a:off x="4666328" y="1886326"/>
            <a:ext cx="4185623" cy="576262"/>
          </a:xfrm>
        </p:spPr>
        <p:txBody>
          <a:bodyPr/>
          <a:lstStyle/>
          <a:p>
            <a:r>
              <a:rPr lang="ru-RU" dirty="0" smtClean="0"/>
              <a:t>Вариант 3 («взвешенная»)</a:t>
            </a:r>
            <a:endParaRPr lang="ru-RU" dirty="0"/>
          </a:p>
        </p:txBody>
      </p:sp>
      <p:sp>
        <p:nvSpPr>
          <p:cNvPr id="5" name="Текст 4"/>
          <p:cNvSpPr>
            <a:spLocks noGrp="1"/>
          </p:cNvSpPr>
          <p:nvPr>
            <p:ph type="body" sz="quarter" idx="3"/>
          </p:nvPr>
        </p:nvSpPr>
        <p:spPr>
          <a:xfrm>
            <a:off x="790050" y="2925799"/>
            <a:ext cx="4185618" cy="1031333"/>
          </a:xfrm>
        </p:spPr>
        <p:txBody>
          <a:bodyPr/>
          <a:lstStyle/>
          <a:p>
            <a:pPr marL="342900" indent="-342900">
              <a:buFont typeface="Arial" panose="020B0604020202020204" pitchFamily="34" charset="0"/>
              <a:buChar char="•"/>
            </a:pPr>
            <a:r>
              <a:rPr lang="ru-RU" dirty="0" smtClean="0"/>
              <a:t>использование фильтра</a:t>
            </a:r>
          </a:p>
          <a:p>
            <a:pPr marL="342900" indent="-342900">
              <a:buFont typeface="Arial" panose="020B0604020202020204" pitchFamily="34" charset="0"/>
              <a:buChar char="•"/>
            </a:pPr>
            <a:r>
              <a:rPr lang="ru-RU" dirty="0" smtClean="0"/>
              <a:t>функции «частота»</a:t>
            </a:r>
            <a:endParaRPr lang="ru-RU" dirty="0"/>
          </a:p>
        </p:txBody>
      </p:sp>
      <p:sp>
        <p:nvSpPr>
          <p:cNvPr id="8" name="Блок-схема: сопоставление 7"/>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0" name="Объект 9"/>
          <p:cNvPicPr>
            <a:picLocks noGrp="1" noChangeAspect="1"/>
          </p:cNvPicPr>
          <p:nvPr>
            <p:ph sz="half" idx="2"/>
          </p:nvPr>
        </p:nvPicPr>
        <p:blipFill>
          <a:blip r:embed="rId2"/>
          <a:stretch>
            <a:fillRect/>
          </a:stretch>
        </p:blipFill>
        <p:spPr>
          <a:xfrm>
            <a:off x="973591" y="4739207"/>
            <a:ext cx="4184650" cy="994572"/>
          </a:xfrm>
          <a:prstGeom prst="rect">
            <a:avLst/>
          </a:prstGeom>
        </p:spPr>
      </p:pic>
      <p:pic>
        <p:nvPicPr>
          <p:cNvPr id="11" name="Рисунок 10"/>
          <p:cNvPicPr>
            <a:picLocks noChangeAspect="1"/>
          </p:cNvPicPr>
          <p:nvPr/>
        </p:nvPicPr>
        <p:blipFill>
          <a:blip r:embed="rId3"/>
          <a:stretch>
            <a:fillRect/>
          </a:stretch>
        </p:blipFill>
        <p:spPr>
          <a:xfrm>
            <a:off x="8851951" y="1715453"/>
            <a:ext cx="3124200" cy="4800600"/>
          </a:xfrm>
          <a:prstGeom prst="rect">
            <a:avLst/>
          </a:prstGeom>
        </p:spPr>
      </p:pic>
    </p:spTree>
    <p:extLst>
      <p:ext uri="{BB962C8B-B14F-4D97-AF65-F5344CB8AC3E}">
        <p14:creationId xmlns:p14="http://schemas.microsoft.com/office/powerpoint/2010/main" val="2508554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Сделать расчет средней арифметической в </a:t>
            </a:r>
            <a:r>
              <a:rPr lang="en-US" dirty="0" smtClean="0"/>
              <a:t>MS Excel</a:t>
            </a:r>
            <a:r>
              <a:rPr lang="ru-RU" dirty="0" smtClean="0"/>
              <a:t> по </a:t>
            </a:r>
            <a:r>
              <a:rPr lang="ru-RU" b="1" dirty="0" smtClean="0">
                <a:effectLst>
                  <a:outerShdw blurRad="38100" dist="38100" dir="2700000" algn="tl">
                    <a:srgbClr val="000000">
                      <a:alpha val="43137"/>
                    </a:srgbClr>
                  </a:outerShdw>
                </a:effectLst>
              </a:rPr>
              <a:t>интервальному</a:t>
            </a:r>
            <a:r>
              <a:rPr lang="ru-RU" dirty="0" smtClean="0"/>
              <a:t> вариационному ряду</a:t>
            </a:r>
            <a:endParaRPr lang="ru-RU" dirty="0"/>
          </a:p>
        </p:txBody>
      </p:sp>
      <p:sp>
        <p:nvSpPr>
          <p:cNvPr id="3" name="Текст 2"/>
          <p:cNvSpPr>
            <a:spLocks noGrp="1"/>
          </p:cNvSpPr>
          <p:nvPr>
            <p:ph type="body" idx="1"/>
          </p:nvPr>
        </p:nvSpPr>
        <p:spPr>
          <a:xfrm>
            <a:off x="1559838" y="1942668"/>
            <a:ext cx="4185623" cy="576262"/>
          </a:xfrm>
        </p:spPr>
        <p:txBody>
          <a:bodyPr/>
          <a:lstStyle/>
          <a:p>
            <a:r>
              <a:rPr lang="ru-RU" dirty="0" smtClean="0"/>
              <a:t>Вариант 4 (формула)</a:t>
            </a:r>
            <a:endParaRPr lang="ru-RU" dirty="0"/>
          </a:p>
        </p:txBody>
      </p:sp>
      <p:sp>
        <p:nvSpPr>
          <p:cNvPr id="8" name="Блок-схема: сопоставление 7"/>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1" name="Рисунок 10"/>
          <p:cNvPicPr>
            <a:picLocks noChangeAspect="1"/>
          </p:cNvPicPr>
          <p:nvPr/>
        </p:nvPicPr>
        <p:blipFill>
          <a:blip r:embed="rId2"/>
          <a:stretch>
            <a:fillRect/>
          </a:stretch>
        </p:blipFill>
        <p:spPr>
          <a:xfrm>
            <a:off x="1559838" y="2518930"/>
            <a:ext cx="8096250" cy="3676650"/>
          </a:xfrm>
          <a:prstGeom prst="rect">
            <a:avLst/>
          </a:prstGeom>
        </p:spPr>
      </p:pic>
      <p:sp>
        <p:nvSpPr>
          <p:cNvPr id="12" name="Прямоугольник 11"/>
          <p:cNvSpPr/>
          <p:nvPr/>
        </p:nvSpPr>
        <p:spPr>
          <a:xfrm>
            <a:off x="8437418" y="3643746"/>
            <a:ext cx="3338946" cy="293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smtClean="0">
                <a:solidFill>
                  <a:srgbClr val="FF0000"/>
                </a:solidFill>
                <a:effectLst>
                  <a:outerShdw blurRad="38100" dist="38100" dir="2700000" algn="tl">
                    <a:srgbClr val="000000">
                      <a:alpha val="43137"/>
                    </a:srgbClr>
                  </a:outerShdw>
                </a:effectLst>
              </a:rPr>
              <a:t>!</a:t>
            </a:r>
            <a:r>
              <a:rPr lang="ru-RU" dirty="0" smtClean="0"/>
              <a:t> Погрешности округления  возникают в том числе на этапе включения в расчеты значений середин интервалов («погрешность преобразований  в интервальный  ряд»)</a:t>
            </a:r>
            <a:endParaRPr lang="ru-RU" dirty="0"/>
          </a:p>
        </p:txBody>
      </p:sp>
    </p:spTree>
    <p:extLst>
      <p:ext uri="{BB962C8B-B14F-4D97-AF65-F5344CB8AC3E}">
        <p14:creationId xmlns:p14="http://schemas.microsoft.com/office/powerpoint/2010/main" val="1417962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3" y="609600"/>
            <a:ext cx="10420157" cy="748145"/>
          </a:xfrm>
        </p:spPr>
        <p:txBody>
          <a:bodyPr>
            <a:normAutofit fontScale="90000"/>
          </a:bodyPr>
          <a:lstStyle/>
          <a:p>
            <a:r>
              <a:rPr lang="ru-RU" dirty="0" smtClean="0"/>
              <a:t>Интерпретация средней арифметической в Вашей модульной работе - 1</a:t>
            </a:r>
            <a:endParaRPr lang="ru-RU" dirty="0"/>
          </a:p>
        </p:txBody>
      </p:sp>
      <p:sp>
        <p:nvSpPr>
          <p:cNvPr id="3" name="Текст 2"/>
          <p:cNvSpPr>
            <a:spLocks noGrp="1"/>
          </p:cNvSpPr>
          <p:nvPr>
            <p:ph type="body" idx="1"/>
          </p:nvPr>
        </p:nvSpPr>
        <p:spPr>
          <a:xfrm>
            <a:off x="817418" y="1942667"/>
            <a:ext cx="10501746" cy="4125623"/>
          </a:xfrm>
        </p:spPr>
        <p:txBody>
          <a:bodyPr/>
          <a:lstStyle/>
          <a:p>
            <a:endParaRPr lang="ru-RU" sz="1600" dirty="0" smtClean="0"/>
          </a:p>
          <a:p>
            <a:r>
              <a:rPr lang="ru-RU" sz="1600" dirty="0" smtClean="0"/>
              <a:t>В процессе расчетов определены значения средней арифметической как дискретного, так и интервального вариационного рядов исходных данных о баллах, полученных студентами на экзамене по дисциплине «Х» ДД.ММ.ГГГГ. Рассчитаны значения средней арифметической простой и взвешенной.</a:t>
            </a:r>
          </a:p>
          <a:p>
            <a:endParaRPr lang="ru-RU" sz="1600" dirty="0" smtClean="0"/>
          </a:p>
          <a:p>
            <a:r>
              <a:rPr lang="ru-RU" sz="1600" dirty="0" smtClean="0"/>
              <a:t>Средняя арифметическая дискретного вариационного ряда определена тремя способами в </a:t>
            </a:r>
            <a:r>
              <a:rPr lang="en-US" sz="1600" dirty="0" smtClean="0"/>
              <a:t>MS Excel</a:t>
            </a:r>
            <a:r>
              <a:rPr lang="ru-RU" sz="1600" dirty="0" smtClean="0"/>
              <a:t>: с использованием формулы средней арифметической , одноименной функции и как частное от деления суммы произведений  значений и частот на число наблюдений.  Все три способа расчетов дали одинаковые результаты - средняя оценка студентов на экзамене по дисциплине «Х», который состоялся ДД.ММ.ГГГГ, составила 6 баллов. Первые два значения определены для исходного вариационного ряда. Последнее значение – для сгруппированного ряда. При группировке ряда использована функция расчета частот в </a:t>
            </a:r>
            <a:r>
              <a:rPr lang="en-US" sz="1600" dirty="0" smtClean="0"/>
              <a:t>MS Excel</a:t>
            </a:r>
            <a:r>
              <a:rPr lang="ru-RU" sz="1600" dirty="0" smtClean="0"/>
              <a:t>.</a:t>
            </a:r>
          </a:p>
          <a:p>
            <a:r>
              <a:rPr lang="ru-RU" sz="1600" dirty="0" smtClean="0"/>
              <a:t>Значение средней арифметической для интервального вариационного ряда составило 5 баллов. Отличие объясняется погрешностями, возникающими при округлении значений и на этапе преобразования дискретного в интервальный вариационный ряд.</a:t>
            </a:r>
          </a:p>
          <a:p>
            <a:endParaRPr lang="ru-RU" sz="1600" dirty="0"/>
          </a:p>
        </p:txBody>
      </p:sp>
    </p:spTree>
    <p:extLst>
      <p:ext uri="{BB962C8B-B14F-4D97-AF65-F5344CB8AC3E}">
        <p14:creationId xmlns:p14="http://schemas.microsoft.com/office/powerpoint/2010/main" val="920963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9" name="Rectangle 9"/>
          <p:cNvSpPr>
            <a:spLocks noGrp="1" noChangeArrowheads="1"/>
          </p:cNvSpPr>
          <p:nvPr>
            <p:ph type="title"/>
          </p:nvPr>
        </p:nvSpPr>
        <p:spPr>
          <a:xfrm>
            <a:off x="1234642" y="344244"/>
            <a:ext cx="10236922" cy="538609"/>
          </a:xfrm>
        </p:spPr>
        <p:txBody>
          <a:bodyPr wrap="square" rtlCol="0" anchor="t">
            <a:spAutoFit/>
          </a:bodyPr>
          <a:lstStyle/>
          <a:p>
            <a:pPr>
              <a:spcBef>
                <a:spcPct val="20000"/>
              </a:spcBef>
              <a:defRPr/>
            </a:pPr>
            <a:r>
              <a:rPr lang="ru-RU" sz="2900" dirty="0" smtClean="0"/>
              <a:t>Расчет средней гармонической  (средняя отношений)</a:t>
            </a:r>
            <a:endParaRPr lang="ru-RU" sz="2900" dirty="0"/>
          </a:p>
        </p:txBody>
      </p:sp>
      <p:sp>
        <p:nvSpPr>
          <p:cNvPr id="97282" name="Rectangle 2"/>
          <p:cNvSpPr>
            <a:spLocks noGrp="1" noChangeArrowheads="1"/>
          </p:cNvSpPr>
          <p:nvPr>
            <p:ph type="body" sz="half" idx="1"/>
          </p:nvPr>
        </p:nvSpPr>
        <p:spPr>
          <a:xfrm>
            <a:off x="1109951" y="2655825"/>
            <a:ext cx="9144000" cy="1464537"/>
          </a:xfrm>
        </p:spPr>
        <p:txBody>
          <a:bodyPr/>
          <a:lstStyle/>
          <a:p>
            <a:pPr lvl="2" eaLnBrk="1" hangingPunct="1">
              <a:lnSpc>
                <a:spcPct val="90000"/>
              </a:lnSpc>
              <a:buFontTx/>
              <a:buNone/>
            </a:pPr>
            <a:r>
              <a:rPr lang="ru-RU" sz="2000" dirty="0">
                <a:solidFill>
                  <a:srgbClr val="000000"/>
                </a:solidFill>
              </a:rPr>
              <a:t>где:   х</a:t>
            </a:r>
            <a:r>
              <a:rPr lang="en-US" sz="2000" baseline="-25000" dirty="0" err="1">
                <a:solidFill>
                  <a:srgbClr val="000000"/>
                </a:solidFill>
              </a:rPr>
              <a:t>i</a:t>
            </a:r>
            <a:r>
              <a:rPr lang="ru-RU" sz="2000" dirty="0">
                <a:solidFill>
                  <a:srgbClr val="000000"/>
                </a:solidFill>
              </a:rPr>
              <a:t>    - </a:t>
            </a:r>
            <a:r>
              <a:rPr lang="en-US" sz="2000" dirty="0">
                <a:solidFill>
                  <a:srgbClr val="000000"/>
                </a:solidFill>
              </a:rPr>
              <a:t> </a:t>
            </a:r>
            <a:r>
              <a:rPr lang="en-US" sz="2000" dirty="0" err="1">
                <a:solidFill>
                  <a:srgbClr val="000000"/>
                </a:solidFill>
              </a:rPr>
              <a:t>i</a:t>
            </a:r>
            <a:r>
              <a:rPr lang="ru-RU" sz="2000" dirty="0">
                <a:solidFill>
                  <a:srgbClr val="000000"/>
                </a:solidFill>
              </a:rPr>
              <a:t>-й вариант </a:t>
            </a:r>
            <a:r>
              <a:rPr lang="ru-RU" sz="2000" dirty="0" err="1">
                <a:solidFill>
                  <a:srgbClr val="000000"/>
                </a:solidFill>
              </a:rPr>
              <a:t>осредняемого</a:t>
            </a:r>
            <a:r>
              <a:rPr lang="ru-RU" sz="2000" dirty="0">
                <a:solidFill>
                  <a:srgbClr val="000000"/>
                </a:solidFill>
              </a:rPr>
              <a:t> признака (в интервальном </a:t>
            </a:r>
            <a:r>
              <a:rPr lang="ru-RU" sz="2000" dirty="0" smtClean="0">
                <a:solidFill>
                  <a:srgbClr val="000000"/>
                </a:solidFill>
              </a:rPr>
              <a:t>     ряду </a:t>
            </a:r>
            <a:r>
              <a:rPr lang="ru-RU" sz="2000" dirty="0">
                <a:solidFill>
                  <a:srgbClr val="000000"/>
                </a:solidFill>
              </a:rPr>
              <a:t>– середина интервала);</a:t>
            </a:r>
          </a:p>
          <a:p>
            <a:pPr lvl="2" eaLnBrk="1" hangingPunct="1">
              <a:lnSpc>
                <a:spcPct val="90000"/>
              </a:lnSpc>
              <a:buFontTx/>
              <a:buNone/>
            </a:pPr>
            <a:r>
              <a:rPr lang="ru-RU" sz="2000" dirty="0">
                <a:solidFill>
                  <a:srgbClr val="000000"/>
                </a:solidFill>
              </a:rPr>
              <a:t>         </a:t>
            </a:r>
            <a:r>
              <a:rPr lang="en-US" sz="2000" dirty="0">
                <a:solidFill>
                  <a:srgbClr val="000000"/>
                </a:solidFill>
              </a:rPr>
              <a:t> n     </a:t>
            </a:r>
            <a:r>
              <a:rPr lang="ru-RU" sz="2000" dirty="0">
                <a:solidFill>
                  <a:srgbClr val="000000"/>
                </a:solidFill>
              </a:rPr>
              <a:t>- объем совокупности;</a:t>
            </a:r>
          </a:p>
          <a:p>
            <a:pPr lvl="2" eaLnBrk="1" hangingPunct="1">
              <a:lnSpc>
                <a:spcPct val="90000"/>
              </a:lnSpc>
              <a:buFontTx/>
              <a:buNone/>
            </a:pPr>
            <a:r>
              <a:rPr lang="ru-RU" sz="2000" dirty="0">
                <a:solidFill>
                  <a:srgbClr val="000000"/>
                </a:solidFill>
              </a:rPr>
              <a:t>         </a:t>
            </a:r>
            <a:r>
              <a:rPr lang="en-US" sz="2000" dirty="0">
                <a:solidFill>
                  <a:srgbClr val="000000"/>
                </a:solidFill>
              </a:rPr>
              <a:t> m</a:t>
            </a:r>
            <a:r>
              <a:rPr lang="en-US" sz="2000" baseline="-25000" dirty="0">
                <a:solidFill>
                  <a:srgbClr val="000000"/>
                </a:solidFill>
              </a:rPr>
              <a:t>i </a:t>
            </a:r>
            <a:r>
              <a:rPr lang="ru-RU" sz="2000" dirty="0">
                <a:solidFill>
                  <a:srgbClr val="000000"/>
                </a:solidFill>
              </a:rPr>
              <a:t> </a:t>
            </a:r>
            <a:r>
              <a:rPr lang="en-US" sz="2000" dirty="0">
                <a:solidFill>
                  <a:srgbClr val="000000"/>
                </a:solidFill>
              </a:rPr>
              <a:t> </a:t>
            </a:r>
            <a:r>
              <a:rPr lang="ru-RU" sz="2000" dirty="0">
                <a:solidFill>
                  <a:srgbClr val="000000"/>
                </a:solidFill>
              </a:rPr>
              <a:t>- </a:t>
            </a:r>
            <a:r>
              <a:rPr lang="en-US" sz="2000" dirty="0">
                <a:solidFill>
                  <a:srgbClr val="000000"/>
                </a:solidFill>
              </a:rPr>
              <a:t> </a:t>
            </a:r>
            <a:r>
              <a:rPr lang="ru-RU" sz="2000" dirty="0">
                <a:solidFill>
                  <a:srgbClr val="000000"/>
                </a:solidFill>
              </a:rPr>
              <a:t>вес </a:t>
            </a:r>
            <a:r>
              <a:rPr lang="en-US" sz="2000" dirty="0" err="1">
                <a:solidFill>
                  <a:srgbClr val="000000"/>
                </a:solidFill>
              </a:rPr>
              <a:t>i</a:t>
            </a:r>
            <a:r>
              <a:rPr lang="ru-RU" sz="2000" dirty="0">
                <a:solidFill>
                  <a:srgbClr val="000000"/>
                </a:solidFill>
              </a:rPr>
              <a:t>-го варианта (частота). </a:t>
            </a:r>
          </a:p>
        </p:txBody>
      </p:sp>
      <p:graphicFrame>
        <p:nvGraphicFramePr>
          <p:cNvPr id="97290" name="Object 2"/>
          <p:cNvGraphicFramePr>
            <a:graphicFrameLocks noGrp="1" noChangeAspect="1"/>
          </p:cNvGraphicFramePr>
          <p:nvPr>
            <p:ph sz="quarter" idx="2"/>
            <p:extLst/>
          </p:nvPr>
        </p:nvGraphicFramePr>
        <p:xfrm>
          <a:off x="696624" y="1096900"/>
          <a:ext cx="4105275" cy="1558925"/>
        </p:xfrm>
        <a:graphic>
          <a:graphicData uri="http://schemas.openxmlformats.org/presentationml/2006/ole">
            <mc:AlternateContent xmlns:mc="http://schemas.openxmlformats.org/markup-compatibility/2006">
              <mc:Choice xmlns:v="urn:schemas-microsoft-com:vml" Requires="v">
                <p:oleObj spid="_x0000_s2070" name="Формула" r:id="rId3" imgW="1637589" imgH="622030" progId="Equation.3">
                  <p:embed/>
                </p:oleObj>
              </mc:Choice>
              <mc:Fallback>
                <p:oleObj name="Формула" r:id="rId3" imgW="1637589" imgH="622030" progId="Equation.3">
                  <p:embed/>
                  <p:pic>
                    <p:nvPicPr>
                      <p:cNvPr id="9729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24" y="1096900"/>
                        <a:ext cx="41052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2" name="Object 3"/>
          <p:cNvGraphicFramePr>
            <a:graphicFrameLocks noGrp="1" noChangeAspect="1"/>
          </p:cNvGraphicFramePr>
          <p:nvPr>
            <p:ph sz="quarter" idx="3"/>
            <p:extLst/>
          </p:nvPr>
        </p:nvGraphicFramePr>
        <p:xfrm>
          <a:off x="6949334" y="926860"/>
          <a:ext cx="4067175" cy="1762125"/>
        </p:xfrm>
        <a:graphic>
          <a:graphicData uri="http://schemas.openxmlformats.org/presentationml/2006/ole">
            <mc:AlternateContent xmlns:mc="http://schemas.openxmlformats.org/markup-compatibility/2006">
              <mc:Choice xmlns:v="urn:schemas-microsoft-com:vml" Requires="v">
                <p:oleObj spid="_x0000_s2071" name="Формула" r:id="rId5" imgW="1524000" imgH="660400" progId="Equation.3">
                  <p:embed/>
                </p:oleObj>
              </mc:Choice>
              <mc:Fallback>
                <p:oleObj name="Формула" r:id="rId5" imgW="1524000" imgH="660400" progId="Equation.3">
                  <p:embed/>
                  <p:pic>
                    <p:nvPicPr>
                      <p:cNvPr id="97292"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9334" y="926860"/>
                        <a:ext cx="40671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Прямоугольник 5"/>
          <p:cNvSpPr/>
          <p:nvPr/>
        </p:nvSpPr>
        <p:spPr>
          <a:xfrm>
            <a:off x="150644" y="4265322"/>
            <a:ext cx="7630812" cy="155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Используется, когда частоты не известны. Это обратный показатель средней арифметической простой, исчисляемый из обратных значений признака. Средняя гармоническая простая используется, если общие объемы явлений равны (произведения значений признаков на их веса равны).</a:t>
            </a:r>
          </a:p>
          <a:p>
            <a:pPr algn="ctr"/>
            <a:r>
              <a:rPr lang="ru-RU" sz="1400" dirty="0"/>
              <a:t>Пример. Две машины прошли один и тот же путь: одна со скоростью 60 км/час, а вторая – 80 км/час. Принимаем протяженность пути, который прошла каждая машина, за единицу, применяем формулу средней гармонической для расчета товара</a:t>
            </a:r>
          </a:p>
        </p:txBody>
      </p:sp>
      <p:sp>
        <p:nvSpPr>
          <p:cNvPr id="7" name="Прямоугольник 6"/>
          <p:cNvSpPr/>
          <p:nvPr/>
        </p:nvSpPr>
        <p:spPr>
          <a:xfrm>
            <a:off x="7781456" y="4265322"/>
            <a:ext cx="4410544" cy="155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Например, три партии товара А куплены по разным ценам (20, 25 и 40 руб.) Общая стоимость первой партии составила 2000 руб., второй партии – 5000 руб., и третьей партии – 6000 руб. Требуется определить среднюю цену единицы товара А.</a:t>
            </a:r>
          </a:p>
        </p:txBody>
      </p:sp>
      <p:pic>
        <p:nvPicPr>
          <p:cNvPr id="3165" name="Picture 93" descr="http://www.vavt.ru/wred/glossek.nsf/05c85ca6e390ddfbc325720b0071327b/ca711f7b560e7bc84425790c003138f7/Article/0.AE76?OpenElement&amp;FieldElemFormat=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7300" y="5892497"/>
            <a:ext cx="27622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3167" name="Picture 95" descr="http://www.vavt.ru/wred/glossek.nsf/05c85ca6e390ddfbc325720b0071327b/ca711f7b560e7bc84425790c003138f7/Article/0.463E?OpenElement&amp;FieldElemFormat=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4088" y="5912260"/>
            <a:ext cx="4410075" cy="742951"/>
          </a:xfrm>
          <a:prstGeom prst="rect">
            <a:avLst/>
          </a:prstGeom>
          <a:noFill/>
          <a:extLst>
            <a:ext uri="{909E8E84-426E-40DD-AFC4-6F175D3DCCD1}">
              <a14:hiddenFill xmlns:a14="http://schemas.microsoft.com/office/drawing/2010/main">
                <a:solidFill>
                  <a:srgbClr val="FFFFFF"/>
                </a:solidFill>
              </a14:hiddenFill>
            </a:ext>
          </a:extLst>
        </p:spPr>
      </p:pic>
      <p:sp>
        <p:nvSpPr>
          <p:cNvPr id="10" name="Блок-схема: сопоставление 9"/>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2255924006"/>
      </p:ext>
    </p:extLst>
  </p:cSld>
  <p:clrMapOvr>
    <a:masterClrMapping/>
  </p:clrMapOvr>
  <p:transition>
    <p:wheel spokes="3"/>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3" y="609600"/>
            <a:ext cx="10420157" cy="748145"/>
          </a:xfrm>
        </p:spPr>
        <p:txBody>
          <a:bodyPr>
            <a:normAutofit/>
          </a:bodyPr>
          <a:lstStyle/>
          <a:p>
            <a:r>
              <a:rPr lang="ru-RU" dirty="0" smtClean="0"/>
              <a:t>Интерпретация средней гармонической</a:t>
            </a:r>
            <a:endParaRPr lang="ru-RU" dirty="0"/>
          </a:p>
        </p:txBody>
      </p:sp>
      <p:sp>
        <p:nvSpPr>
          <p:cNvPr id="3" name="Текст 2"/>
          <p:cNvSpPr>
            <a:spLocks noGrp="1"/>
          </p:cNvSpPr>
          <p:nvPr>
            <p:ph type="body" idx="1"/>
          </p:nvPr>
        </p:nvSpPr>
        <p:spPr>
          <a:xfrm>
            <a:off x="677333" y="2621323"/>
            <a:ext cx="10501746" cy="2144424"/>
          </a:xfrm>
        </p:spPr>
        <p:txBody>
          <a:bodyPr>
            <a:normAutofit fontScale="92500"/>
          </a:bodyPr>
          <a:lstStyle/>
          <a:p>
            <a:endParaRPr lang="ru-RU" sz="1600" dirty="0" smtClean="0"/>
          </a:p>
          <a:p>
            <a:r>
              <a:rPr lang="ru-RU" sz="1600" dirty="0" smtClean="0"/>
              <a:t>Для нашего массива исходных данных проведен расчет средней гармонической:</a:t>
            </a:r>
          </a:p>
          <a:p>
            <a:pPr marL="285750" indent="-285750">
              <a:buFont typeface="Arial" panose="020B0604020202020204" pitchFamily="34" charset="0"/>
              <a:buChar char="•"/>
            </a:pPr>
            <a:r>
              <a:rPr lang="ru-RU" sz="1600" dirty="0" smtClean="0"/>
              <a:t>Для дискретного ряда (тремя способами) – расшифровать (с применением формул</a:t>
            </a:r>
            <a:r>
              <a:rPr lang="en-US" sz="1600" dirty="0" smtClean="0"/>
              <a:t>/</a:t>
            </a:r>
            <a:r>
              <a:rPr lang="ru-RU" sz="1600" dirty="0" smtClean="0"/>
              <a:t>функций таких-то).</a:t>
            </a:r>
          </a:p>
          <a:p>
            <a:pPr marL="285750" indent="-285750">
              <a:buFont typeface="Arial" panose="020B0604020202020204" pitchFamily="34" charset="0"/>
              <a:buChar char="•"/>
            </a:pPr>
            <a:r>
              <a:rPr lang="ru-RU" sz="1600" dirty="0" smtClean="0"/>
              <a:t>Для интервального ряда</a:t>
            </a:r>
          </a:p>
          <a:p>
            <a:r>
              <a:rPr lang="ru-RU" sz="1600" dirty="0" smtClean="0"/>
              <a:t>В первом случае все три подхода дали одинаковый результат = 5 баллам. Во втором случае – также 5 баллов. Небольшая разница на уровне десятичного знака вызвана погрешностями преобразования.</a:t>
            </a:r>
            <a:endParaRPr lang="ru-RU" sz="1600" dirty="0"/>
          </a:p>
        </p:txBody>
      </p:sp>
      <p:pic>
        <p:nvPicPr>
          <p:cNvPr id="4" name="Рисунок 3"/>
          <p:cNvPicPr>
            <a:picLocks noChangeAspect="1"/>
          </p:cNvPicPr>
          <p:nvPr/>
        </p:nvPicPr>
        <p:blipFill>
          <a:blip r:embed="rId2"/>
          <a:stretch>
            <a:fillRect/>
          </a:stretch>
        </p:blipFill>
        <p:spPr>
          <a:xfrm>
            <a:off x="9801613" y="1357745"/>
            <a:ext cx="2390387" cy="1587645"/>
          </a:xfrm>
          <a:prstGeom prst="rect">
            <a:avLst/>
          </a:prstGeom>
        </p:spPr>
      </p:pic>
    </p:spTree>
    <p:extLst>
      <p:ext uri="{BB962C8B-B14F-4D97-AF65-F5344CB8AC3E}">
        <p14:creationId xmlns:p14="http://schemas.microsoft.com/office/powerpoint/2010/main" val="21927824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2255520" y="908918"/>
            <a:ext cx="9506988" cy="5796682"/>
          </a:xfrm>
        </p:spPr>
        <p:txBody>
          <a:bodyPr>
            <a:normAutofit/>
          </a:bodyPr>
          <a:lstStyle/>
          <a:p>
            <a:pPr marL="358775" lvl="2" indent="0">
              <a:lnSpc>
                <a:spcPct val="70000"/>
              </a:lnSpc>
              <a:spcBef>
                <a:spcPct val="0"/>
              </a:spcBef>
              <a:buNone/>
            </a:pPr>
            <a:endParaRPr lang="en-US" dirty="0">
              <a:solidFill>
                <a:srgbClr val="000000"/>
              </a:solidFill>
            </a:endParaRPr>
          </a:p>
          <a:p>
            <a:pPr marL="358775" lvl="2" indent="0">
              <a:lnSpc>
                <a:spcPct val="70000"/>
              </a:lnSpc>
              <a:spcBef>
                <a:spcPct val="0"/>
              </a:spcBef>
              <a:buNone/>
            </a:pPr>
            <a:endParaRPr lang="ru-RU" dirty="0">
              <a:solidFill>
                <a:srgbClr val="000000"/>
              </a:solidFill>
            </a:endParaRPr>
          </a:p>
          <a:p>
            <a:pPr marL="358775" lvl="2" indent="0">
              <a:lnSpc>
                <a:spcPct val="70000"/>
              </a:lnSpc>
              <a:buNone/>
            </a:pPr>
            <a:r>
              <a:rPr lang="ru-RU" b="1" dirty="0">
                <a:solidFill>
                  <a:srgbClr val="000000"/>
                </a:solidFill>
              </a:rPr>
              <a:t>Невзвешенная:</a:t>
            </a:r>
            <a:r>
              <a:rPr lang="ru-RU" dirty="0">
                <a:solidFill>
                  <a:srgbClr val="000000"/>
                </a:solidFill>
              </a:rPr>
              <a:t> </a:t>
            </a:r>
          </a:p>
          <a:p>
            <a:pPr marL="358775" lvl="2" indent="0">
              <a:lnSpc>
                <a:spcPct val="70000"/>
              </a:lnSpc>
              <a:buNone/>
            </a:pPr>
            <a:r>
              <a:rPr lang="ru-RU" dirty="0">
                <a:solidFill>
                  <a:srgbClr val="000000"/>
                </a:solidFill>
              </a:rPr>
              <a:t> </a:t>
            </a:r>
          </a:p>
          <a:p>
            <a:pPr marL="358775" lvl="2" indent="0">
              <a:lnSpc>
                <a:spcPct val="70000"/>
              </a:lnSpc>
              <a:buNone/>
            </a:pPr>
            <a:endParaRPr lang="ru-RU" dirty="0">
              <a:solidFill>
                <a:srgbClr val="000000"/>
              </a:solidFill>
            </a:endParaRPr>
          </a:p>
          <a:p>
            <a:pPr marL="358775" lvl="2" indent="0">
              <a:lnSpc>
                <a:spcPct val="70000"/>
              </a:lnSpc>
              <a:buNone/>
            </a:pPr>
            <a:r>
              <a:rPr lang="ru-RU" b="1" dirty="0">
                <a:solidFill>
                  <a:srgbClr val="000000"/>
                </a:solidFill>
              </a:rPr>
              <a:t>Взвешенная:</a:t>
            </a:r>
          </a:p>
          <a:p>
            <a:pPr marL="358775" lvl="2" indent="0">
              <a:lnSpc>
                <a:spcPct val="70000"/>
              </a:lnSpc>
              <a:buNone/>
            </a:pPr>
            <a:r>
              <a:rPr lang="ru-RU" dirty="0">
                <a:solidFill>
                  <a:srgbClr val="000000"/>
                </a:solidFill>
              </a:rPr>
              <a:t> </a:t>
            </a:r>
          </a:p>
          <a:p>
            <a:pPr marL="358775" lvl="2" indent="0">
              <a:lnSpc>
                <a:spcPct val="70000"/>
              </a:lnSpc>
              <a:buNone/>
            </a:pPr>
            <a:endParaRPr lang="ru-RU" dirty="0" smtClean="0">
              <a:solidFill>
                <a:srgbClr val="000000"/>
              </a:solidFill>
            </a:endParaRPr>
          </a:p>
          <a:p>
            <a:pPr marL="358775" lvl="2" indent="0">
              <a:lnSpc>
                <a:spcPct val="70000"/>
              </a:lnSpc>
              <a:buNone/>
            </a:pPr>
            <a:r>
              <a:rPr lang="ru-RU" dirty="0" smtClean="0">
                <a:solidFill>
                  <a:srgbClr val="000000"/>
                </a:solidFill>
              </a:rPr>
              <a:t>где</a:t>
            </a:r>
            <a:r>
              <a:rPr lang="ru-RU" dirty="0">
                <a:solidFill>
                  <a:srgbClr val="000000"/>
                </a:solidFill>
              </a:rPr>
              <a:t>:  	</a:t>
            </a:r>
            <a:endParaRPr lang="ru-RU" dirty="0" smtClean="0">
              <a:solidFill>
                <a:srgbClr val="000000"/>
              </a:solidFill>
            </a:endParaRPr>
          </a:p>
          <a:p>
            <a:pPr marL="358775" lvl="2" indent="0">
              <a:lnSpc>
                <a:spcPct val="70000"/>
              </a:lnSpc>
              <a:buNone/>
            </a:pPr>
            <a:endParaRPr lang="ru-RU" dirty="0">
              <a:solidFill>
                <a:srgbClr val="000000"/>
              </a:solidFill>
            </a:endParaRPr>
          </a:p>
          <a:p>
            <a:pPr marL="358775" lvl="2" indent="0">
              <a:lnSpc>
                <a:spcPct val="70000"/>
              </a:lnSpc>
              <a:buNone/>
            </a:pPr>
            <a:r>
              <a:rPr lang="ru-RU" dirty="0" smtClean="0">
                <a:solidFill>
                  <a:srgbClr val="000000"/>
                </a:solidFill>
              </a:rPr>
              <a:t>- </a:t>
            </a:r>
            <a:r>
              <a:rPr lang="en-US" dirty="0" err="1">
                <a:solidFill>
                  <a:srgbClr val="000000"/>
                </a:solidFill>
              </a:rPr>
              <a:t>i</a:t>
            </a:r>
            <a:r>
              <a:rPr lang="ru-RU" dirty="0">
                <a:solidFill>
                  <a:srgbClr val="000000"/>
                </a:solidFill>
              </a:rPr>
              <a:t>-й вариант </a:t>
            </a:r>
            <a:r>
              <a:rPr lang="ru-RU" dirty="0" err="1">
                <a:solidFill>
                  <a:srgbClr val="000000"/>
                </a:solidFill>
              </a:rPr>
              <a:t>осредняемого</a:t>
            </a:r>
            <a:r>
              <a:rPr lang="ru-RU" dirty="0">
                <a:solidFill>
                  <a:srgbClr val="000000"/>
                </a:solidFill>
              </a:rPr>
              <a:t> признака </a:t>
            </a:r>
            <a:r>
              <a:rPr lang="ru-RU" b="1" dirty="0">
                <a:solidFill>
                  <a:srgbClr val="000000"/>
                </a:solidFill>
              </a:rPr>
              <a:t>(в интервальном ряду – середина интервала)</a:t>
            </a:r>
            <a:r>
              <a:rPr lang="ru-RU" dirty="0">
                <a:solidFill>
                  <a:srgbClr val="000000"/>
                </a:solidFill>
              </a:rPr>
              <a:t>;</a:t>
            </a:r>
          </a:p>
          <a:p>
            <a:pPr marL="358775" lvl="2" indent="0">
              <a:lnSpc>
                <a:spcPct val="70000"/>
              </a:lnSpc>
              <a:buNone/>
            </a:pPr>
            <a:r>
              <a:rPr lang="ru-RU" dirty="0">
                <a:solidFill>
                  <a:srgbClr val="000000"/>
                </a:solidFill>
              </a:rPr>
              <a:t>	 	</a:t>
            </a:r>
            <a:endParaRPr lang="ru-RU" dirty="0" smtClean="0">
              <a:solidFill>
                <a:srgbClr val="000000"/>
              </a:solidFill>
            </a:endParaRPr>
          </a:p>
          <a:p>
            <a:pPr marL="358775" lvl="2" indent="0">
              <a:lnSpc>
                <a:spcPct val="70000"/>
              </a:lnSpc>
              <a:buNone/>
            </a:pPr>
            <a:r>
              <a:rPr lang="ru-RU" dirty="0" smtClean="0">
                <a:solidFill>
                  <a:srgbClr val="000000"/>
                </a:solidFill>
              </a:rPr>
              <a:t>- </a:t>
            </a:r>
            <a:r>
              <a:rPr lang="ru-RU" dirty="0">
                <a:solidFill>
                  <a:srgbClr val="000000"/>
                </a:solidFill>
              </a:rPr>
              <a:t>объем совокупности;</a:t>
            </a:r>
          </a:p>
          <a:p>
            <a:pPr marL="358775" lvl="2" indent="0">
              <a:lnSpc>
                <a:spcPct val="70000"/>
              </a:lnSpc>
              <a:buNone/>
            </a:pPr>
            <a:r>
              <a:rPr lang="ru-RU" dirty="0">
                <a:solidFill>
                  <a:srgbClr val="000000"/>
                </a:solidFill>
              </a:rPr>
              <a:t>		</a:t>
            </a:r>
          </a:p>
          <a:p>
            <a:pPr marL="358775" lvl="2" indent="0">
              <a:lnSpc>
                <a:spcPct val="70000"/>
              </a:lnSpc>
              <a:buNone/>
            </a:pPr>
            <a:r>
              <a:rPr lang="ru-RU" dirty="0" smtClean="0">
                <a:solidFill>
                  <a:srgbClr val="000000"/>
                </a:solidFill>
              </a:rPr>
              <a:t>- </a:t>
            </a:r>
            <a:r>
              <a:rPr lang="ru-RU" dirty="0">
                <a:solidFill>
                  <a:srgbClr val="000000"/>
                </a:solidFill>
              </a:rPr>
              <a:t>вес </a:t>
            </a:r>
            <a:r>
              <a:rPr lang="en-US" dirty="0" err="1">
                <a:solidFill>
                  <a:srgbClr val="000000"/>
                </a:solidFill>
              </a:rPr>
              <a:t>i</a:t>
            </a:r>
            <a:r>
              <a:rPr lang="ru-RU" dirty="0">
                <a:solidFill>
                  <a:srgbClr val="000000"/>
                </a:solidFill>
              </a:rPr>
              <a:t>-го варианта (частота)</a:t>
            </a:r>
            <a:r>
              <a:rPr lang="ru-RU" dirty="0">
                <a:solidFill>
                  <a:srgbClr val="000000"/>
                </a:solidFill>
                <a:latin typeface="Arial" charset="0"/>
              </a:rPr>
              <a:t>.</a:t>
            </a:r>
          </a:p>
          <a:p>
            <a:pPr marL="358775" lvl="2" indent="0">
              <a:lnSpc>
                <a:spcPct val="70000"/>
              </a:lnSpc>
              <a:buNone/>
            </a:pPr>
            <a:r>
              <a:rPr lang="ru-RU" dirty="0">
                <a:solidFill>
                  <a:srgbClr val="000000"/>
                </a:solidFill>
              </a:rPr>
              <a:t>		</a:t>
            </a:r>
          </a:p>
          <a:p>
            <a:pPr marL="358775" lvl="2" indent="0">
              <a:lnSpc>
                <a:spcPct val="70000"/>
              </a:lnSpc>
              <a:buNone/>
            </a:pPr>
            <a:r>
              <a:rPr lang="ru-RU" sz="1600" dirty="0" smtClean="0"/>
              <a:t>Основная </a:t>
            </a:r>
            <a:r>
              <a:rPr lang="ru-RU" sz="1600" dirty="0"/>
              <a:t>область применения средней геометрической – осреднение индивидуальных показателей в динамике (как правило, средних темпов роста).</a:t>
            </a:r>
          </a:p>
        </p:txBody>
      </p:sp>
      <p:graphicFrame>
        <p:nvGraphicFramePr>
          <p:cNvPr id="108547" name="Object 2"/>
          <p:cNvGraphicFramePr>
            <a:graphicFrameLocks noChangeAspect="1"/>
          </p:cNvGraphicFramePr>
          <p:nvPr>
            <p:extLst/>
          </p:nvPr>
        </p:nvGraphicFramePr>
        <p:xfrm>
          <a:off x="4284950" y="908918"/>
          <a:ext cx="5184775" cy="1017588"/>
        </p:xfrm>
        <a:graphic>
          <a:graphicData uri="http://schemas.openxmlformats.org/presentationml/2006/ole">
            <mc:AlternateContent xmlns:mc="http://schemas.openxmlformats.org/markup-compatibility/2006">
              <mc:Choice xmlns:v="urn:schemas-microsoft-com:vml" Requires="v">
                <p:oleObj spid="_x0000_s3124" name="Equation" r:id="rId3" imgW="4127500" imgH="812800" progId="Equation.3">
                  <p:embed/>
                </p:oleObj>
              </mc:Choice>
              <mc:Fallback>
                <p:oleObj name="Equation" r:id="rId3" imgW="4127500" imgH="812800" progId="Equation.3">
                  <p:embed/>
                  <p:pic>
                    <p:nvPicPr>
                      <p:cNvPr id="1085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950" y="908918"/>
                        <a:ext cx="5184775"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8" name="Object 3"/>
          <p:cNvGraphicFramePr>
            <a:graphicFrameLocks noChangeAspect="1"/>
          </p:cNvGraphicFramePr>
          <p:nvPr>
            <p:extLst/>
          </p:nvPr>
        </p:nvGraphicFramePr>
        <p:xfrm>
          <a:off x="4406643" y="2073204"/>
          <a:ext cx="5079745" cy="1061882"/>
        </p:xfrm>
        <a:graphic>
          <a:graphicData uri="http://schemas.openxmlformats.org/presentationml/2006/ole">
            <mc:AlternateContent xmlns:mc="http://schemas.openxmlformats.org/markup-compatibility/2006">
              <mc:Choice xmlns:v="urn:schemas-microsoft-com:vml" Requires="v">
                <p:oleObj spid="_x0000_s3125" name="Формула" r:id="rId5" imgW="2425700" imgH="508000" progId="Equation.3">
                  <p:embed/>
                </p:oleObj>
              </mc:Choice>
              <mc:Fallback>
                <p:oleObj name="Формула" r:id="rId5" imgW="2425700" imgH="508000" progId="Equation.3">
                  <p:embed/>
                  <p:pic>
                    <p:nvPicPr>
                      <p:cNvPr id="1085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643" y="2073204"/>
                        <a:ext cx="5079745" cy="1061882"/>
                      </a:xfrm>
                      <a:prstGeom prst="rect">
                        <a:avLst/>
                      </a:prstGeom>
                      <a:noFill/>
                      <a:extLst/>
                    </p:spPr>
                  </p:pic>
                </p:oleObj>
              </mc:Fallback>
            </mc:AlternateContent>
          </a:graphicData>
        </a:graphic>
      </p:graphicFrame>
      <p:graphicFrame>
        <p:nvGraphicFramePr>
          <p:cNvPr id="108549" name="Object 4"/>
          <p:cNvGraphicFramePr>
            <a:graphicFrameLocks noChangeAspect="1"/>
          </p:cNvGraphicFramePr>
          <p:nvPr>
            <p:extLst/>
          </p:nvPr>
        </p:nvGraphicFramePr>
        <p:xfrm>
          <a:off x="2095976" y="3253005"/>
          <a:ext cx="319088" cy="647700"/>
        </p:xfrm>
        <a:graphic>
          <a:graphicData uri="http://schemas.openxmlformats.org/presentationml/2006/ole">
            <mc:AlternateContent xmlns:mc="http://schemas.openxmlformats.org/markup-compatibility/2006">
              <mc:Choice xmlns:v="urn:schemas-microsoft-com:vml" Requires="v">
                <p:oleObj spid="_x0000_s3126" name="Equation" r:id="rId7" imgW="279279" imgH="431613" progId="Equation.3">
                  <p:embed/>
                </p:oleObj>
              </mc:Choice>
              <mc:Fallback>
                <p:oleObj name="Equation" r:id="rId7" imgW="279279" imgH="431613" progId="Equation.3">
                  <p:embed/>
                  <p:pic>
                    <p:nvPicPr>
                      <p:cNvPr id="10854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976" y="3253005"/>
                        <a:ext cx="3190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0" name="Object 5"/>
          <p:cNvGraphicFramePr>
            <a:graphicFrameLocks noChangeAspect="1"/>
          </p:cNvGraphicFramePr>
          <p:nvPr>
            <p:extLst/>
          </p:nvPr>
        </p:nvGraphicFramePr>
        <p:xfrm>
          <a:off x="2077666" y="4044373"/>
          <a:ext cx="263525" cy="360363"/>
        </p:xfrm>
        <a:graphic>
          <a:graphicData uri="http://schemas.openxmlformats.org/presentationml/2006/ole">
            <mc:AlternateContent xmlns:mc="http://schemas.openxmlformats.org/markup-compatibility/2006">
              <mc:Choice xmlns:v="urn:schemas-microsoft-com:vml" Requires="v">
                <p:oleObj spid="_x0000_s3127" name="Equation" r:id="rId9" imgW="215806" imgH="228501" progId="Equation.3">
                  <p:embed/>
                </p:oleObj>
              </mc:Choice>
              <mc:Fallback>
                <p:oleObj name="Equation" r:id="rId9" imgW="215806" imgH="228501" progId="Equation.3">
                  <p:embed/>
                  <p:pic>
                    <p:nvPicPr>
                      <p:cNvPr id="10855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7666" y="4044373"/>
                        <a:ext cx="2635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1" name="Object 6"/>
          <p:cNvGraphicFramePr>
            <a:graphicFrameLocks noChangeAspect="1"/>
          </p:cNvGraphicFramePr>
          <p:nvPr>
            <p:extLst/>
          </p:nvPr>
        </p:nvGraphicFramePr>
        <p:xfrm>
          <a:off x="2007033" y="4404736"/>
          <a:ext cx="438150" cy="671512"/>
        </p:xfrm>
        <a:graphic>
          <a:graphicData uri="http://schemas.openxmlformats.org/presentationml/2006/ole">
            <mc:AlternateContent xmlns:mc="http://schemas.openxmlformats.org/markup-compatibility/2006">
              <mc:Choice xmlns:v="urn:schemas-microsoft-com:vml" Requires="v">
                <p:oleObj spid="_x0000_s3128" name="Формула" r:id="rId11" imgW="190500" imgH="228600" progId="Equation.3">
                  <p:embed/>
                </p:oleObj>
              </mc:Choice>
              <mc:Fallback>
                <p:oleObj name="Формула" r:id="rId11" imgW="190500" imgH="228600" progId="Equation.3">
                  <p:embed/>
                  <p:pic>
                    <p:nvPicPr>
                      <p:cNvPr id="108551"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7033" y="4404736"/>
                        <a:ext cx="438150"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5" name="Rectangle 11"/>
          <p:cNvSpPr>
            <a:spLocks noChangeArrowheads="1"/>
          </p:cNvSpPr>
          <p:nvPr/>
        </p:nvSpPr>
        <p:spPr bwMode="auto">
          <a:xfrm>
            <a:off x="3193306" y="115889"/>
            <a:ext cx="5702202" cy="646331"/>
          </a:xfrm>
          <a:prstGeom prst="rect">
            <a:avLst/>
          </a:prstGeom>
          <a:noFill/>
          <a:ln w="9525" algn="ctr">
            <a:noFill/>
            <a:miter lim="800000"/>
            <a:headEnd/>
            <a:tailEnd/>
          </a:ln>
          <a:effectLst/>
        </p:spPr>
        <p:txBody>
          <a:bodyPr wrap="none">
            <a:spAutoFit/>
          </a:bodyPr>
          <a:lstStyle/>
          <a:p>
            <a:pPr marL="0" lvl="2" algn="ctr">
              <a:spcBef>
                <a:spcPct val="20000"/>
              </a:spcBef>
              <a:defRPr/>
            </a:pPr>
            <a:r>
              <a:rPr lang="ru-RU" sz="3600" dirty="0">
                <a:solidFill>
                  <a:schemeClr val="accent1"/>
                </a:solidFill>
                <a:latin typeface="+mj-lt"/>
                <a:ea typeface="+mj-ea"/>
                <a:cs typeface="+mj-cs"/>
              </a:rPr>
              <a:t>Средняя геометрическая </a:t>
            </a:r>
          </a:p>
        </p:txBody>
      </p:sp>
      <p:sp>
        <p:nvSpPr>
          <p:cNvPr id="9" name="Блок-схема: сопоставление 8"/>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2794145985"/>
      </p:ext>
    </p:ext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08555"/>
                                        </p:tgtEl>
                                        <p:attrNameLst>
                                          <p:attrName>style.visibility</p:attrName>
                                        </p:attrNameLst>
                                      </p:cBhvr>
                                      <p:to>
                                        <p:strVal val="visible"/>
                                      </p:to>
                                    </p:set>
                                    <p:anim calcmode="discrete" valueType="clr">
                                      <p:cBhvr override="childStyle">
                                        <p:cTn id="7" dur="80"/>
                                        <p:tgtEl>
                                          <p:spTgt spid="10855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8555"/>
                                        </p:tgtEl>
                                        <p:attrNameLst>
                                          <p:attrName>fillcolor</p:attrName>
                                        </p:attrNameLst>
                                      </p:cBhvr>
                                      <p:tavLst>
                                        <p:tav tm="0">
                                          <p:val>
                                            <p:clrVal>
                                              <a:schemeClr val="accent2"/>
                                            </p:clrVal>
                                          </p:val>
                                        </p:tav>
                                        <p:tav tm="50000">
                                          <p:val>
                                            <p:clrVal>
                                              <a:schemeClr val="hlink"/>
                                            </p:clrVal>
                                          </p:val>
                                        </p:tav>
                                      </p:tavLst>
                                    </p:anim>
                                    <p:set>
                                      <p:cBhvr>
                                        <p:cTn id="9" dur="80"/>
                                        <p:tgtEl>
                                          <p:spTgt spid="10855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8546">
                                            <p:txEl>
                                              <p:pRg st="2" end="2"/>
                                            </p:txEl>
                                          </p:spTgt>
                                        </p:tgtEl>
                                        <p:attrNameLst>
                                          <p:attrName>style.visibility</p:attrName>
                                        </p:attrNameLst>
                                      </p:cBhvr>
                                      <p:to>
                                        <p:strVal val="visible"/>
                                      </p:to>
                                    </p:set>
                                    <p:animEffect transition="in" filter="wipe(left)">
                                      <p:cBhvr>
                                        <p:cTn id="14" dur="500"/>
                                        <p:tgtEl>
                                          <p:spTgt spid="108546">
                                            <p:txEl>
                                              <p:pRg st="2" end="2"/>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08547"/>
                                        </p:tgtEl>
                                        <p:attrNameLst>
                                          <p:attrName>style.visibility</p:attrName>
                                        </p:attrNameLst>
                                      </p:cBhvr>
                                      <p:to>
                                        <p:strVal val="visible"/>
                                      </p:to>
                                    </p:set>
                                    <p:animEffect transition="in" filter="wipe(left)">
                                      <p:cBhvr>
                                        <p:cTn id="18" dur="500"/>
                                        <p:tgtEl>
                                          <p:spTgt spid="1085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8546">
                                            <p:txEl>
                                              <p:pRg st="5" end="5"/>
                                            </p:txEl>
                                          </p:spTgt>
                                        </p:tgtEl>
                                        <p:attrNameLst>
                                          <p:attrName>style.visibility</p:attrName>
                                        </p:attrNameLst>
                                      </p:cBhvr>
                                      <p:to>
                                        <p:strVal val="visible"/>
                                      </p:to>
                                    </p:set>
                                    <p:animEffect transition="in" filter="wipe(left)">
                                      <p:cBhvr>
                                        <p:cTn id="23" dur="500"/>
                                        <p:tgtEl>
                                          <p:spTgt spid="108546">
                                            <p:txEl>
                                              <p:pRg st="5" end="5"/>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08548"/>
                                        </p:tgtEl>
                                        <p:attrNameLst>
                                          <p:attrName>style.visibility</p:attrName>
                                        </p:attrNameLst>
                                      </p:cBhvr>
                                      <p:to>
                                        <p:strVal val="visible"/>
                                      </p:to>
                                    </p:set>
                                    <p:animEffect transition="in" filter="wipe(left)">
                                      <p:cBhvr>
                                        <p:cTn id="27" dur="500"/>
                                        <p:tgtEl>
                                          <p:spTgt spid="108548"/>
                                        </p:tgtEl>
                                      </p:cBhvr>
                                    </p:animEffect>
                                  </p:childTnLst>
                                </p:cTn>
                              </p:par>
                            </p:childTnLst>
                          </p:cTn>
                        </p:par>
                      </p:childTnLst>
                    </p:cTn>
                  </p:par>
                  <p:par>
                    <p:cTn id="28" fill="hold">
                      <p:stCondLst>
                        <p:cond delay="indefinite"/>
                      </p:stCondLst>
                      <p:childTnLst>
                        <p:par>
                          <p:cTn id="29" fill="hold">
                            <p:stCondLst>
                              <p:cond delay="0"/>
                            </p:stCondLst>
                            <p:childTnLst>
                              <p:par>
                                <p:cTn id="30" presetID="34" presetClass="entr" presetSubtype="0" fill="hold" nodeType="clickEffect">
                                  <p:stCondLst>
                                    <p:cond delay="0"/>
                                  </p:stCondLst>
                                  <p:childTnLst>
                                    <p:set>
                                      <p:cBhvr>
                                        <p:cTn id="31" dur="1" fill="hold">
                                          <p:stCondLst>
                                            <p:cond delay="0"/>
                                          </p:stCondLst>
                                        </p:cTn>
                                        <p:tgtEl>
                                          <p:spTgt spid="108546">
                                            <p:txEl>
                                              <p:pRg st="8" end="8"/>
                                            </p:txEl>
                                          </p:spTgt>
                                        </p:tgtEl>
                                        <p:attrNameLst>
                                          <p:attrName>style.visibility</p:attrName>
                                        </p:attrNameLst>
                                      </p:cBhvr>
                                      <p:to>
                                        <p:strVal val="visible"/>
                                      </p:to>
                                    </p:set>
                                    <p:anim from="(-#ppt_w/2)" to="(#ppt_x)" calcmode="lin" valueType="num">
                                      <p:cBhvr>
                                        <p:cTn id="32" dur="600" fill="hold">
                                          <p:stCondLst>
                                            <p:cond delay="0"/>
                                          </p:stCondLst>
                                        </p:cTn>
                                        <p:tgtEl>
                                          <p:spTgt spid="108546">
                                            <p:txEl>
                                              <p:pRg st="8" end="8"/>
                                            </p:txEl>
                                          </p:spTgt>
                                        </p:tgtEl>
                                        <p:attrNameLst>
                                          <p:attrName>ppt_x</p:attrName>
                                        </p:attrNameLst>
                                      </p:cBhvr>
                                    </p:anim>
                                    <p:anim from="0" to="-1.0" calcmode="lin" valueType="num">
                                      <p:cBhvr>
                                        <p:cTn id="33" dur="200" decel="50000" autoRev="1" fill="hold">
                                          <p:stCondLst>
                                            <p:cond delay="600"/>
                                          </p:stCondLst>
                                        </p:cTn>
                                        <p:tgtEl>
                                          <p:spTgt spid="108546">
                                            <p:txEl>
                                              <p:pRg st="8" end="8"/>
                                            </p:txEl>
                                          </p:spTgt>
                                        </p:tgtEl>
                                        <p:attrNameLst>
                                          <p:attrName>xshear</p:attrName>
                                        </p:attrNameLst>
                                      </p:cBhvr>
                                    </p:anim>
                                    <p:animScale>
                                      <p:cBhvr>
                                        <p:cTn id="34" dur="200" decel="100000" autoRev="1" fill="hold">
                                          <p:stCondLst>
                                            <p:cond delay="600"/>
                                          </p:stCondLst>
                                        </p:cTn>
                                        <p:tgtEl>
                                          <p:spTgt spid="108546">
                                            <p:txEl>
                                              <p:pRg st="8" end="8"/>
                                            </p:txEl>
                                          </p:spTgt>
                                        </p:tgtEl>
                                      </p:cBhvr>
                                      <p:from x="100000" y="100000"/>
                                      <p:to x="80000" y="100000"/>
                                    </p:animScale>
                                    <p:anim by="(#ppt_h/3+#ppt_w*0.1)" calcmode="lin" valueType="num">
                                      <p:cBhvr additive="sum">
                                        <p:cTn id="35" dur="200" decel="100000" autoRev="1" fill="hold">
                                          <p:stCondLst>
                                            <p:cond delay="600"/>
                                          </p:stCondLst>
                                        </p:cTn>
                                        <p:tgtEl>
                                          <p:spTgt spid="108546">
                                            <p:txEl>
                                              <p:pRg st="8" end="8"/>
                                            </p:txEl>
                                          </p:spTgt>
                                        </p:tgtEl>
                                        <p:attrNameLst>
                                          <p:attrName>ppt_x</p:attrName>
                                        </p:attrNameLst>
                                      </p:cBhvr>
                                    </p:anim>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nodeType="clickEffect">
                                  <p:stCondLst>
                                    <p:cond delay="0"/>
                                  </p:stCondLst>
                                  <p:childTnLst>
                                    <p:set>
                                      <p:cBhvr>
                                        <p:cTn id="39" dur="1" fill="hold">
                                          <p:stCondLst>
                                            <p:cond delay="0"/>
                                          </p:stCondLst>
                                        </p:cTn>
                                        <p:tgtEl>
                                          <p:spTgt spid="108546">
                                            <p:txEl>
                                              <p:pRg st="10" end="10"/>
                                            </p:txEl>
                                          </p:spTgt>
                                        </p:tgtEl>
                                        <p:attrNameLst>
                                          <p:attrName>style.visibility</p:attrName>
                                        </p:attrNameLst>
                                      </p:cBhvr>
                                      <p:to>
                                        <p:strVal val="visible"/>
                                      </p:to>
                                    </p:set>
                                    <p:anim from="(-#ppt_w/2)" to="(#ppt_x)" calcmode="lin" valueType="num">
                                      <p:cBhvr>
                                        <p:cTn id="40" dur="600" fill="hold">
                                          <p:stCondLst>
                                            <p:cond delay="0"/>
                                          </p:stCondLst>
                                        </p:cTn>
                                        <p:tgtEl>
                                          <p:spTgt spid="108546">
                                            <p:txEl>
                                              <p:pRg st="10" end="10"/>
                                            </p:txEl>
                                          </p:spTgt>
                                        </p:tgtEl>
                                        <p:attrNameLst>
                                          <p:attrName>ppt_x</p:attrName>
                                        </p:attrNameLst>
                                      </p:cBhvr>
                                    </p:anim>
                                    <p:anim from="0" to="-1.0" calcmode="lin" valueType="num">
                                      <p:cBhvr>
                                        <p:cTn id="41" dur="200" decel="50000" autoRev="1" fill="hold">
                                          <p:stCondLst>
                                            <p:cond delay="600"/>
                                          </p:stCondLst>
                                        </p:cTn>
                                        <p:tgtEl>
                                          <p:spTgt spid="108546">
                                            <p:txEl>
                                              <p:pRg st="10" end="10"/>
                                            </p:txEl>
                                          </p:spTgt>
                                        </p:tgtEl>
                                        <p:attrNameLst>
                                          <p:attrName>xshear</p:attrName>
                                        </p:attrNameLst>
                                      </p:cBhvr>
                                    </p:anim>
                                    <p:animScale>
                                      <p:cBhvr>
                                        <p:cTn id="42" dur="200" decel="100000" autoRev="1" fill="hold">
                                          <p:stCondLst>
                                            <p:cond delay="600"/>
                                          </p:stCondLst>
                                        </p:cTn>
                                        <p:tgtEl>
                                          <p:spTgt spid="108546">
                                            <p:txEl>
                                              <p:pRg st="10" end="10"/>
                                            </p:txEl>
                                          </p:spTgt>
                                        </p:tgtEl>
                                      </p:cBhvr>
                                      <p:from x="100000" y="100000"/>
                                      <p:to x="80000" y="100000"/>
                                    </p:animScale>
                                    <p:anim by="(#ppt_h/3+#ppt_w*0.1)" calcmode="lin" valueType="num">
                                      <p:cBhvr additive="sum">
                                        <p:cTn id="43" dur="200" decel="100000" autoRev="1" fill="hold">
                                          <p:stCondLst>
                                            <p:cond delay="600"/>
                                          </p:stCondLst>
                                        </p:cTn>
                                        <p:tgtEl>
                                          <p:spTgt spid="108546">
                                            <p:txEl>
                                              <p:pRg st="10" end="10"/>
                                            </p:txEl>
                                          </p:spTgt>
                                        </p:tgtEl>
                                        <p:attrNameLst>
                                          <p:attrName>ppt_x</p:attrName>
                                        </p:attrNameLst>
                                      </p:cBhvr>
                                    </p:anim>
                                  </p:childTnLst>
                                </p:cTn>
                              </p:par>
                              <p:par>
                                <p:cTn id="44" presetID="34" presetClass="entr" presetSubtype="0" fill="hold" nodeType="withEffect">
                                  <p:stCondLst>
                                    <p:cond delay="0"/>
                                  </p:stCondLst>
                                  <p:childTnLst>
                                    <p:set>
                                      <p:cBhvr>
                                        <p:cTn id="45" dur="1" fill="hold">
                                          <p:stCondLst>
                                            <p:cond delay="0"/>
                                          </p:stCondLst>
                                        </p:cTn>
                                        <p:tgtEl>
                                          <p:spTgt spid="108546">
                                            <p:txEl>
                                              <p:pRg st="11" end="11"/>
                                            </p:txEl>
                                          </p:spTgt>
                                        </p:tgtEl>
                                        <p:attrNameLst>
                                          <p:attrName>style.visibility</p:attrName>
                                        </p:attrNameLst>
                                      </p:cBhvr>
                                      <p:to>
                                        <p:strVal val="visible"/>
                                      </p:to>
                                    </p:set>
                                    <p:anim from="(-#ppt_w/2)" to="(#ppt_x)" calcmode="lin" valueType="num">
                                      <p:cBhvr>
                                        <p:cTn id="46" dur="600" fill="hold">
                                          <p:stCondLst>
                                            <p:cond delay="0"/>
                                          </p:stCondLst>
                                        </p:cTn>
                                        <p:tgtEl>
                                          <p:spTgt spid="108546">
                                            <p:txEl>
                                              <p:pRg st="11" end="11"/>
                                            </p:txEl>
                                          </p:spTgt>
                                        </p:tgtEl>
                                        <p:attrNameLst>
                                          <p:attrName>ppt_x</p:attrName>
                                        </p:attrNameLst>
                                      </p:cBhvr>
                                    </p:anim>
                                    <p:anim from="0" to="-1.0" calcmode="lin" valueType="num">
                                      <p:cBhvr>
                                        <p:cTn id="47" dur="200" decel="50000" autoRev="1" fill="hold">
                                          <p:stCondLst>
                                            <p:cond delay="600"/>
                                          </p:stCondLst>
                                        </p:cTn>
                                        <p:tgtEl>
                                          <p:spTgt spid="108546">
                                            <p:txEl>
                                              <p:pRg st="11" end="11"/>
                                            </p:txEl>
                                          </p:spTgt>
                                        </p:tgtEl>
                                        <p:attrNameLst>
                                          <p:attrName>xshear</p:attrName>
                                        </p:attrNameLst>
                                      </p:cBhvr>
                                    </p:anim>
                                    <p:animScale>
                                      <p:cBhvr>
                                        <p:cTn id="48" dur="200" decel="100000" autoRev="1" fill="hold">
                                          <p:stCondLst>
                                            <p:cond delay="600"/>
                                          </p:stCondLst>
                                        </p:cTn>
                                        <p:tgtEl>
                                          <p:spTgt spid="108546">
                                            <p:txEl>
                                              <p:pRg st="11" end="11"/>
                                            </p:txEl>
                                          </p:spTgt>
                                        </p:tgtEl>
                                      </p:cBhvr>
                                      <p:from x="100000" y="100000"/>
                                      <p:to x="80000" y="100000"/>
                                    </p:animScale>
                                    <p:anim by="(#ppt_h/3+#ppt_w*0.1)" calcmode="lin" valueType="num">
                                      <p:cBhvr additive="sum">
                                        <p:cTn id="49" dur="200" decel="100000" autoRev="1" fill="hold">
                                          <p:stCondLst>
                                            <p:cond delay="600"/>
                                          </p:stCondLst>
                                        </p:cTn>
                                        <p:tgtEl>
                                          <p:spTgt spid="108546">
                                            <p:txEl>
                                              <p:pRg st="11" end="11"/>
                                            </p:txEl>
                                          </p:spTgt>
                                        </p:tgtEl>
                                        <p:attrNameLst>
                                          <p:attrName>ppt_x</p:attrName>
                                        </p:attrNameLst>
                                      </p:cBhvr>
                                    </p:anim>
                                  </p:childTnLst>
                                </p:cTn>
                              </p:par>
                              <p:par>
                                <p:cTn id="50" presetID="34" presetClass="entr" presetSubtype="0" fill="hold" nodeType="withEffect">
                                  <p:stCondLst>
                                    <p:cond delay="0"/>
                                  </p:stCondLst>
                                  <p:childTnLst>
                                    <p:set>
                                      <p:cBhvr>
                                        <p:cTn id="51" dur="1" fill="hold">
                                          <p:stCondLst>
                                            <p:cond delay="0"/>
                                          </p:stCondLst>
                                        </p:cTn>
                                        <p:tgtEl>
                                          <p:spTgt spid="108546">
                                            <p:txEl>
                                              <p:pRg st="12" end="12"/>
                                            </p:txEl>
                                          </p:spTgt>
                                        </p:tgtEl>
                                        <p:attrNameLst>
                                          <p:attrName>style.visibility</p:attrName>
                                        </p:attrNameLst>
                                      </p:cBhvr>
                                      <p:to>
                                        <p:strVal val="visible"/>
                                      </p:to>
                                    </p:set>
                                    <p:anim from="(-#ppt_w/2)" to="(#ppt_x)" calcmode="lin" valueType="num">
                                      <p:cBhvr>
                                        <p:cTn id="52" dur="600" fill="hold">
                                          <p:stCondLst>
                                            <p:cond delay="0"/>
                                          </p:stCondLst>
                                        </p:cTn>
                                        <p:tgtEl>
                                          <p:spTgt spid="108546">
                                            <p:txEl>
                                              <p:pRg st="12" end="12"/>
                                            </p:txEl>
                                          </p:spTgt>
                                        </p:tgtEl>
                                        <p:attrNameLst>
                                          <p:attrName>ppt_x</p:attrName>
                                        </p:attrNameLst>
                                      </p:cBhvr>
                                    </p:anim>
                                    <p:anim from="0" to="-1.0" calcmode="lin" valueType="num">
                                      <p:cBhvr>
                                        <p:cTn id="53" dur="200" decel="50000" autoRev="1" fill="hold">
                                          <p:stCondLst>
                                            <p:cond delay="600"/>
                                          </p:stCondLst>
                                        </p:cTn>
                                        <p:tgtEl>
                                          <p:spTgt spid="108546">
                                            <p:txEl>
                                              <p:pRg st="12" end="12"/>
                                            </p:txEl>
                                          </p:spTgt>
                                        </p:tgtEl>
                                        <p:attrNameLst>
                                          <p:attrName>xshear</p:attrName>
                                        </p:attrNameLst>
                                      </p:cBhvr>
                                    </p:anim>
                                    <p:animScale>
                                      <p:cBhvr>
                                        <p:cTn id="54" dur="200" decel="100000" autoRev="1" fill="hold">
                                          <p:stCondLst>
                                            <p:cond delay="600"/>
                                          </p:stCondLst>
                                        </p:cTn>
                                        <p:tgtEl>
                                          <p:spTgt spid="108546">
                                            <p:txEl>
                                              <p:pRg st="12" end="12"/>
                                            </p:txEl>
                                          </p:spTgt>
                                        </p:tgtEl>
                                      </p:cBhvr>
                                      <p:from x="100000" y="100000"/>
                                      <p:to x="80000" y="100000"/>
                                    </p:animScale>
                                    <p:anim by="(#ppt_h/3+#ppt_w*0.1)" calcmode="lin" valueType="num">
                                      <p:cBhvr additive="sum">
                                        <p:cTn id="55" dur="200" decel="100000" autoRev="1" fill="hold">
                                          <p:stCondLst>
                                            <p:cond delay="600"/>
                                          </p:stCondLst>
                                        </p:cTn>
                                        <p:tgtEl>
                                          <p:spTgt spid="108546">
                                            <p:txEl>
                                              <p:pRg st="12" end="12"/>
                                            </p:txEl>
                                          </p:spTgt>
                                        </p:tgtEl>
                                        <p:attrNameLst>
                                          <p:attrName>ppt_x</p:attrName>
                                        </p:attrNameLst>
                                      </p:cBhvr>
                                    </p:anim>
                                  </p:childTnLst>
                                </p:cTn>
                              </p:par>
                              <p:par>
                                <p:cTn id="56" presetID="34" presetClass="entr" presetSubtype="0" fill="hold" nodeType="withEffect">
                                  <p:stCondLst>
                                    <p:cond delay="0"/>
                                  </p:stCondLst>
                                  <p:childTnLst>
                                    <p:set>
                                      <p:cBhvr>
                                        <p:cTn id="57" dur="1" fill="hold">
                                          <p:stCondLst>
                                            <p:cond delay="0"/>
                                          </p:stCondLst>
                                        </p:cTn>
                                        <p:tgtEl>
                                          <p:spTgt spid="108546">
                                            <p:txEl>
                                              <p:pRg st="13" end="13"/>
                                            </p:txEl>
                                          </p:spTgt>
                                        </p:tgtEl>
                                        <p:attrNameLst>
                                          <p:attrName>style.visibility</p:attrName>
                                        </p:attrNameLst>
                                      </p:cBhvr>
                                      <p:to>
                                        <p:strVal val="visible"/>
                                      </p:to>
                                    </p:set>
                                    <p:anim from="(-#ppt_w/2)" to="(#ppt_x)" calcmode="lin" valueType="num">
                                      <p:cBhvr>
                                        <p:cTn id="58" dur="600" fill="hold">
                                          <p:stCondLst>
                                            <p:cond delay="0"/>
                                          </p:stCondLst>
                                        </p:cTn>
                                        <p:tgtEl>
                                          <p:spTgt spid="108546">
                                            <p:txEl>
                                              <p:pRg st="13" end="13"/>
                                            </p:txEl>
                                          </p:spTgt>
                                        </p:tgtEl>
                                        <p:attrNameLst>
                                          <p:attrName>ppt_x</p:attrName>
                                        </p:attrNameLst>
                                      </p:cBhvr>
                                    </p:anim>
                                    <p:anim from="0" to="-1.0" calcmode="lin" valueType="num">
                                      <p:cBhvr>
                                        <p:cTn id="59" dur="200" decel="50000" autoRev="1" fill="hold">
                                          <p:stCondLst>
                                            <p:cond delay="600"/>
                                          </p:stCondLst>
                                        </p:cTn>
                                        <p:tgtEl>
                                          <p:spTgt spid="108546">
                                            <p:txEl>
                                              <p:pRg st="13" end="13"/>
                                            </p:txEl>
                                          </p:spTgt>
                                        </p:tgtEl>
                                        <p:attrNameLst>
                                          <p:attrName>xshear</p:attrName>
                                        </p:attrNameLst>
                                      </p:cBhvr>
                                    </p:anim>
                                    <p:animScale>
                                      <p:cBhvr>
                                        <p:cTn id="60" dur="200" decel="100000" autoRev="1" fill="hold">
                                          <p:stCondLst>
                                            <p:cond delay="600"/>
                                          </p:stCondLst>
                                        </p:cTn>
                                        <p:tgtEl>
                                          <p:spTgt spid="108546">
                                            <p:txEl>
                                              <p:pRg st="13" end="13"/>
                                            </p:txEl>
                                          </p:spTgt>
                                        </p:tgtEl>
                                      </p:cBhvr>
                                      <p:from x="100000" y="100000"/>
                                      <p:to x="80000" y="100000"/>
                                    </p:animScale>
                                    <p:anim by="(#ppt_h/3+#ppt_w*0.1)" calcmode="lin" valueType="num">
                                      <p:cBhvr additive="sum">
                                        <p:cTn id="61" dur="200" decel="100000" autoRev="1" fill="hold">
                                          <p:stCondLst>
                                            <p:cond delay="600"/>
                                          </p:stCondLst>
                                        </p:cTn>
                                        <p:tgtEl>
                                          <p:spTgt spid="108546">
                                            <p:txEl>
                                              <p:pRg st="13" end="13"/>
                                            </p:txEl>
                                          </p:spTgt>
                                        </p:tgtEl>
                                        <p:attrNameLst>
                                          <p:attrName>ppt_x</p:attrName>
                                        </p:attrNameLst>
                                      </p:cBhvr>
                                    </p:anim>
                                  </p:childTnLst>
                                </p:cTn>
                              </p:par>
                              <p:par>
                                <p:cTn id="62" presetID="34" presetClass="entr" presetSubtype="0" fill="hold" nodeType="withEffect">
                                  <p:stCondLst>
                                    <p:cond delay="0"/>
                                  </p:stCondLst>
                                  <p:childTnLst>
                                    <p:set>
                                      <p:cBhvr>
                                        <p:cTn id="63" dur="1" fill="hold">
                                          <p:stCondLst>
                                            <p:cond delay="0"/>
                                          </p:stCondLst>
                                        </p:cTn>
                                        <p:tgtEl>
                                          <p:spTgt spid="108546">
                                            <p:txEl>
                                              <p:pRg st="14" end="14"/>
                                            </p:txEl>
                                          </p:spTgt>
                                        </p:tgtEl>
                                        <p:attrNameLst>
                                          <p:attrName>style.visibility</p:attrName>
                                        </p:attrNameLst>
                                      </p:cBhvr>
                                      <p:to>
                                        <p:strVal val="visible"/>
                                      </p:to>
                                    </p:set>
                                    <p:anim from="(-#ppt_w/2)" to="(#ppt_x)" calcmode="lin" valueType="num">
                                      <p:cBhvr>
                                        <p:cTn id="64" dur="600" fill="hold">
                                          <p:stCondLst>
                                            <p:cond delay="0"/>
                                          </p:stCondLst>
                                        </p:cTn>
                                        <p:tgtEl>
                                          <p:spTgt spid="108546">
                                            <p:txEl>
                                              <p:pRg st="14" end="14"/>
                                            </p:txEl>
                                          </p:spTgt>
                                        </p:tgtEl>
                                        <p:attrNameLst>
                                          <p:attrName>ppt_x</p:attrName>
                                        </p:attrNameLst>
                                      </p:cBhvr>
                                    </p:anim>
                                    <p:anim from="0" to="-1.0" calcmode="lin" valueType="num">
                                      <p:cBhvr>
                                        <p:cTn id="65" dur="200" decel="50000" autoRev="1" fill="hold">
                                          <p:stCondLst>
                                            <p:cond delay="600"/>
                                          </p:stCondLst>
                                        </p:cTn>
                                        <p:tgtEl>
                                          <p:spTgt spid="108546">
                                            <p:txEl>
                                              <p:pRg st="14" end="14"/>
                                            </p:txEl>
                                          </p:spTgt>
                                        </p:tgtEl>
                                        <p:attrNameLst>
                                          <p:attrName>xshear</p:attrName>
                                        </p:attrNameLst>
                                      </p:cBhvr>
                                    </p:anim>
                                    <p:animScale>
                                      <p:cBhvr>
                                        <p:cTn id="66" dur="200" decel="100000" autoRev="1" fill="hold">
                                          <p:stCondLst>
                                            <p:cond delay="600"/>
                                          </p:stCondLst>
                                        </p:cTn>
                                        <p:tgtEl>
                                          <p:spTgt spid="108546">
                                            <p:txEl>
                                              <p:pRg st="14" end="14"/>
                                            </p:txEl>
                                          </p:spTgt>
                                        </p:tgtEl>
                                      </p:cBhvr>
                                      <p:from x="100000" y="100000"/>
                                      <p:to x="80000" y="100000"/>
                                    </p:animScale>
                                    <p:anim by="(#ppt_h/3+#ppt_w*0.1)" calcmode="lin" valueType="num">
                                      <p:cBhvr additive="sum">
                                        <p:cTn id="67" dur="200" decel="100000" autoRev="1" fill="hold">
                                          <p:stCondLst>
                                            <p:cond delay="600"/>
                                          </p:stCondLst>
                                        </p:cTn>
                                        <p:tgtEl>
                                          <p:spTgt spid="108546">
                                            <p:txEl>
                                              <p:pRg st="14" end="14"/>
                                            </p:txEl>
                                          </p:spTgt>
                                        </p:tgtEl>
                                        <p:attrNameLst>
                                          <p:attrName>ppt_x</p:attrName>
                                        </p:attrNameLst>
                                      </p:cBhvr>
                                    </p:anim>
                                  </p:childTnLst>
                                </p:cTn>
                              </p:par>
                              <p:par>
                                <p:cTn id="68" presetID="34" presetClass="entr" presetSubtype="0" fill="hold" nodeType="withEffect">
                                  <p:stCondLst>
                                    <p:cond delay="0"/>
                                  </p:stCondLst>
                                  <p:childTnLst>
                                    <p:set>
                                      <p:cBhvr>
                                        <p:cTn id="69" dur="1" fill="hold">
                                          <p:stCondLst>
                                            <p:cond delay="0"/>
                                          </p:stCondLst>
                                        </p:cTn>
                                        <p:tgtEl>
                                          <p:spTgt spid="108546">
                                            <p:txEl>
                                              <p:pRg st="15" end="15"/>
                                            </p:txEl>
                                          </p:spTgt>
                                        </p:tgtEl>
                                        <p:attrNameLst>
                                          <p:attrName>style.visibility</p:attrName>
                                        </p:attrNameLst>
                                      </p:cBhvr>
                                      <p:to>
                                        <p:strVal val="visible"/>
                                      </p:to>
                                    </p:set>
                                    <p:anim from="(-#ppt_w/2)" to="(#ppt_x)" calcmode="lin" valueType="num">
                                      <p:cBhvr>
                                        <p:cTn id="70" dur="600" fill="hold">
                                          <p:stCondLst>
                                            <p:cond delay="0"/>
                                          </p:stCondLst>
                                        </p:cTn>
                                        <p:tgtEl>
                                          <p:spTgt spid="108546">
                                            <p:txEl>
                                              <p:pRg st="15" end="15"/>
                                            </p:txEl>
                                          </p:spTgt>
                                        </p:tgtEl>
                                        <p:attrNameLst>
                                          <p:attrName>ppt_x</p:attrName>
                                        </p:attrNameLst>
                                      </p:cBhvr>
                                    </p:anim>
                                    <p:anim from="0" to="-1.0" calcmode="lin" valueType="num">
                                      <p:cBhvr>
                                        <p:cTn id="71" dur="200" decel="50000" autoRev="1" fill="hold">
                                          <p:stCondLst>
                                            <p:cond delay="600"/>
                                          </p:stCondLst>
                                        </p:cTn>
                                        <p:tgtEl>
                                          <p:spTgt spid="108546">
                                            <p:txEl>
                                              <p:pRg st="15" end="15"/>
                                            </p:txEl>
                                          </p:spTgt>
                                        </p:tgtEl>
                                        <p:attrNameLst>
                                          <p:attrName>xshear</p:attrName>
                                        </p:attrNameLst>
                                      </p:cBhvr>
                                    </p:anim>
                                    <p:animScale>
                                      <p:cBhvr>
                                        <p:cTn id="72" dur="200" decel="100000" autoRev="1" fill="hold">
                                          <p:stCondLst>
                                            <p:cond delay="600"/>
                                          </p:stCondLst>
                                        </p:cTn>
                                        <p:tgtEl>
                                          <p:spTgt spid="108546">
                                            <p:txEl>
                                              <p:pRg st="15" end="15"/>
                                            </p:txEl>
                                          </p:spTgt>
                                        </p:tgtEl>
                                      </p:cBhvr>
                                      <p:from x="100000" y="100000"/>
                                      <p:to x="80000" y="100000"/>
                                    </p:animScale>
                                    <p:anim by="(#ppt_h/3+#ppt_w*0.1)" calcmode="lin" valueType="num">
                                      <p:cBhvr additive="sum">
                                        <p:cTn id="73" dur="200" decel="100000" autoRev="1" fill="hold">
                                          <p:stCondLst>
                                            <p:cond delay="600"/>
                                          </p:stCondLst>
                                        </p:cTn>
                                        <p:tgtEl>
                                          <p:spTgt spid="108546">
                                            <p:txEl>
                                              <p:pRg st="15" end="15"/>
                                            </p:txEl>
                                          </p:spTgt>
                                        </p:tgtEl>
                                        <p:attrNameLst>
                                          <p:attrName>ppt_x</p:attrName>
                                        </p:attrNameLst>
                                      </p:cBhvr>
                                    </p:anim>
                                  </p:childTnLst>
                                </p:cTn>
                              </p:par>
                              <p:par>
                                <p:cTn id="74" presetID="34" presetClass="entr" presetSubtype="0" fill="hold" nodeType="withEffect">
                                  <p:stCondLst>
                                    <p:cond delay="0"/>
                                  </p:stCondLst>
                                  <p:childTnLst>
                                    <p:set>
                                      <p:cBhvr>
                                        <p:cTn id="75" dur="1" fill="hold">
                                          <p:stCondLst>
                                            <p:cond delay="0"/>
                                          </p:stCondLst>
                                        </p:cTn>
                                        <p:tgtEl>
                                          <p:spTgt spid="108546">
                                            <p:txEl>
                                              <p:pRg st="16" end="16"/>
                                            </p:txEl>
                                          </p:spTgt>
                                        </p:tgtEl>
                                        <p:attrNameLst>
                                          <p:attrName>style.visibility</p:attrName>
                                        </p:attrNameLst>
                                      </p:cBhvr>
                                      <p:to>
                                        <p:strVal val="visible"/>
                                      </p:to>
                                    </p:set>
                                    <p:anim from="(-#ppt_w/2)" to="(#ppt_x)" calcmode="lin" valueType="num">
                                      <p:cBhvr>
                                        <p:cTn id="76" dur="600" fill="hold">
                                          <p:stCondLst>
                                            <p:cond delay="0"/>
                                          </p:stCondLst>
                                        </p:cTn>
                                        <p:tgtEl>
                                          <p:spTgt spid="108546">
                                            <p:txEl>
                                              <p:pRg st="16" end="16"/>
                                            </p:txEl>
                                          </p:spTgt>
                                        </p:tgtEl>
                                        <p:attrNameLst>
                                          <p:attrName>ppt_x</p:attrName>
                                        </p:attrNameLst>
                                      </p:cBhvr>
                                    </p:anim>
                                    <p:anim from="0" to="-1.0" calcmode="lin" valueType="num">
                                      <p:cBhvr>
                                        <p:cTn id="77" dur="200" decel="50000" autoRev="1" fill="hold">
                                          <p:stCondLst>
                                            <p:cond delay="600"/>
                                          </p:stCondLst>
                                        </p:cTn>
                                        <p:tgtEl>
                                          <p:spTgt spid="108546">
                                            <p:txEl>
                                              <p:pRg st="16" end="16"/>
                                            </p:txEl>
                                          </p:spTgt>
                                        </p:tgtEl>
                                        <p:attrNameLst>
                                          <p:attrName>xshear</p:attrName>
                                        </p:attrNameLst>
                                      </p:cBhvr>
                                    </p:anim>
                                    <p:animScale>
                                      <p:cBhvr>
                                        <p:cTn id="78" dur="200" decel="100000" autoRev="1" fill="hold">
                                          <p:stCondLst>
                                            <p:cond delay="600"/>
                                          </p:stCondLst>
                                        </p:cTn>
                                        <p:tgtEl>
                                          <p:spTgt spid="108546">
                                            <p:txEl>
                                              <p:pRg st="16" end="16"/>
                                            </p:txEl>
                                          </p:spTgt>
                                        </p:tgtEl>
                                      </p:cBhvr>
                                      <p:from x="100000" y="100000"/>
                                      <p:to x="80000" y="100000"/>
                                    </p:animScale>
                                    <p:anim by="(#ppt_h/3+#ppt_w*0.1)" calcmode="lin" valueType="num">
                                      <p:cBhvr additive="sum">
                                        <p:cTn id="79" dur="200" decel="100000" autoRev="1" fill="hold">
                                          <p:stCondLst>
                                            <p:cond delay="600"/>
                                          </p:stCondLst>
                                        </p:cTn>
                                        <p:tgtEl>
                                          <p:spTgt spid="108546">
                                            <p:txEl>
                                              <p:pRg st="16" end="16"/>
                                            </p:txEl>
                                          </p:spTgt>
                                        </p:tgtEl>
                                        <p:attrNameLst>
                                          <p:attrName>ppt_x</p:attrName>
                                        </p:attrNameLst>
                                      </p:cBhvr>
                                    </p:anim>
                                  </p:childTnLst>
                                </p:cTn>
                              </p:par>
                            </p:childTnLst>
                          </p:cTn>
                        </p:par>
                        <p:par>
                          <p:cTn id="80" fill="hold">
                            <p:stCondLst>
                              <p:cond delay="1000"/>
                            </p:stCondLst>
                            <p:childTnLst>
                              <p:par>
                                <p:cTn id="81" presetID="10" presetClass="entr" presetSubtype="0" fill="hold" nodeType="afterEffect">
                                  <p:stCondLst>
                                    <p:cond delay="0"/>
                                  </p:stCondLst>
                                  <p:childTnLst>
                                    <p:set>
                                      <p:cBhvr>
                                        <p:cTn id="82" dur="1" fill="hold">
                                          <p:stCondLst>
                                            <p:cond delay="0"/>
                                          </p:stCondLst>
                                        </p:cTn>
                                        <p:tgtEl>
                                          <p:spTgt spid="108549"/>
                                        </p:tgtEl>
                                        <p:attrNameLst>
                                          <p:attrName>style.visibility</p:attrName>
                                        </p:attrNameLst>
                                      </p:cBhvr>
                                      <p:to>
                                        <p:strVal val="visible"/>
                                      </p:to>
                                    </p:set>
                                    <p:animEffect transition="in" filter="fade">
                                      <p:cBhvr>
                                        <p:cTn id="83" dur="500"/>
                                        <p:tgtEl>
                                          <p:spTgt spid="108549"/>
                                        </p:tgtEl>
                                      </p:cBhvr>
                                    </p:animEffect>
                                  </p:childTnLst>
                                </p:cTn>
                              </p:par>
                              <p:par>
                                <p:cTn id="84" presetID="10" presetClass="entr" presetSubtype="0" fill="hold" nodeType="withEffect">
                                  <p:stCondLst>
                                    <p:cond delay="0"/>
                                  </p:stCondLst>
                                  <p:childTnLst>
                                    <p:set>
                                      <p:cBhvr>
                                        <p:cTn id="85" dur="1" fill="hold">
                                          <p:stCondLst>
                                            <p:cond delay="0"/>
                                          </p:stCondLst>
                                        </p:cTn>
                                        <p:tgtEl>
                                          <p:spTgt spid="108550"/>
                                        </p:tgtEl>
                                        <p:attrNameLst>
                                          <p:attrName>style.visibility</p:attrName>
                                        </p:attrNameLst>
                                      </p:cBhvr>
                                      <p:to>
                                        <p:strVal val="visible"/>
                                      </p:to>
                                    </p:set>
                                    <p:animEffect transition="in" filter="fade">
                                      <p:cBhvr>
                                        <p:cTn id="86" dur="500"/>
                                        <p:tgtEl>
                                          <p:spTgt spid="108550"/>
                                        </p:tgtEl>
                                      </p:cBhvr>
                                    </p:animEffect>
                                  </p:childTnLst>
                                </p:cTn>
                              </p:par>
                              <p:par>
                                <p:cTn id="87" presetID="10" presetClass="entr" presetSubtype="0" fill="hold" nodeType="withEffect">
                                  <p:stCondLst>
                                    <p:cond delay="0"/>
                                  </p:stCondLst>
                                  <p:childTnLst>
                                    <p:set>
                                      <p:cBhvr>
                                        <p:cTn id="88" dur="1" fill="hold">
                                          <p:stCondLst>
                                            <p:cond delay="0"/>
                                          </p:stCondLst>
                                        </p:cTn>
                                        <p:tgtEl>
                                          <p:spTgt spid="108551"/>
                                        </p:tgtEl>
                                        <p:attrNameLst>
                                          <p:attrName>style.visibility</p:attrName>
                                        </p:attrNameLst>
                                      </p:cBhvr>
                                      <p:to>
                                        <p:strVal val="visible"/>
                                      </p:to>
                                    </p:set>
                                    <p:animEffect transition="in" filter="fade">
                                      <p:cBhvr>
                                        <p:cTn id="89"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средних величин в </a:t>
            </a:r>
            <a:r>
              <a:rPr lang="en-US" dirty="0" smtClean="0"/>
              <a:t>MS Excel</a:t>
            </a:r>
            <a:endParaRPr lang="ru-RU" dirty="0"/>
          </a:p>
        </p:txBody>
      </p:sp>
      <p:pic>
        <p:nvPicPr>
          <p:cNvPr id="39938" name="Picture 2" descr="Ð¤ÑÐ½ÐºÑÐ¸Ñ Ð¡Ð ÐÐÐÐ Ð² Excel Ð´Ð»Ñ ÑÐ°ÑÑÐµÑÐ° ÑÑÐµÐ´Ð½ÐµÐ¹ Ð³ÐµÐ¾Ð¼ÐµÑÑÐ¸ÑÐµÑÐºÐ¾Ð¹"/>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528" y="1772816"/>
            <a:ext cx="6912768" cy="212259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424344" y="3998637"/>
            <a:ext cx="11164388" cy="1333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rgbClr val="FF0000"/>
                </a:solidFill>
              </a:rPr>
              <a:t>!</a:t>
            </a:r>
            <a:r>
              <a:rPr lang="ru-RU" dirty="0">
                <a:solidFill>
                  <a:srgbClr val="FF0000"/>
                </a:solidFill>
              </a:rPr>
              <a:t> </a:t>
            </a:r>
            <a:r>
              <a:rPr lang="ru-RU" dirty="0" smtClean="0"/>
              <a:t>Рассчитать </a:t>
            </a:r>
            <a:r>
              <a:rPr lang="ru-RU" dirty="0"/>
              <a:t>все виды средних на примере своих данных и проинтерпретировать их.</a:t>
            </a:r>
          </a:p>
          <a:p>
            <a:pPr algn="ctr"/>
            <a:endParaRPr lang="ru-RU" dirty="0"/>
          </a:p>
          <a:p>
            <a:pPr algn="ctr"/>
            <a:r>
              <a:rPr lang="ru-RU" dirty="0"/>
              <a:t>Применить функции </a:t>
            </a:r>
            <a:r>
              <a:rPr lang="ru-RU" dirty="0" smtClean="0"/>
              <a:t> и формулы </a:t>
            </a:r>
            <a:r>
              <a:rPr lang="en-US" dirty="0" smtClean="0"/>
              <a:t>MS Excel</a:t>
            </a:r>
            <a:endParaRPr lang="ru-RU" dirty="0"/>
          </a:p>
        </p:txBody>
      </p:sp>
      <p:sp>
        <p:nvSpPr>
          <p:cNvPr id="5" name="Блок-схема: сопоставление 4"/>
          <p:cNvSpPr/>
          <p:nvPr/>
        </p:nvSpPr>
        <p:spPr>
          <a:xfrm>
            <a:off x="280653" y="507578"/>
            <a:ext cx="287383" cy="37446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Прямоугольник 5"/>
          <p:cNvSpPr/>
          <p:nvPr/>
        </p:nvSpPr>
        <p:spPr>
          <a:xfrm>
            <a:off x="424344" y="5331795"/>
            <a:ext cx="11164388" cy="1383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smtClean="0">
                <a:solidFill>
                  <a:srgbClr val="FF0000"/>
                </a:solidFill>
              </a:rPr>
              <a:t>!</a:t>
            </a:r>
            <a:r>
              <a:rPr lang="ru-RU" dirty="0" smtClean="0"/>
              <a:t> Подобрать примеры ряда, для которого имеет экономический смысл средняя гармоническая и средняя геометрическая (если по исходным данным они не имеют интерпретации).  Внести в расчетный файл. </a:t>
            </a:r>
            <a:endParaRPr lang="ru-RU" dirty="0"/>
          </a:p>
        </p:txBody>
      </p:sp>
    </p:spTree>
    <p:extLst>
      <p:ext uri="{BB962C8B-B14F-4D97-AF65-F5344CB8AC3E}">
        <p14:creationId xmlns:p14="http://schemas.microsoft.com/office/powerpoint/2010/main" val="4165772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Формула </a:t>
            </a:r>
            <a:r>
              <a:rPr lang="ru-RU" dirty="0" err="1" smtClean="0"/>
              <a:t>Стерджеса</a:t>
            </a:r>
            <a:endParaRPr lang="ru-RU" dirty="0"/>
          </a:p>
        </p:txBody>
      </p:sp>
      <p:sp>
        <p:nvSpPr>
          <p:cNvPr id="3" name="Объект 2"/>
          <p:cNvSpPr>
            <a:spLocks noGrp="1"/>
          </p:cNvSpPr>
          <p:nvPr>
            <p:ph sz="quarter" idx="1"/>
          </p:nvPr>
        </p:nvSpPr>
        <p:spPr/>
        <p:txBody>
          <a:bodyPr>
            <a:normAutofit fontScale="92500" lnSpcReduction="20000"/>
          </a:bodyPr>
          <a:lstStyle/>
          <a:p>
            <a:r>
              <a:rPr lang="ru-RU" b="1" dirty="0"/>
              <a:t>Правило </a:t>
            </a:r>
            <a:r>
              <a:rPr lang="ru-RU" b="1" dirty="0" err="1"/>
              <a:t>Стёрджеса</a:t>
            </a:r>
            <a:r>
              <a:rPr lang="ru-RU" dirty="0"/>
              <a:t> — эмпирическое правило определения оптимального количества интервалов, на которые разбивается наблюдаемый диапазон изменения случайной величины </a:t>
            </a:r>
            <a:r>
              <a:rPr lang="ru-RU" dirty="0" smtClean="0"/>
              <a:t>Названо </a:t>
            </a:r>
            <a:r>
              <a:rPr lang="ru-RU" dirty="0"/>
              <a:t>по имени американского статистика Герберта </a:t>
            </a:r>
            <a:r>
              <a:rPr lang="ru-RU" dirty="0" err="1" smtClean="0"/>
              <a:t>Стёрджеса</a:t>
            </a:r>
            <a:endParaRPr lang="ru-RU" dirty="0" smtClean="0"/>
          </a:p>
          <a:p>
            <a:endParaRPr lang="ru-RU" dirty="0"/>
          </a:p>
          <a:p>
            <a:r>
              <a:rPr lang="ru-RU" dirty="0"/>
              <a:t>n = 1 + 3,322 </a:t>
            </a:r>
            <a:r>
              <a:rPr lang="ru-RU" dirty="0" err="1"/>
              <a:t>lg</a:t>
            </a:r>
            <a:r>
              <a:rPr lang="ru-RU" dirty="0"/>
              <a:t> ( N ) </a:t>
            </a:r>
            <a:endParaRPr lang="ru-RU" dirty="0" smtClean="0"/>
          </a:p>
          <a:p>
            <a:r>
              <a:rPr lang="ru-RU" dirty="0" smtClean="0"/>
              <a:t>Для </a:t>
            </a:r>
            <a:r>
              <a:rPr lang="ru-RU" dirty="0"/>
              <a:t>MS </a:t>
            </a:r>
            <a:r>
              <a:rPr lang="ru-RU" dirty="0" err="1"/>
              <a:t>Excel</a:t>
            </a:r>
            <a:r>
              <a:rPr lang="ru-RU" dirty="0"/>
              <a:t>: n </a:t>
            </a:r>
            <a:r>
              <a:rPr lang="ru-RU" dirty="0" smtClean="0"/>
              <a:t>=</a:t>
            </a:r>
            <a:r>
              <a:rPr lang="ru-RU" dirty="0"/>
              <a:t>1+3,322*LOG(N), </a:t>
            </a:r>
            <a:endParaRPr lang="ru-RU" dirty="0" smtClean="0"/>
          </a:p>
          <a:p>
            <a:endParaRPr lang="ru-RU" dirty="0"/>
          </a:p>
          <a:p>
            <a:r>
              <a:rPr lang="ru-RU" dirty="0" smtClean="0"/>
              <a:t>где</a:t>
            </a:r>
            <a:r>
              <a:rPr lang="ru-RU" dirty="0"/>
              <a:t>: n </a:t>
            </a:r>
            <a:r>
              <a:rPr lang="ru-RU" dirty="0" smtClean="0"/>
              <a:t>– коли</a:t>
            </a:r>
            <a:r>
              <a:rPr lang="ru-RU" dirty="0"/>
              <a:t>чество интервалов; N - число единиц </a:t>
            </a:r>
            <a:r>
              <a:rPr lang="ru-RU" dirty="0" smtClean="0"/>
              <a:t>совокупности (количество наблюдений).</a:t>
            </a:r>
          </a:p>
          <a:p>
            <a:r>
              <a:rPr lang="ru-RU" dirty="0"/>
              <a:t>Результат, получаемый по формуле </a:t>
            </a:r>
            <a:r>
              <a:rPr lang="ru-RU" dirty="0" err="1" smtClean="0"/>
              <a:t>Стерджеса</a:t>
            </a:r>
            <a:r>
              <a:rPr lang="ru-RU" dirty="0" smtClean="0"/>
              <a:t> </a:t>
            </a:r>
            <a:r>
              <a:rPr lang="ru-RU" dirty="0"/>
              <a:t>округляется до целого числа </a:t>
            </a:r>
            <a:r>
              <a:rPr lang="ru-RU" dirty="0" smtClean="0"/>
              <a:t>и </a:t>
            </a:r>
            <a:r>
              <a:rPr lang="ru-RU" dirty="0"/>
              <a:t>имеет всего лишь оценочный характер, поскольку все зависит от условий конкретной ситуации и всегда решается отдельно. Формула </a:t>
            </a:r>
            <a:r>
              <a:rPr lang="ru-RU" dirty="0" err="1" smtClean="0"/>
              <a:t>Стерджеса</a:t>
            </a:r>
            <a:r>
              <a:rPr lang="ru-RU" dirty="0" smtClean="0"/>
              <a:t> </a:t>
            </a:r>
            <a:r>
              <a:rPr lang="ru-RU" dirty="0"/>
              <a:t>пригодна при условии, что распределение единиц совокупности по заданному признаку приближается к нормальному, и при этом применяются равные интервалы в группах. </a:t>
            </a:r>
            <a:endParaRPr lang="en-US" dirty="0" smtClean="0"/>
          </a:p>
        </p:txBody>
      </p:sp>
      <p:sp>
        <p:nvSpPr>
          <p:cNvPr id="4" name="Блок-схема: сопоставление 3"/>
          <p:cNvSpPr/>
          <p:nvPr/>
        </p:nvSpPr>
        <p:spPr>
          <a:xfrm>
            <a:off x="857583" y="3319427"/>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5" name="Скругленный прямоугольник 4"/>
          <p:cNvSpPr/>
          <p:nvPr/>
        </p:nvSpPr>
        <p:spPr>
          <a:xfrm rot="19897842">
            <a:off x="8027378" y="590719"/>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3389603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Эмпирические знания:</a:t>
            </a:r>
            <a:endParaRPr lang="ru-RU" dirty="0"/>
          </a:p>
        </p:txBody>
      </p:sp>
      <p:sp>
        <p:nvSpPr>
          <p:cNvPr id="3" name="Объект 2"/>
          <p:cNvSpPr>
            <a:spLocks noGrp="1"/>
          </p:cNvSpPr>
          <p:nvPr>
            <p:ph sz="quarter" idx="1"/>
          </p:nvPr>
        </p:nvSpPr>
        <p:spPr>
          <a:xfrm>
            <a:off x="1097280" y="2191963"/>
            <a:ext cx="10058400" cy="4023360"/>
          </a:xfrm>
        </p:spPr>
        <p:txBody>
          <a:bodyPr>
            <a:normAutofit/>
          </a:bodyPr>
          <a:lstStyle/>
          <a:p>
            <a:pPr marL="0" indent="0">
              <a:buNone/>
            </a:pPr>
            <a:r>
              <a:rPr lang="ru-RU" sz="2400" dirty="0" smtClean="0">
                <a:solidFill>
                  <a:schemeClr val="bg1">
                    <a:lumMod val="50000"/>
                  </a:schemeClr>
                </a:solidFill>
                <a:effectLst>
                  <a:outerShdw blurRad="38100" dist="38100" dir="2700000" algn="tl">
                    <a:srgbClr val="000000">
                      <a:alpha val="43137"/>
                    </a:srgbClr>
                  </a:outerShdw>
                </a:effectLst>
              </a:rPr>
              <a:t>Число </a:t>
            </a:r>
            <a:r>
              <a:rPr lang="ru-RU" sz="2400" dirty="0">
                <a:solidFill>
                  <a:schemeClr val="bg1">
                    <a:lumMod val="50000"/>
                  </a:schemeClr>
                </a:solidFill>
                <a:effectLst>
                  <a:outerShdw blurRad="38100" dist="38100" dir="2700000" algn="tl">
                    <a:srgbClr val="000000">
                      <a:alpha val="43137"/>
                    </a:srgbClr>
                  </a:outerShdw>
                </a:effectLst>
              </a:rPr>
              <a:t>интервалов </a:t>
            </a:r>
            <a:r>
              <a:rPr lang="en-US" sz="2400" i="1" dirty="0">
                <a:solidFill>
                  <a:schemeClr val="bg1">
                    <a:lumMod val="50000"/>
                  </a:schemeClr>
                </a:solidFill>
                <a:effectLst>
                  <a:outerShdw blurRad="38100" dist="38100" dir="2700000" algn="tl">
                    <a:srgbClr val="000000">
                      <a:alpha val="43137"/>
                    </a:srgbClr>
                  </a:outerShdw>
                </a:effectLst>
              </a:rPr>
              <a:t>k</a:t>
            </a:r>
            <a:r>
              <a:rPr lang="en-US" sz="2400" dirty="0">
                <a:solidFill>
                  <a:schemeClr val="bg1">
                    <a:lumMod val="50000"/>
                  </a:schemeClr>
                </a:solidFill>
                <a:effectLst>
                  <a:outerShdw blurRad="38100" dist="38100" dir="2700000" algn="tl">
                    <a:srgbClr val="000000">
                      <a:alpha val="43137"/>
                    </a:srgbClr>
                  </a:outerShdw>
                </a:effectLst>
              </a:rPr>
              <a:t> </a:t>
            </a:r>
            <a:r>
              <a:rPr lang="ru-RU" sz="2400" dirty="0">
                <a:solidFill>
                  <a:schemeClr val="bg1">
                    <a:lumMod val="50000"/>
                  </a:schemeClr>
                </a:solidFill>
                <a:effectLst>
                  <a:outerShdw blurRad="38100" dist="38100" dir="2700000" algn="tl">
                    <a:srgbClr val="000000">
                      <a:alpha val="43137"/>
                    </a:srgbClr>
                  </a:outerShdw>
                </a:effectLst>
              </a:rPr>
              <a:t>для небольших </a:t>
            </a:r>
            <a:r>
              <a:rPr lang="ru-RU" sz="2400" dirty="0" smtClean="0">
                <a:solidFill>
                  <a:schemeClr val="bg1">
                    <a:lumMod val="50000"/>
                  </a:schemeClr>
                </a:solidFill>
                <a:effectLst>
                  <a:outerShdw blurRad="38100" dist="38100" dir="2700000" algn="tl">
                    <a:srgbClr val="000000">
                      <a:alpha val="43137"/>
                    </a:srgbClr>
                  </a:outerShdw>
                </a:effectLst>
              </a:rPr>
              <a:t>объемов </a:t>
            </a:r>
            <a:r>
              <a:rPr lang="ru-RU" sz="2400" dirty="0">
                <a:solidFill>
                  <a:schemeClr val="bg1">
                    <a:lumMod val="50000"/>
                  </a:schemeClr>
                </a:solidFill>
                <a:effectLst>
                  <a:outerShdw blurRad="38100" dist="38100" dir="2700000" algn="tl">
                    <a:srgbClr val="000000">
                      <a:alpha val="43137"/>
                    </a:srgbClr>
                  </a:outerShdw>
                </a:effectLst>
              </a:rPr>
              <a:t>данных обычно берут:</a:t>
            </a:r>
          </a:p>
          <a:p>
            <a:r>
              <a:rPr lang="ru-RU" sz="2400" dirty="0">
                <a:solidFill>
                  <a:schemeClr val="bg1">
                    <a:lumMod val="50000"/>
                  </a:schemeClr>
                </a:solidFill>
                <a:effectLst>
                  <a:outerShdw blurRad="38100" dist="38100" dir="2700000" algn="tl">
                    <a:srgbClr val="000000">
                      <a:alpha val="43137"/>
                    </a:srgbClr>
                  </a:outerShdw>
                </a:effectLst>
              </a:rPr>
              <a:t>5–6 при </a:t>
            </a:r>
            <a:r>
              <a:rPr lang="en-US" sz="2400" i="1" dirty="0" smtClean="0">
                <a:solidFill>
                  <a:schemeClr val="bg1">
                    <a:lumMod val="50000"/>
                  </a:schemeClr>
                </a:solidFill>
                <a:effectLst>
                  <a:outerShdw blurRad="38100" dist="38100" dir="2700000" algn="tl">
                    <a:srgbClr val="000000">
                      <a:alpha val="43137"/>
                    </a:srgbClr>
                  </a:outerShdw>
                </a:effectLst>
              </a:rPr>
              <a:t>N</a:t>
            </a:r>
            <a:r>
              <a:rPr lang="ru-RU" sz="2400" dirty="0" smtClean="0">
                <a:solidFill>
                  <a:schemeClr val="bg1">
                    <a:lumMod val="50000"/>
                  </a:schemeClr>
                </a:solidFill>
                <a:effectLst>
                  <a:outerShdw blurRad="38100" dist="38100" dir="2700000" algn="tl">
                    <a:srgbClr val="000000">
                      <a:alpha val="43137"/>
                    </a:srgbClr>
                  </a:outerShdw>
                </a:effectLst>
              </a:rPr>
              <a:t>≤</a:t>
            </a:r>
            <a:r>
              <a:rPr lang="ru-RU" sz="2400" dirty="0">
                <a:solidFill>
                  <a:schemeClr val="bg1">
                    <a:lumMod val="50000"/>
                  </a:schemeClr>
                </a:solidFill>
                <a:effectLst>
                  <a:outerShdw blurRad="38100" dist="38100" dir="2700000" algn="tl">
                    <a:srgbClr val="000000">
                      <a:alpha val="43137"/>
                    </a:srgbClr>
                  </a:outerShdw>
                </a:effectLst>
              </a:rPr>
              <a:t>50,    </a:t>
            </a:r>
          </a:p>
          <a:p>
            <a:r>
              <a:rPr lang="ru-RU" sz="2400" dirty="0" smtClean="0">
                <a:solidFill>
                  <a:schemeClr val="bg1">
                    <a:lumMod val="50000"/>
                  </a:schemeClr>
                </a:solidFill>
                <a:effectLst>
                  <a:outerShdw blurRad="38100" dist="38100" dir="2700000" algn="tl">
                    <a:srgbClr val="000000">
                      <a:alpha val="43137"/>
                    </a:srgbClr>
                  </a:outerShdw>
                </a:effectLst>
              </a:rPr>
              <a:t>6-8 </a:t>
            </a:r>
            <a:r>
              <a:rPr lang="ru-RU" sz="2400" dirty="0">
                <a:solidFill>
                  <a:schemeClr val="bg1">
                    <a:lumMod val="50000"/>
                  </a:schemeClr>
                </a:solidFill>
                <a:effectLst>
                  <a:outerShdw blurRad="38100" dist="38100" dir="2700000" algn="tl">
                    <a:srgbClr val="000000">
                      <a:alpha val="43137"/>
                    </a:srgbClr>
                  </a:outerShdw>
                </a:effectLst>
              </a:rPr>
              <a:t>при 50</a:t>
            </a:r>
            <a:r>
              <a:rPr lang="ru-RU" sz="2400" dirty="0" smtClean="0">
                <a:solidFill>
                  <a:schemeClr val="bg1">
                    <a:lumMod val="50000"/>
                  </a:schemeClr>
                </a:solidFill>
                <a:effectLst>
                  <a:outerShdw blurRad="38100" dist="38100" dir="2700000" algn="tl">
                    <a:srgbClr val="000000">
                      <a:alpha val="43137"/>
                    </a:srgbClr>
                  </a:outerShdw>
                </a:effectLst>
              </a:rPr>
              <a:t>&lt;</a:t>
            </a:r>
            <a:r>
              <a:rPr lang="en-US" sz="2400" i="1" dirty="0">
                <a:solidFill>
                  <a:schemeClr val="bg1">
                    <a:lumMod val="50000"/>
                  </a:schemeClr>
                </a:solidFill>
                <a:effectLst>
                  <a:outerShdw blurRad="38100" dist="38100" dir="2700000" algn="tl">
                    <a:srgbClr val="000000">
                      <a:alpha val="43137"/>
                    </a:srgbClr>
                  </a:outerShdw>
                </a:effectLst>
              </a:rPr>
              <a:t> N </a:t>
            </a:r>
            <a:r>
              <a:rPr lang="ru-RU" sz="2400" dirty="0" smtClean="0">
                <a:solidFill>
                  <a:schemeClr val="bg1">
                    <a:lumMod val="50000"/>
                  </a:schemeClr>
                </a:solidFill>
                <a:effectLst>
                  <a:outerShdw blurRad="38100" dist="38100" dir="2700000" algn="tl">
                    <a:srgbClr val="000000">
                      <a:alpha val="43137"/>
                    </a:srgbClr>
                  </a:outerShdw>
                </a:effectLst>
              </a:rPr>
              <a:t>≤</a:t>
            </a:r>
            <a:r>
              <a:rPr lang="ru-RU" sz="2400" dirty="0">
                <a:solidFill>
                  <a:schemeClr val="bg1">
                    <a:lumMod val="50000"/>
                  </a:schemeClr>
                </a:solidFill>
                <a:effectLst>
                  <a:outerShdw blurRad="38100" dist="38100" dir="2700000" algn="tl">
                    <a:srgbClr val="000000">
                      <a:alpha val="43137"/>
                    </a:srgbClr>
                  </a:outerShdw>
                </a:effectLst>
              </a:rPr>
              <a:t>100, </a:t>
            </a:r>
          </a:p>
          <a:p>
            <a:r>
              <a:rPr lang="ru-RU" sz="2400" dirty="0">
                <a:solidFill>
                  <a:schemeClr val="bg1">
                    <a:lumMod val="50000"/>
                  </a:schemeClr>
                </a:solidFill>
                <a:effectLst>
                  <a:outerShdw blurRad="38100" dist="38100" dir="2700000" algn="tl">
                    <a:srgbClr val="000000">
                      <a:alpha val="43137"/>
                    </a:srgbClr>
                  </a:outerShdw>
                </a:effectLst>
              </a:rPr>
              <a:t>8-10 при </a:t>
            </a:r>
            <a:r>
              <a:rPr lang="en-US" sz="2400" i="1" dirty="0">
                <a:solidFill>
                  <a:schemeClr val="bg1">
                    <a:lumMod val="50000"/>
                  </a:schemeClr>
                </a:solidFill>
                <a:effectLst>
                  <a:outerShdw blurRad="38100" dist="38100" dir="2700000" algn="tl">
                    <a:srgbClr val="000000">
                      <a:alpha val="43137"/>
                    </a:srgbClr>
                  </a:outerShdw>
                </a:effectLst>
              </a:rPr>
              <a:t>N </a:t>
            </a:r>
            <a:r>
              <a:rPr lang="ru-RU" sz="2400" dirty="0" smtClean="0">
                <a:solidFill>
                  <a:schemeClr val="bg1">
                    <a:lumMod val="50000"/>
                  </a:schemeClr>
                </a:solidFill>
                <a:effectLst>
                  <a:outerShdw blurRad="38100" dist="38100" dir="2700000" algn="tl">
                    <a:srgbClr val="000000">
                      <a:alpha val="43137"/>
                    </a:srgbClr>
                  </a:outerShdw>
                </a:effectLst>
              </a:rPr>
              <a:t>&gt;100</a:t>
            </a:r>
            <a:endParaRPr lang="ru-RU" sz="2400" dirty="0">
              <a:solidFill>
                <a:schemeClr val="bg1">
                  <a:lumMod val="50000"/>
                </a:schemeClr>
              </a:solidFill>
              <a:effectLst>
                <a:outerShdw blurRad="38100" dist="38100" dir="2700000" algn="tl">
                  <a:srgbClr val="000000">
                    <a:alpha val="43137"/>
                  </a:srgbClr>
                </a:outerShdw>
              </a:effectLst>
            </a:endParaRPr>
          </a:p>
        </p:txBody>
      </p:sp>
      <p:sp>
        <p:nvSpPr>
          <p:cNvPr id="4" name="Скругленный прямоугольник 3"/>
          <p:cNvSpPr/>
          <p:nvPr/>
        </p:nvSpPr>
        <p:spPr>
          <a:xfrm rot="19897842">
            <a:off x="8247186" y="518746"/>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261808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Число </a:t>
            </a:r>
            <a:r>
              <a:rPr lang="ru-RU" dirty="0" smtClean="0"/>
              <a:t>интервалов </a:t>
            </a:r>
            <a:br>
              <a:rPr lang="ru-RU" dirty="0" smtClean="0"/>
            </a:br>
            <a:r>
              <a:rPr lang="ru-RU" sz="2700" dirty="0" smtClean="0"/>
              <a:t>(эмпирическая таблица в помощь, как доп. источник подтверждения Ваших расчетов)</a:t>
            </a:r>
            <a:endParaRPr lang="ru-RU" sz="2700" dirty="0"/>
          </a:p>
        </p:txBody>
      </p:sp>
      <p:graphicFrame>
        <p:nvGraphicFramePr>
          <p:cNvPr id="3" name="Таблица 2">
            <a:extLst>
              <a:ext uri="{FF2B5EF4-FFF2-40B4-BE49-F238E27FC236}">
                <a16:creationId xmlns:a16="http://schemas.microsoft.com/office/drawing/2014/main" id="{CAEDF132-80AE-4B2F-8A49-C1BBF9463F34}"/>
              </a:ext>
            </a:extLst>
          </p:cNvPr>
          <p:cNvGraphicFramePr>
            <a:graphicFrameLocks noGrp="1"/>
          </p:cNvGraphicFramePr>
          <p:nvPr>
            <p:extLst/>
          </p:nvPr>
        </p:nvGraphicFramePr>
        <p:xfrm>
          <a:off x="2336719" y="2348882"/>
          <a:ext cx="7518562" cy="2167399"/>
        </p:xfrm>
        <a:graphic>
          <a:graphicData uri="http://schemas.openxmlformats.org/drawingml/2006/table">
            <a:tbl>
              <a:tblPr firstRow="1" firstCol="1" bandRow="1">
                <a:tableStyleId>{5C22544A-7EE6-4342-B048-85BDC9FD1C3A}</a:tableStyleId>
              </a:tblPr>
              <a:tblGrid>
                <a:gridCol w="2063094">
                  <a:extLst>
                    <a:ext uri="{9D8B030D-6E8A-4147-A177-3AD203B41FA5}">
                      <a16:colId xmlns:a16="http://schemas.microsoft.com/office/drawing/2014/main" val="2245020914"/>
                    </a:ext>
                  </a:extLst>
                </a:gridCol>
                <a:gridCol w="1091695">
                  <a:extLst>
                    <a:ext uri="{9D8B030D-6E8A-4147-A177-3AD203B41FA5}">
                      <a16:colId xmlns:a16="http://schemas.microsoft.com/office/drawing/2014/main" val="3033870328"/>
                    </a:ext>
                  </a:extLst>
                </a:gridCol>
                <a:gridCol w="1091695">
                  <a:extLst>
                    <a:ext uri="{9D8B030D-6E8A-4147-A177-3AD203B41FA5}">
                      <a16:colId xmlns:a16="http://schemas.microsoft.com/office/drawing/2014/main" val="1091368095"/>
                    </a:ext>
                  </a:extLst>
                </a:gridCol>
                <a:gridCol w="1091695">
                  <a:extLst>
                    <a:ext uri="{9D8B030D-6E8A-4147-A177-3AD203B41FA5}">
                      <a16:colId xmlns:a16="http://schemas.microsoft.com/office/drawing/2014/main" val="4156697880"/>
                    </a:ext>
                  </a:extLst>
                </a:gridCol>
                <a:gridCol w="1091695">
                  <a:extLst>
                    <a:ext uri="{9D8B030D-6E8A-4147-A177-3AD203B41FA5}">
                      <a16:colId xmlns:a16="http://schemas.microsoft.com/office/drawing/2014/main" val="1841943026"/>
                    </a:ext>
                  </a:extLst>
                </a:gridCol>
                <a:gridCol w="1088688">
                  <a:extLst>
                    <a:ext uri="{9D8B030D-6E8A-4147-A177-3AD203B41FA5}">
                      <a16:colId xmlns:a16="http://schemas.microsoft.com/office/drawing/2014/main" val="3555909989"/>
                    </a:ext>
                  </a:extLst>
                </a:gridCol>
              </a:tblGrid>
              <a:tr h="1599709">
                <a:tc>
                  <a:txBody>
                    <a:bodyPr/>
                    <a:lstStyle/>
                    <a:p>
                      <a:pPr indent="0">
                        <a:spcAft>
                          <a:spcPts val="0"/>
                        </a:spcAft>
                      </a:pPr>
                      <a:r>
                        <a:rPr lang="ru-RU" sz="1800" kern="1200" dirty="0">
                          <a:effectLst/>
                        </a:rPr>
                        <a:t>Объем выборки, </a:t>
                      </a:r>
                      <a:r>
                        <a:rPr lang="en-US" sz="1800" i="1" dirty="0" smtClean="0">
                          <a:solidFill>
                            <a:schemeClr val="bg1">
                              <a:lumMod val="50000"/>
                            </a:schemeClr>
                          </a:solidFill>
                          <a:effectLst>
                            <a:outerShdw blurRad="38100" dist="38100" dir="2700000" algn="tl">
                              <a:srgbClr val="000000">
                                <a:alpha val="43137"/>
                              </a:srgbClr>
                            </a:outerShdw>
                          </a:effectLst>
                        </a:rPr>
                        <a:t>N</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0">
                        <a:spcAft>
                          <a:spcPts val="0"/>
                        </a:spcAft>
                      </a:pPr>
                      <a:r>
                        <a:rPr lang="ru-RU" sz="1800" kern="1200" dirty="0">
                          <a:effectLst/>
                        </a:rPr>
                        <a:t>25-40</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0">
                        <a:spcAft>
                          <a:spcPts val="0"/>
                        </a:spcAft>
                      </a:pPr>
                      <a:r>
                        <a:rPr lang="ru-RU" sz="1800" kern="1200" dirty="0">
                          <a:effectLst/>
                        </a:rPr>
                        <a:t>40-60</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0">
                        <a:spcAft>
                          <a:spcPts val="0"/>
                        </a:spcAft>
                      </a:pPr>
                      <a:r>
                        <a:rPr lang="ru-RU" sz="1800" kern="1200" dirty="0">
                          <a:effectLst/>
                        </a:rPr>
                        <a:t>60-100</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0">
                        <a:spcAft>
                          <a:spcPts val="0"/>
                        </a:spcAft>
                      </a:pPr>
                      <a:r>
                        <a:rPr lang="ru-RU" sz="1800" kern="1200" dirty="0">
                          <a:effectLst/>
                        </a:rPr>
                        <a:t>100-200</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0">
                        <a:spcAft>
                          <a:spcPts val="0"/>
                        </a:spcAft>
                      </a:pPr>
                      <a:r>
                        <a:rPr lang="ru-RU" sz="1800" kern="1200" dirty="0">
                          <a:effectLst/>
                        </a:rPr>
                        <a:t>Больше 200</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extLst>
                  <a:ext uri="{0D108BD9-81ED-4DB2-BD59-A6C34878D82A}">
                    <a16:rowId xmlns:a16="http://schemas.microsoft.com/office/drawing/2014/main" val="270570935"/>
                  </a:ext>
                </a:extLst>
              </a:tr>
              <a:tr h="0">
                <a:tc>
                  <a:txBody>
                    <a:bodyPr/>
                    <a:lstStyle/>
                    <a:p>
                      <a:pPr indent="450215">
                        <a:spcAft>
                          <a:spcPts val="0"/>
                        </a:spcAft>
                      </a:pPr>
                      <a:r>
                        <a:rPr lang="ru-RU" sz="1800" kern="1200">
                          <a:effectLst/>
                        </a:rPr>
                        <a:t>Число интервалов, k</a:t>
                      </a:r>
                      <a:endParaRPr lang="ru-RU" sz="1800" kern="120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450215">
                        <a:spcAft>
                          <a:spcPts val="0"/>
                        </a:spcAft>
                      </a:pPr>
                      <a:r>
                        <a:rPr lang="ru-RU" sz="1800" kern="1200">
                          <a:effectLst/>
                        </a:rPr>
                        <a:t>5-6</a:t>
                      </a:r>
                      <a:endParaRPr lang="ru-RU" sz="1800" kern="120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450215">
                        <a:spcAft>
                          <a:spcPts val="0"/>
                        </a:spcAft>
                      </a:pPr>
                      <a:r>
                        <a:rPr lang="ru-RU" sz="1800" kern="1200">
                          <a:effectLst/>
                        </a:rPr>
                        <a:t>6-8</a:t>
                      </a:r>
                      <a:endParaRPr lang="ru-RU" sz="1800" kern="120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450215">
                        <a:spcAft>
                          <a:spcPts val="0"/>
                        </a:spcAft>
                      </a:pPr>
                      <a:r>
                        <a:rPr lang="ru-RU" sz="1800" kern="1200">
                          <a:effectLst/>
                        </a:rPr>
                        <a:t>7-10</a:t>
                      </a:r>
                      <a:endParaRPr lang="ru-RU" sz="1800" kern="120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450215">
                        <a:spcAft>
                          <a:spcPts val="0"/>
                        </a:spcAft>
                      </a:pPr>
                      <a:r>
                        <a:rPr lang="ru-RU" sz="1800" kern="1200">
                          <a:effectLst/>
                        </a:rPr>
                        <a:t>8-12</a:t>
                      </a:r>
                      <a:endParaRPr lang="ru-RU" sz="1800" kern="120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tc>
                  <a:txBody>
                    <a:bodyPr/>
                    <a:lstStyle/>
                    <a:p>
                      <a:pPr indent="450215">
                        <a:spcAft>
                          <a:spcPts val="0"/>
                        </a:spcAft>
                      </a:pPr>
                      <a:r>
                        <a:rPr lang="ru-RU" sz="1800" kern="1200" dirty="0">
                          <a:effectLst/>
                        </a:rPr>
                        <a:t>10-15</a:t>
                      </a:r>
                      <a:endParaRPr lang="ru-RU" sz="1800" kern="1200" dirty="0">
                        <a:solidFill>
                          <a:srgbClr val="000000"/>
                        </a:solidFill>
                        <a:effectLst/>
                        <a:latin typeface="Times New Roman" panose="02020603050405020304" pitchFamily="18" charset="0"/>
                        <a:ea typeface="Calibri" panose="020F0502020204030204" pitchFamily="34" charset="0"/>
                      </a:endParaRPr>
                    </a:p>
                  </a:txBody>
                  <a:tcPr marL="9525" marR="9525" marT="9525" marB="9525" anchor="ctr"/>
                </a:tc>
                <a:extLst>
                  <a:ext uri="{0D108BD9-81ED-4DB2-BD59-A6C34878D82A}">
                    <a16:rowId xmlns:a16="http://schemas.microsoft.com/office/drawing/2014/main" val="475015036"/>
                  </a:ext>
                </a:extLst>
              </a:tr>
            </a:tbl>
          </a:graphicData>
        </a:graphic>
      </p:graphicFrame>
      <p:graphicFrame>
        <p:nvGraphicFramePr>
          <p:cNvPr id="6" name="Объект 5"/>
          <p:cNvGraphicFramePr>
            <a:graphicFrameLocks noChangeAspect="1"/>
          </p:cNvGraphicFramePr>
          <p:nvPr>
            <p:extLst/>
          </p:nvPr>
        </p:nvGraphicFramePr>
        <p:xfrm>
          <a:off x="5483166" y="5127803"/>
          <a:ext cx="1782514" cy="891257"/>
        </p:xfrm>
        <a:graphic>
          <a:graphicData uri="http://schemas.openxmlformats.org/presentationml/2006/ole">
            <mc:AlternateContent xmlns:mc="http://schemas.openxmlformats.org/markup-compatibility/2006">
              <mc:Choice xmlns:v="urn:schemas-microsoft-com:vml" Requires="v">
                <p:oleObj spid="_x0000_s1057" r:id="rId3" imgW="508000" imgH="228600" progId="Equation.3">
                  <p:embed/>
                </p:oleObj>
              </mc:Choice>
              <mc:Fallback>
                <p:oleObj r:id="rId3" imgW="508000" imgH="228600" progId="Equation.3">
                  <p:embed/>
                  <p:pic>
                    <p:nvPicPr>
                      <p:cNvPr id="6" name="Объект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66" y="5127803"/>
                        <a:ext cx="1782514" cy="891257"/>
                      </a:xfrm>
                      <a:prstGeom prst="rect">
                        <a:avLst/>
                      </a:prstGeom>
                      <a:noFill/>
                    </p:spPr>
                  </p:pic>
                </p:oleObj>
              </mc:Fallback>
            </mc:AlternateContent>
          </a:graphicData>
        </a:graphic>
      </p:graphicFrame>
      <p:sp>
        <p:nvSpPr>
          <p:cNvPr id="5" name="Скругленный прямоугольник 4"/>
          <p:cNvSpPr/>
          <p:nvPr/>
        </p:nvSpPr>
        <p:spPr>
          <a:xfrm rot="19897842">
            <a:off x="10339755" y="1403252"/>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5329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определить шаг (ширину) интервала?</a:t>
            </a:r>
            <a:endParaRPr lang="ru-RU" dirty="0"/>
          </a:p>
        </p:txBody>
      </p:sp>
      <p:sp>
        <p:nvSpPr>
          <p:cNvPr id="3" name="Объект 2"/>
          <p:cNvSpPr>
            <a:spLocks noGrp="1"/>
          </p:cNvSpPr>
          <p:nvPr>
            <p:ph sz="quarter" idx="1"/>
          </p:nvPr>
        </p:nvSpPr>
        <p:spPr/>
        <p:txBody>
          <a:bodyPr/>
          <a:lstStyle/>
          <a:p>
            <a:r>
              <a:rPr lang="ru-RU" dirty="0"/>
              <a:t>Равные интервалы </a:t>
            </a:r>
            <a:r>
              <a:rPr lang="ru-RU" dirty="0" smtClean="0"/>
              <a:t>(вариация </a:t>
            </a:r>
            <a:r>
              <a:rPr lang="ru-RU" dirty="0"/>
              <a:t>признака не очень сильная и распределение является </a:t>
            </a:r>
            <a:r>
              <a:rPr lang="ru-RU" dirty="0" smtClean="0"/>
              <a:t>равномерным)</a:t>
            </a:r>
          </a:p>
          <a:p>
            <a:endParaRPr lang="ru-RU" dirty="0" smtClean="0"/>
          </a:p>
          <a:p>
            <a:endParaRPr lang="ru-RU" dirty="0"/>
          </a:p>
          <a:p>
            <a:endParaRPr lang="ru-RU" dirty="0" smtClean="0"/>
          </a:p>
          <a:p>
            <a:endParaRPr lang="ru-RU" dirty="0"/>
          </a:p>
          <a:p>
            <a:endParaRPr lang="ru-RU" dirty="0" smtClean="0"/>
          </a:p>
          <a:p>
            <a:r>
              <a:rPr lang="ru-RU" dirty="0" smtClean="0"/>
              <a:t>Где </a:t>
            </a:r>
            <a:r>
              <a:rPr lang="en-US" dirty="0" smtClean="0"/>
              <a:t>n – </a:t>
            </a:r>
            <a:r>
              <a:rPr lang="ru-RU" dirty="0" smtClean="0"/>
              <a:t>число интервалов</a:t>
            </a:r>
            <a:endParaRPr lang="ru-RU" dirty="0"/>
          </a:p>
          <a:p>
            <a:endParaRPr lang="en-US" dirty="0" smtClean="0"/>
          </a:p>
        </p:txBody>
      </p:sp>
      <p:pic>
        <p:nvPicPr>
          <p:cNvPr id="6" name="Рисунок 5"/>
          <p:cNvPicPr>
            <a:picLocks noChangeAspect="1"/>
          </p:cNvPicPr>
          <p:nvPr/>
        </p:nvPicPr>
        <p:blipFill>
          <a:blip r:embed="rId2"/>
          <a:stretch>
            <a:fillRect/>
          </a:stretch>
        </p:blipFill>
        <p:spPr>
          <a:xfrm>
            <a:off x="3817398" y="2660906"/>
            <a:ext cx="3464274" cy="1742418"/>
          </a:xfrm>
          <a:prstGeom prst="rect">
            <a:avLst/>
          </a:prstGeom>
        </p:spPr>
      </p:pic>
      <p:sp>
        <p:nvSpPr>
          <p:cNvPr id="7" name="Блок-схема: сопоставление 6"/>
          <p:cNvSpPr/>
          <p:nvPr/>
        </p:nvSpPr>
        <p:spPr>
          <a:xfrm>
            <a:off x="857583" y="3319427"/>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Скругленный прямоугольник 7"/>
          <p:cNvSpPr/>
          <p:nvPr/>
        </p:nvSpPr>
        <p:spPr>
          <a:xfrm rot="19897842">
            <a:off x="9434148" y="590718"/>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4220891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определить нижнюю и верхнюю границы интервального ряда?</a:t>
            </a:r>
            <a:endParaRPr lang="ru-RU" dirty="0"/>
          </a:p>
        </p:txBody>
      </p:sp>
      <p:pic>
        <p:nvPicPr>
          <p:cNvPr id="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25747" y="2271280"/>
            <a:ext cx="1923479" cy="619541"/>
          </a:xfrm>
          <a:prstGeom prst="rect">
            <a:avLst/>
          </a:prstGeom>
          <a:noFill/>
          <a:ln w="9525">
            <a:noFill/>
            <a:miter lim="800000"/>
            <a:headEnd/>
            <a:tailEnd/>
          </a:ln>
        </p:spPr>
      </p:pic>
      <p:pic>
        <p:nvPicPr>
          <p:cNvPr id="7"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25748" y="3008128"/>
            <a:ext cx="2021134" cy="454163"/>
          </a:xfrm>
          <a:prstGeom prst="rect">
            <a:avLst/>
          </a:prstGeom>
          <a:noFill/>
          <a:ln w="9525">
            <a:noFill/>
            <a:miter lim="800000"/>
            <a:headEnd/>
            <a:tailEnd/>
          </a:ln>
        </p:spPr>
      </p:pic>
      <p:pic>
        <p:nvPicPr>
          <p:cNvPr id="8"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25747" y="3682165"/>
            <a:ext cx="1973286" cy="366052"/>
          </a:xfrm>
          <a:prstGeom prst="rect">
            <a:avLst/>
          </a:prstGeom>
          <a:noFill/>
          <a:ln w="9525">
            <a:noFill/>
            <a:miter lim="800000"/>
            <a:headEnd/>
            <a:tailEnd/>
          </a:ln>
        </p:spPr>
      </p:pic>
      <p:sp>
        <p:nvSpPr>
          <p:cNvPr id="9" name="Прямоугольник 8"/>
          <p:cNvSpPr/>
          <p:nvPr/>
        </p:nvSpPr>
        <p:spPr>
          <a:xfrm>
            <a:off x="1258379" y="4268091"/>
            <a:ext cx="4282198" cy="646331"/>
          </a:xfrm>
          <a:prstGeom prst="rect">
            <a:avLst/>
          </a:prstGeom>
        </p:spPr>
        <p:txBody>
          <a:bodyPr wrap="none">
            <a:spAutoFit/>
          </a:bodyPr>
          <a:lstStyle/>
          <a:p>
            <a:pPr eaLnBrk="0" hangingPunct="0"/>
            <a:r>
              <a:rPr lang="en-US" i="1" dirty="0" err="1">
                <a:latin typeface="Calibri" pitchFamily="34" charset="0"/>
                <a:ea typeface="Calibri" pitchFamily="34" charset="0"/>
                <a:cs typeface="Times New Roman" pitchFamily="18" charset="0"/>
              </a:rPr>
              <a:t>a</a:t>
            </a:r>
            <a:r>
              <a:rPr lang="en-US" i="1" baseline="-30000" dirty="0" err="1">
                <a:latin typeface="Calibri" pitchFamily="34" charset="0"/>
                <a:ea typeface="Calibri" pitchFamily="34" charset="0"/>
                <a:cs typeface="Times New Roman" pitchFamily="18" charset="0"/>
              </a:rPr>
              <a:t>i</a:t>
            </a:r>
            <a:r>
              <a:rPr lang="ru-RU" dirty="0">
                <a:latin typeface="Calibri" pitchFamily="34" charset="0"/>
                <a:ea typeface="Calibri" pitchFamily="34" charset="0"/>
                <a:cs typeface="Times New Roman" pitchFamily="18" charset="0"/>
              </a:rPr>
              <a:t> – нижние </a:t>
            </a:r>
            <a:r>
              <a:rPr lang="ru-RU" dirty="0" smtClean="0">
                <a:latin typeface="Calibri" pitchFamily="34" charset="0"/>
                <a:ea typeface="Calibri" pitchFamily="34" charset="0"/>
                <a:cs typeface="Times New Roman" pitchFamily="18" charset="0"/>
              </a:rPr>
              <a:t>границы каждого интервала, </a:t>
            </a:r>
          </a:p>
          <a:p>
            <a:pPr eaLnBrk="0" hangingPunct="0"/>
            <a:r>
              <a:rPr lang="en-US" i="1" dirty="0" smtClean="0">
                <a:latin typeface="Calibri" pitchFamily="34" charset="0"/>
                <a:ea typeface="Calibri" pitchFamily="34" charset="0"/>
                <a:cs typeface="Times New Roman" pitchFamily="18" charset="0"/>
              </a:rPr>
              <a:t>b</a:t>
            </a:r>
            <a:r>
              <a:rPr lang="en-US" i="1" baseline="-30000" dirty="0" smtClean="0">
                <a:latin typeface="Calibri" pitchFamily="34" charset="0"/>
                <a:ea typeface="Calibri" pitchFamily="34" charset="0"/>
                <a:cs typeface="Times New Roman" pitchFamily="18" charset="0"/>
              </a:rPr>
              <a:t>i</a:t>
            </a:r>
            <a:r>
              <a:rPr lang="ru-RU" dirty="0" smtClean="0">
                <a:latin typeface="Calibri" pitchFamily="34" charset="0"/>
                <a:ea typeface="Calibri" pitchFamily="34" charset="0"/>
                <a:cs typeface="Times New Roman" pitchFamily="18" charset="0"/>
              </a:rPr>
              <a:t> </a:t>
            </a:r>
            <a:r>
              <a:rPr lang="ru-RU" dirty="0">
                <a:latin typeface="Calibri" pitchFamily="34" charset="0"/>
                <a:ea typeface="Calibri" pitchFamily="34" charset="0"/>
                <a:cs typeface="Times New Roman" pitchFamily="18" charset="0"/>
              </a:rPr>
              <a:t>– верхние границы </a:t>
            </a:r>
            <a:r>
              <a:rPr lang="ru-RU" dirty="0" smtClean="0">
                <a:latin typeface="Calibri" pitchFamily="34" charset="0"/>
                <a:ea typeface="Calibri" pitchFamily="34" charset="0"/>
                <a:cs typeface="Times New Roman" pitchFamily="18" charset="0"/>
              </a:rPr>
              <a:t>каждого интервала</a:t>
            </a:r>
            <a:endParaRPr lang="ru-RU" dirty="0">
              <a:ea typeface="Calibri" pitchFamily="34" charset="0"/>
              <a:cs typeface="Times New Roman" pitchFamily="18" charset="0"/>
            </a:endParaRPr>
          </a:p>
        </p:txBody>
      </p:sp>
      <p:sp>
        <p:nvSpPr>
          <p:cNvPr id="10" name="Rectangle 11"/>
          <p:cNvSpPr>
            <a:spLocks noChangeArrowheads="1"/>
          </p:cNvSpPr>
          <p:nvPr/>
        </p:nvSpPr>
        <p:spPr bwMode="auto">
          <a:xfrm>
            <a:off x="1258379" y="5081417"/>
            <a:ext cx="5367337" cy="538162"/>
          </a:xfrm>
          <a:prstGeom prst="rect">
            <a:avLst/>
          </a:prstGeom>
          <a:noFill/>
          <a:ln w="9525">
            <a:noFill/>
            <a:miter lim="800000"/>
            <a:headEnd/>
            <a:tailEnd/>
          </a:ln>
        </p:spPr>
        <p:txBody>
          <a:bodyPr wrap="none" anchor="ctr">
            <a:spAutoFit/>
          </a:bodyPr>
          <a:lstStyle/>
          <a:p>
            <a:r>
              <a:rPr lang="ru-RU" sz="1100" dirty="0">
                <a:latin typeface="Calibri" pitchFamily="34" charset="0"/>
                <a:cs typeface="Times New Roman" pitchFamily="18" charset="0"/>
              </a:rPr>
              <a:t>  </a:t>
            </a:r>
            <a:endParaRPr lang="ru-RU" sz="600" dirty="0"/>
          </a:p>
          <a:p>
            <a:pPr eaLnBrk="0" hangingPunct="0"/>
            <a:r>
              <a:rPr lang="ru-RU" dirty="0">
                <a:latin typeface="Calibri" pitchFamily="34" charset="0"/>
                <a:ea typeface="Calibri" pitchFamily="34" charset="0"/>
                <a:cs typeface="Times New Roman" pitchFamily="18" charset="0"/>
              </a:rPr>
              <a:t>построение интервального ряда заканчивается при  </a:t>
            </a:r>
            <a:endParaRPr lang="ru-RU" dirty="0"/>
          </a:p>
        </p:txBody>
      </p:sp>
      <p:pic>
        <p:nvPicPr>
          <p:cNvPr id="11"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516208" y="5307156"/>
            <a:ext cx="1113439" cy="354074"/>
          </a:xfrm>
          <a:prstGeom prst="rect">
            <a:avLst/>
          </a:prstGeom>
          <a:noFill/>
          <a:ln w="9525">
            <a:noFill/>
            <a:miter lim="800000"/>
            <a:headEnd/>
            <a:tailEnd/>
          </a:ln>
        </p:spPr>
      </p:pic>
      <p:sp>
        <p:nvSpPr>
          <p:cNvPr id="12" name="Блок-схема: сопоставление 11"/>
          <p:cNvSpPr/>
          <p:nvPr/>
        </p:nvSpPr>
        <p:spPr>
          <a:xfrm>
            <a:off x="511354" y="1737360"/>
            <a:ext cx="239697" cy="284086"/>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3" name="Скругленный прямоугольник 12"/>
          <p:cNvSpPr/>
          <p:nvPr/>
        </p:nvSpPr>
        <p:spPr>
          <a:xfrm rot="19897842">
            <a:off x="7825155" y="2602523"/>
            <a:ext cx="1448972" cy="6682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1200" dirty="0" smtClean="0"/>
              <a:t>Напоминание предыдущего занятия</a:t>
            </a:r>
            <a:endParaRPr lang="ru-RU" sz="1200" dirty="0"/>
          </a:p>
        </p:txBody>
      </p:sp>
    </p:spTree>
    <p:extLst>
      <p:ext uri="{BB962C8B-B14F-4D97-AF65-F5344CB8AC3E}">
        <p14:creationId xmlns:p14="http://schemas.microsoft.com/office/powerpoint/2010/main" val="1743019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2111</TotalTime>
  <Words>2711</Words>
  <Application>Microsoft Office PowerPoint</Application>
  <PresentationFormat>Широкоэкранный</PresentationFormat>
  <Paragraphs>324</Paragraphs>
  <Slides>46</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3</vt:i4>
      </vt:variant>
      <vt:variant>
        <vt:lpstr>Заголовки слайдов</vt:lpstr>
      </vt:variant>
      <vt:variant>
        <vt:i4>46</vt:i4>
      </vt:variant>
    </vt:vector>
  </HeadingPairs>
  <TitlesOfParts>
    <vt:vector size="56" baseType="lpstr">
      <vt:lpstr>Arial</vt:lpstr>
      <vt:lpstr>Calibri</vt:lpstr>
      <vt:lpstr>Calibri Light</vt:lpstr>
      <vt:lpstr>Times New Roman</vt:lpstr>
      <vt:lpstr>Wingdings</vt:lpstr>
      <vt:lpstr>Wingdings 3</vt:lpstr>
      <vt:lpstr>Ретро</vt:lpstr>
      <vt:lpstr>Equation.3</vt:lpstr>
      <vt:lpstr>Формула</vt:lpstr>
      <vt:lpstr>Equation</vt:lpstr>
      <vt:lpstr>Первичная обработка и  представление статистических данных </vt:lpstr>
      <vt:lpstr>Как построить интервальный вариационный ряд?     </vt:lpstr>
      <vt:lpstr>Расчет в MS Excel  с применением формул и функций</vt:lpstr>
      <vt:lpstr>Как определить количество интервалов</vt:lpstr>
      <vt:lpstr>Формула Стерджеса</vt:lpstr>
      <vt:lpstr>Эмпирические знания:</vt:lpstr>
      <vt:lpstr>Число интервалов  (эмпирическая таблица в помощь, как доп. источник подтверждения Ваших расчетов)</vt:lpstr>
      <vt:lpstr>Как определить шаг (ширину) интервала?</vt:lpstr>
      <vt:lpstr>Как определить нижнюю и верхнюю границы интервального ряда?</vt:lpstr>
      <vt:lpstr>Как определить середину каждого интервала?</vt:lpstr>
      <vt:lpstr>Сформировать таблицу с интервалами</vt:lpstr>
      <vt:lpstr>Скорректировать границы интервалов</vt:lpstr>
      <vt:lpstr>Функция «ЧАСТОТА» в MS Excel</vt:lpstr>
      <vt:lpstr>Алгоритм</vt:lpstr>
      <vt:lpstr>Как проверить?</vt:lpstr>
      <vt:lpstr>Интерпретация полученных данных Краткое описание хода расчетов – «в копилку модульной работы 1».</vt:lpstr>
      <vt:lpstr>Интерпретация полученных данных Краткое описание хода расчетов.</vt:lpstr>
      <vt:lpstr>У Вас есть возможность скорректировать массив исходных данных, если Вы обнаружили разрывы</vt:lpstr>
      <vt:lpstr>Литература по теме или ссылки на дополнительные открытые источники</vt:lpstr>
      <vt:lpstr>Пример у доски («свой экран») – на примере своих данных </vt:lpstr>
      <vt:lpstr>Графическое представление данных</vt:lpstr>
      <vt:lpstr>Гистограмма</vt:lpstr>
      <vt:lpstr>Полигон</vt:lpstr>
      <vt:lpstr>? самое главное отличие гистограммы от полигона</vt:lpstr>
      <vt:lpstr>Интерпретация гистограммы</vt:lpstr>
      <vt:lpstr>кумулята, огива</vt:lpstr>
      <vt:lpstr>кумулята, огива</vt:lpstr>
      <vt:lpstr>кумулята, огива</vt:lpstr>
      <vt:lpstr>Интерпретация кумуляты</vt:lpstr>
      <vt:lpstr>Как отобразить на одной диаграмме MS Excel несколько графиков, например гистограмму и полигон</vt:lpstr>
      <vt:lpstr>Презентация PowerPoint</vt:lpstr>
      <vt:lpstr>Гистограмма для интервального вариационного ряда. Какой из вариантов правильный?</vt:lpstr>
      <vt:lpstr>Что Вы можете сказать об этих гистограммах?</vt:lpstr>
      <vt:lpstr>Домашнее задание 3. (часть модульной работы 1 – расчетная и графическая часть).  Дата сдачи 05.10.2022</vt:lpstr>
      <vt:lpstr>При интерпретации результатов не забудьте обосновать, какое количество интервалов Вы выбрали и почему</vt:lpstr>
      <vt:lpstr>Домашнее задание 3</vt:lpstr>
      <vt:lpstr>Расчет средней арифметической (средняя отклонений) </vt:lpstr>
      <vt:lpstr>Задание на занятии:</vt:lpstr>
      <vt:lpstr>Сделать расчет средней арифметической в MS Excel по исходным данным (дискретному вариационному ряду)</vt:lpstr>
      <vt:lpstr>Функция «Фильтр» MS Excel и группировка дискретных исходных данных</vt:lpstr>
      <vt:lpstr>Сделать расчет средней арифметической в MS Excel по интервальному вариационному ряду</vt:lpstr>
      <vt:lpstr>Интерпретация средней арифметической в Вашей модульной работе - 1</vt:lpstr>
      <vt:lpstr>Расчет средней гармонической  (средняя отношений)</vt:lpstr>
      <vt:lpstr>Интерпретация средней гармонической</vt:lpstr>
      <vt:lpstr>Презентация PowerPoint</vt:lpstr>
      <vt:lpstr>Функции средних величин в MS Excel</vt:lpstr>
    </vt:vector>
  </TitlesOfParts>
  <Company>НИУ ВШЭ</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статистических наблюдений</dc:title>
  <dc:creator>Кабаева Елена Владимировна</dc:creator>
  <cp:lastModifiedBy>Кабаева Елена Владимировна</cp:lastModifiedBy>
  <cp:revision>305</cp:revision>
  <cp:lastPrinted>2021-09-14T17:28:54Z</cp:lastPrinted>
  <dcterms:created xsi:type="dcterms:W3CDTF">2020-08-31T08:48:57Z</dcterms:created>
  <dcterms:modified xsi:type="dcterms:W3CDTF">2022-09-28T08:45:51Z</dcterms:modified>
</cp:coreProperties>
</file>