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86" r:id="rId3"/>
    <p:sldId id="433" r:id="rId4"/>
    <p:sldId id="389" r:id="rId5"/>
    <p:sldId id="392" r:id="rId6"/>
    <p:sldId id="434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baeva\Desktop\&#1052;&#1072;&#1081;&#1085;&#1086;&#1088;-2022-2023\2022_&#1052;&#1072;&#1081;&#1085;&#1086;&#1088;\&#1047;&#1072;&#1085;&#1103;&#1090;&#1080;&#1077;%204%202022%2010%2005\&#1088;&#1077;&#1079;&#1091;&#1083;&#1100;&#1090;&#1072;&#1090;%20&#1082;&#1074;&#1080;&#1079;&#1072;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baeva\Desktop\&#1052;&#1072;&#1081;&#1085;&#1086;&#1088;-2022-2023\2022_&#1052;&#1072;&#1081;&#1085;&#1086;&#1088;\&#1047;&#1072;&#1085;&#1103;&#1090;&#1080;&#1077;%204%202022%2010%2005\&#1088;&#1077;&#1079;&#1091;&#1083;&#1100;&#1090;&#1072;&#1090;%20&#1082;&#1074;&#1080;&#1079;&#1072;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020-2021\3_2020%2009%2023\&#1047;&#1072;&#1085;&#1103;&#1090;&#1080;&#1077;%203_&#1088;&#1072;&#1089;&#1095;&#1077;&#1090;&#1085;&#1099;&#1081;%20&#1087;&#1088;&#1080;&#1084;&#1077;&#108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020-2021\3_2020%2009%2023\&#1047;&#1072;&#1085;&#1103;&#1090;&#1080;&#1077;%203_&#1088;&#1072;&#1089;&#1095;&#1077;&#1090;&#1085;&#1099;&#1081;%20&#1087;&#1088;&#1080;&#1084;&#1077;&#108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020-2021\3_2020%2009%2023\&#1047;&#1072;&#1085;&#1103;&#1090;&#1080;&#1077;%203_&#1088;&#1072;&#1089;&#1095;&#1077;&#1090;&#1085;&#1099;&#1081;%20&#1087;&#1088;&#1080;&#1084;&#1077;&#108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Гистограмма распределения студентов группы "3"  по баллам, полученным  за выполненный Квиз-1 28.09.2022, количество человек</a:t>
            </a:r>
            <a:endParaRPr lang="ru-RU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Лист1!$C$2:$C$13</c:f>
              <c:numCache>
                <c:formatCode>General</c:formatCode>
                <c:ptCount val="12"/>
                <c:pt idx="0">
                  <c:v>4</c:v>
                </c:pt>
                <c:pt idx="1">
                  <c:v>4.5</c:v>
                </c:pt>
                <c:pt idx="2">
                  <c:v>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  <c:pt idx="7">
                  <c:v>7.5</c:v>
                </c:pt>
                <c:pt idx="8">
                  <c:v>8</c:v>
                </c:pt>
                <c:pt idx="9">
                  <c:v>8.5</c:v>
                </c:pt>
                <c:pt idx="10">
                  <c:v>9</c:v>
                </c:pt>
                <c:pt idx="11">
                  <c:v>10</c:v>
                </c:pt>
              </c:numCache>
            </c:numRef>
          </c:cat>
          <c:val>
            <c:numRef>
              <c:f>Лист1!$D$2:$D$13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C-46B0-B3B0-7DD734DC2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895264"/>
        <c:axId val="467893624"/>
      </c:barChart>
      <c:catAx>
        <c:axId val="46789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893624"/>
        <c:crosses val="autoZero"/>
        <c:auto val="1"/>
        <c:lblAlgn val="ctr"/>
        <c:lblOffset val="100"/>
        <c:noMultiLvlLbl val="0"/>
      </c:catAx>
      <c:valAx>
        <c:axId val="46789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89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Гистограмма распределения студентов группы "5"  по баллам, полученным  за выполненный Квиз-1 28.09.2022, количество человек</a:t>
            </a:r>
            <a:endParaRPr lang="ru-RU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Лист1!$C$20:$C$25</c:f>
              <c:numCache>
                <c:formatCode>General</c:formatCode>
                <c:ptCount val="6"/>
                <c:pt idx="0">
                  <c:v>7</c:v>
                </c:pt>
                <c:pt idx="1">
                  <c:v>7.5</c:v>
                </c:pt>
                <c:pt idx="2">
                  <c:v>8</c:v>
                </c:pt>
                <c:pt idx="3">
                  <c:v>8.5</c:v>
                </c:pt>
                <c:pt idx="4">
                  <c:v>9</c:v>
                </c:pt>
                <c:pt idx="5">
                  <c:v>9.5</c:v>
                </c:pt>
              </c:numCache>
            </c:numRef>
          </c:cat>
          <c:val>
            <c:numRef>
              <c:f>Лист1!$D$20:$D$25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1-40E4-9235-C0A111D05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105000"/>
        <c:axId val="350106640"/>
      </c:barChart>
      <c:catAx>
        <c:axId val="35010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0106640"/>
        <c:crosses val="autoZero"/>
        <c:auto val="1"/>
        <c:lblAlgn val="ctr"/>
        <c:lblOffset val="100"/>
        <c:noMultiLvlLbl val="0"/>
      </c:catAx>
      <c:valAx>
        <c:axId val="35010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010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23600174978128"/>
          <c:y val="5.0793650793650794E-2"/>
          <c:w val="0.81120844269466319"/>
          <c:h val="0.79589417989417988"/>
        </c:manualLayout>
      </c:layout>
      <c:barChart>
        <c:barDir val="col"/>
        <c:grouping val="clustered"/>
        <c:varyColors val="0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invertIfNegative val="0"/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33F-4469-8228-8A2B323E960A}"/>
              </c:ext>
            </c:extLst>
          </c:dPt>
          <c:cat>
            <c:strRef>
              <c:f>'Пример 1.19'!$K$9:$L$17</c:f>
              <c:strCache>
                <c:ptCount val="9"/>
                <c:pt idx="0">
                  <c:v> 5,04   </c:v>
                </c:pt>
                <c:pt idx="1">
                  <c:v> 5,15   </c:v>
                </c:pt>
                <c:pt idx="2">
                  <c:v> 5,26   </c:v>
                </c:pt>
                <c:pt idx="3">
                  <c:v> 5,37   </c:v>
                </c:pt>
                <c:pt idx="4">
                  <c:v> 5,48   </c:v>
                </c:pt>
                <c:pt idx="5">
                  <c:v> 5,59   </c:v>
                </c:pt>
                <c:pt idx="6">
                  <c:v> 5,70   </c:v>
                </c:pt>
                <c:pt idx="7">
                  <c:v> 5,81   </c:v>
                </c:pt>
                <c:pt idx="8">
                  <c:v> 5,92   </c:v>
                </c:pt>
              </c:strCache>
            </c:strRef>
          </c:cat>
          <c:val>
            <c:numRef>
              <c:f>'Пример 1.19'!$W$9:$W$16</c:f>
              <c:numCache>
                <c:formatCode>General</c:formatCode>
                <c:ptCount val="8"/>
                <c:pt idx="0">
                  <c:v>0.02</c:v>
                </c:pt>
                <c:pt idx="1">
                  <c:v>0.03</c:v>
                </c:pt>
                <c:pt idx="2">
                  <c:v>0.12</c:v>
                </c:pt>
                <c:pt idx="3">
                  <c:v>0.19</c:v>
                </c:pt>
                <c:pt idx="4">
                  <c:v>0.28999999999999998</c:v>
                </c:pt>
                <c:pt idx="5">
                  <c:v>0.15</c:v>
                </c:pt>
                <c:pt idx="6">
                  <c:v>0.12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F-4469-8228-8A2B323E9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4727152"/>
        <c:axId val="154256240"/>
      </c:barChart>
      <c:catAx>
        <c:axId val="15472715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i="1"/>
                  <a:t>a</a:t>
                </a:r>
                <a:r>
                  <a:rPr lang="en-US" i="1" baseline="-25000"/>
                  <a:t>Mo</a:t>
                </a:r>
                <a:r>
                  <a:rPr lang="en-US" i="1"/>
                  <a:t>            b</a:t>
                </a:r>
                <a:r>
                  <a:rPr lang="en-US" i="1" baseline="-25000"/>
                  <a:t>Mo</a:t>
                </a:r>
                <a:endParaRPr lang="ru-RU" i="1" baseline="-25000"/>
              </a:p>
              <a:p>
                <a:pPr>
                  <a:defRPr/>
                </a:pPr>
                <a:r>
                  <a:rPr lang="ru-RU"/>
                  <a:t>Значения х (границы интервалов)</a:t>
                </a:r>
              </a:p>
            </c:rich>
          </c:tx>
          <c:layout>
            <c:manualLayout>
              <c:xMode val="edge"/>
              <c:yMode val="edge"/>
              <c:x val="0.40012489063867024"/>
              <c:y val="0.8416507936507936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154256240"/>
        <c:crosses val="autoZero"/>
        <c:auto val="1"/>
        <c:lblAlgn val="ctr"/>
        <c:lblOffset val="100"/>
        <c:noMultiLvlLbl val="0"/>
      </c:catAx>
      <c:valAx>
        <c:axId val="154256240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 частота</a:t>
                </a:r>
                <a:endParaRPr lang="en-US"/>
              </a:p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 </a:t>
                </a:r>
              </a:p>
              <a:p>
                <a:pPr>
                  <a:defRPr/>
                </a:pPr>
                <a:r>
                  <a:rPr lang="en-US" sz="1000" b="1" i="1" u="none" strike="noStrike" baseline="0">
                    <a:effectLst/>
                  </a:rPr>
                  <a:t>m</a:t>
                </a:r>
                <a:r>
                  <a:rPr lang="en-US" sz="1000" b="1" i="1" u="none" strike="noStrike" baseline="-25000">
                    <a:effectLst/>
                  </a:rPr>
                  <a:t>Mo</a:t>
                </a:r>
              </a:p>
              <a:p>
                <a:pPr>
                  <a:defRPr/>
                </a:pPr>
                <a:endParaRPr lang="en-US" sz="1000" b="1" i="0" u="none" strike="noStrike" baseline="-25000">
                  <a:effectLst/>
                </a:endParaRPr>
              </a:p>
              <a:p>
                <a:pPr>
                  <a:defRPr/>
                </a:pPr>
                <a:r>
                  <a:rPr lang="en-US" sz="2000" b="1" i="0" u="none" strike="noStrike" baseline="0">
                    <a:effectLst/>
                  </a:rPr>
                  <a:t> </a:t>
                </a:r>
              </a:p>
              <a:p>
                <a:pPr>
                  <a:defRPr/>
                </a:pPr>
                <a:r>
                  <a:rPr lang="en-US" sz="1000" b="1" i="1" u="none" strike="noStrike" baseline="0">
                    <a:effectLst/>
                  </a:rPr>
                  <a:t>m</a:t>
                </a:r>
                <a:r>
                  <a:rPr lang="en-US" sz="1000" b="1" i="1" u="none" strike="noStrike" baseline="-25000">
                    <a:effectLst/>
                  </a:rPr>
                  <a:t>Mo-1</a:t>
                </a:r>
              </a:p>
              <a:p>
                <a:pPr>
                  <a:defRPr/>
                </a:pPr>
                <a:endParaRPr lang="en-US" sz="1000" b="1" i="1" u="none" strike="noStrike" baseline="0">
                  <a:effectLst/>
                </a:endParaRPr>
              </a:p>
              <a:p>
                <a:pPr>
                  <a:defRPr/>
                </a:pPr>
                <a:r>
                  <a:rPr lang="en-US" sz="1000" b="1" i="1" u="none" strike="noStrike" baseline="0">
                    <a:effectLst/>
                  </a:rPr>
                  <a:t>m</a:t>
                </a:r>
                <a:r>
                  <a:rPr lang="en-US" sz="1000" b="1" i="1" u="none" strike="noStrike" baseline="-25000">
                    <a:effectLst/>
                  </a:rPr>
                  <a:t>Mo+1</a:t>
                </a:r>
                <a:endParaRPr lang="en-US" i="1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endParaRPr lang="ru-RU"/>
              </a:p>
            </c:rich>
          </c:tx>
          <c:layout>
            <c:manualLayout>
              <c:xMode val="edge"/>
              <c:yMode val="edge"/>
              <c:x val="2.2222222222222223E-2"/>
              <c:y val="4.991542723826188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4727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'Ряд данных'!$F$3</c:f>
              <c:strCache>
                <c:ptCount val="1"/>
                <c:pt idx="0">
                  <c:v>Встречаемость,  частота, m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'Ряд данных'!$D$4:$D$13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'Ряд данных'!$F$4:$F$13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7-450E-9E5D-C0A9D427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821816"/>
        <c:axId val="152823480"/>
      </c:barChart>
      <c:catAx>
        <c:axId val="15282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823480"/>
        <c:crosses val="autoZero"/>
        <c:auto val="1"/>
        <c:lblAlgn val="ctr"/>
        <c:lblOffset val="100"/>
        <c:noMultiLvlLbl val="0"/>
      </c:catAx>
      <c:valAx>
        <c:axId val="152823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82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 dirty="0">
                <a:effectLst/>
              </a:rPr>
              <a:t>Гистограмма и полигон распределения числа студентов, получивших соответствующий балл за экзамен по дисциплине "Х" ДД.ММ.ГГГГ, чел.</a:t>
            </a:r>
            <a:endParaRPr lang="ru-RU" sz="1400" dirty="0">
              <a:effectLst/>
            </a:endParaRPr>
          </a:p>
        </c:rich>
      </c:tx>
      <c:layout>
        <c:manualLayout>
          <c:xMode val="edge"/>
          <c:yMode val="edge"/>
          <c:x val="0.209665949774813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39136081407881"/>
          <c:y val="0.23484464091773011"/>
          <c:w val="0.82728779084045778"/>
          <c:h val="0.61825808613901712"/>
        </c:manualLayout>
      </c:layout>
      <c:lineChart>
        <c:grouping val="standard"/>
        <c:varyColors val="0"/>
        <c:ser>
          <c:idx val="0"/>
          <c:order val="0"/>
          <c:tx>
            <c:strRef>
              <c:f>'Ряд данных'!$F$3</c:f>
              <c:strCache>
                <c:ptCount val="1"/>
                <c:pt idx="0">
                  <c:v>Встречаемость,  частота, m 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'Ряд данных'!$D$4:$D$13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'Ряд данных'!$F$4:$F$13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6A-497A-B926-471384FD4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676040"/>
        <c:axId val="153676432"/>
      </c:lineChart>
      <c:catAx>
        <c:axId val="153676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676432"/>
        <c:crosses val="autoZero"/>
        <c:auto val="1"/>
        <c:lblAlgn val="ctr"/>
        <c:lblOffset val="100"/>
        <c:noMultiLvlLbl val="0"/>
      </c:catAx>
      <c:valAx>
        <c:axId val="1536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67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Гистограмма интервального ряда распределения числа студентов по полученным баллам на экзамене по дисциплине "Х" ДД.ММ.ГГГГ, чел.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  <a:prstDash val="sys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'Интервальный вариационный ряд'!$B$5:$B$9</c:f>
              <c:numCache>
                <c:formatCode>0.0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'Интервальный вариационный ряд'!$C$5:$C$9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E-4D53-8C72-A5C77F7BE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39"/>
        <c:axId val="153677216"/>
        <c:axId val="153677608"/>
      </c:barChart>
      <c:catAx>
        <c:axId val="153677216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677608"/>
        <c:crosses val="autoZero"/>
        <c:auto val="1"/>
        <c:lblAlgn val="r"/>
        <c:lblOffset val="100"/>
        <c:noMultiLvlLbl val="0"/>
      </c:catAx>
      <c:valAx>
        <c:axId val="15367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67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Гистограмма интервального ряда распределения числа студентов по полученным баллам на экзамене по дисциплине "Х" ДД.ММ.ГГГГ, чел.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3">
                  <a:lumMod val="20000"/>
                  <a:lumOff val="80000"/>
                </a:schemeClr>
              </a:solidFill>
              <a:prstDash val="sysDash"/>
            </a:ln>
            <a:effectLst/>
          </c:spPr>
          <c:invertIfNegative val="0"/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3">
                    <a:lumMod val="20000"/>
                    <a:lumOff val="80000"/>
                  </a:schemeClr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1F-4591-A751-251C83A676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'Интервальный вариационный ряд'!$B$5:$B$9</c:f>
              <c:numCache>
                <c:formatCode>0.0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'Интервальный вариационный ряд'!$C$5:$C$9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1F-4591-A751-251C83A67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39"/>
        <c:axId val="153678392"/>
        <c:axId val="153678784"/>
      </c:barChart>
      <c:catAx>
        <c:axId val="153678392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678784"/>
        <c:crosses val="autoZero"/>
        <c:auto val="1"/>
        <c:lblAlgn val="r"/>
        <c:lblOffset val="100"/>
        <c:noMultiLvlLbl val="0"/>
      </c:catAx>
      <c:valAx>
        <c:axId val="1536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678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0.13333</cdr:x>
      <cdr:y>0.18413</cdr:y>
    </cdr:from>
    <cdr:to>
      <cdr:x>0.67361</cdr:x>
      <cdr:y>0.50476</cdr:y>
    </cdr:to>
    <cdr:grpSp>
      <cdr:nvGrpSpPr>
        <cdr:cNvPr id="7" name="Группа 6"/>
        <cdr:cNvGrpSpPr/>
      </cdr:nvGrpSpPr>
      <cdr:grpSpPr>
        <a:xfrm xmlns:a="http://schemas.openxmlformats.org/drawingml/2006/main">
          <a:off x="609585" y="552459"/>
          <a:ext cx="2470160" cy="962010"/>
          <a:chOff x="609600" y="552450"/>
          <a:chExt cx="2470150" cy="962025"/>
        </a:xfrm>
      </cdr:grpSpPr>
      <cdr:cxnSp macro="">
        <cdr:nvCxnSpPr>
          <cdr:cNvPr id="3" name="Прямая соединительная линия 2"/>
          <cdr:cNvCxnSpPr/>
        </cdr:nvCxnSpPr>
        <cdr:spPr>
          <a:xfrm xmlns:a="http://schemas.openxmlformats.org/drawingml/2006/main" flipV="1">
            <a:off x="609600" y="552450"/>
            <a:ext cx="1952625" cy="9525"/>
          </a:xfrm>
          <a:prstGeom xmlns:a="http://schemas.openxmlformats.org/drawingml/2006/main" prst="line">
            <a:avLst/>
          </a:prstGeom>
          <a:ln xmlns:a="http://schemas.openxmlformats.org/drawingml/2006/main"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Прямая соединительная линия 3"/>
          <cdr:cNvCxnSpPr/>
        </cdr:nvCxnSpPr>
        <cdr:spPr>
          <a:xfrm xmlns:a="http://schemas.openxmlformats.org/drawingml/2006/main" flipV="1">
            <a:off x="622300" y="1222375"/>
            <a:ext cx="1952625" cy="9525"/>
          </a:xfrm>
          <a:prstGeom xmlns:a="http://schemas.openxmlformats.org/drawingml/2006/main" prst="line">
            <a:avLst/>
          </a:prstGeom>
          <a:ln xmlns:a="http://schemas.openxmlformats.org/drawingml/2006/main"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Прямая соединительная линия 4"/>
          <cdr:cNvCxnSpPr/>
        </cdr:nvCxnSpPr>
        <cdr:spPr>
          <a:xfrm xmlns:a="http://schemas.openxmlformats.org/drawingml/2006/main" flipV="1">
            <a:off x="647700" y="1508126"/>
            <a:ext cx="2432050" cy="6349"/>
          </a:xfrm>
          <a:prstGeom xmlns:a="http://schemas.openxmlformats.org/drawingml/2006/main" prst="line">
            <a:avLst/>
          </a:prstGeom>
          <a:ln xmlns:a="http://schemas.openxmlformats.org/drawingml/2006/main"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4249F-A05B-4BC1-9AF0-B178C989D0AE}" type="slidenum">
              <a:rPr lang="ru-RU" smtClean="0">
                <a:latin typeface="Arial" charset="0"/>
              </a:rPr>
              <a:pPr/>
              <a:t>10</a:t>
            </a:fld>
            <a:endParaRPr 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9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table.com/funkcii-excel/koefficient-asimmetrii-raspredeleniya-skos" TargetMode="External"/><Relationship Id="rId2" Type="http://schemas.openxmlformats.org/officeDocument/2006/relationships/hyperlink" Target="http://mathprofi.ru/asimmetriya_i_ex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4xJJKoLAHR0p2hSrhmKedyalD5h7MFGFuLcf6CiPBikaaVg/viewfor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HWwKWcRzDibmfHwRU_UXQhhrAkw-Mz6M4FvB2u02oRZwxVg/viewform" TargetMode="External"/><Relationship Id="rId2" Type="http://schemas.openxmlformats.org/officeDocument/2006/relationships/hyperlink" Target="https://teams.microsoft.com/_#/school/files/%D0%9E%D0%B1%D1%89%D0%B8%D0%B9?threadId=19%3AaUcBPxhsZayCnDzCPUQBZZE1VNNh27piSO7_KSyPTjw1%40thread.tacv2&amp;ctx=channel&amp;context=General&amp;rootfolder=%252Fsites%252Fa_.1_202%252FShared%2520Documents%252FGener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4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05.10.2022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83429" y="2668958"/>
            <a:ext cx="8429897" cy="2682772"/>
          </a:xfrm>
        </p:spPr>
        <p:txBody>
          <a:bodyPr>
            <a:normAutofit/>
          </a:bodyPr>
          <a:lstStyle/>
          <a:p>
            <a:pPr marL="358775" lvl="2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где: </a:t>
            </a:r>
            <a:r>
              <a:rPr lang="en-US" sz="1600" dirty="0" err="1">
                <a:solidFill>
                  <a:srgbClr val="000000"/>
                </a:solidFill>
              </a:rPr>
              <a:t>a</a:t>
            </a:r>
            <a:r>
              <a:rPr lang="en-US" sz="1600" baseline="-25000" dirty="0" err="1">
                <a:solidFill>
                  <a:srgbClr val="000000"/>
                </a:solidFill>
              </a:rPr>
              <a:t>Me</a:t>
            </a:r>
            <a:r>
              <a:rPr lang="ru-RU" sz="1600" dirty="0">
                <a:solidFill>
                  <a:srgbClr val="000000"/>
                </a:solidFill>
              </a:rPr>
              <a:t>-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нижняя граница медианного интервала (</a:t>
            </a:r>
            <a:r>
              <a:rPr lang="ru-RU" sz="1600" i="1" dirty="0">
                <a:solidFill>
                  <a:srgbClr val="000000"/>
                </a:solidFill>
              </a:rPr>
              <a:t>медианным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называется </a:t>
            </a:r>
            <a:r>
              <a:rPr lang="ru-RU" sz="1600" dirty="0">
                <a:solidFill>
                  <a:srgbClr val="000000"/>
                </a:solidFill>
              </a:rPr>
              <a:t>первый интервал, накопленная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частота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которого </a:t>
            </a:r>
            <a:r>
              <a:rPr lang="ru-RU" sz="1600" dirty="0">
                <a:solidFill>
                  <a:srgbClr val="000000"/>
                </a:solidFill>
              </a:rPr>
              <a:t>превышает половину общей суммы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частот</a:t>
            </a:r>
            <a:r>
              <a:rPr lang="ru-RU" sz="1600" dirty="0">
                <a:solidFill>
                  <a:srgbClr val="000000"/>
                </a:solidFill>
              </a:rPr>
              <a:t>);</a:t>
            </a:r>
          </a:p>
          <a:p>
            <a:pPr marL="358775" lvl="2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i="1" dirty="0">
                <a:solidFill>
                  <a:srgbClr val="000000"/>
                </a:solidFill>
              </a:rPr>
              <a:t>h</a:t>
            </a:r>
            <a:r>
              <a:rPr lang="en-US" sz="1600" dirty="0">
                <a:solidFill>
                  <a:srgbClr val="000000"/>
                </a:solidFill>
              </a:rPr>
              <a:t>      </a:t>
            </a:r>
            <a:r>
              <a:rPr lang="ru-RU" sz="1600" dirty="0">
                <a:solidFill>
                  <a:srgbClr val="000000"/>
                </a:solidFill>
              </a:rPr>
              <a:t>- величина интервала; </a:t>
            </a:r>
          </a:p>
          <a:p>
            <a:pPr marL="358775" lvl="2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	</a:t>
            </a:r>
            <a:r>
              <a:rPr lang="ru-RU" sz="1600" dirty="0" smtClean="0">
                <a:solidFill>
                  <a:srgbClr val="000000"/>
                </a:solidFill>
              </a:rPr>
              <a:t>       </a:t>
            </a:r>
            <a:r>
              <a:rPr lang="en-US" sz="1600" b="1" i="1" dirty="0" smtClean="0">
                <a:solidFill>
                  <a:srgbClr val="000000"/>
                </a:solidFill>
              </a:rPr>
              <a:t>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</a:t>
            </a:r>
            <a:r>
              <a:rPr lang="ru-RU" sz="1600" dirty="0">
                <a:solidFill>
                  <a:srgbClr val="000000"/>
                </a:solidFill>
              </a:rPr>
              <a:t>число единиц совокупности;</a:t>
            </a:r>
          </a:p>
          <a:p>
            <a:pPr marL="358775" lvl="2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</a:rPr>
              <a:t>m</a:t>
            </a:r>
            <a:r>
              <a:rPr lang="en-US" sz="1600" b="1" i="1" baseline="-25000" dirty="0" err="1">
                <a:solidFill>
                  <a:srgbClr val="000000"/>
                </a:solidFill>
              </a:rPr>
              <a:t>Me</a:t>
            </a:r>
            <a:r>
              <a:rPr lang="en-US" sz="1600" b="1" i="1" baseline="-25000" dirty="0">
                <a:solidFill>
                  <a:srgbClr val="000000"/>
                </a:solidFill>
              </a:rPr>
              <a:t>  </a:t>
            </a:r>
            <a:r>
              <a:rPr lang="ru-RU" sz="1600" b="1" i="1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частота медианного интервала;</a:t>
            </a:r>
          </a:p>
          <a:p>
            <a:pPr marL="358775" lvl="2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en-US" sz="1600" b="1" i="1" dirty="0" smtClean="0">
                <a:solidFill>
                  <a:srgbClr val="000000"/>
                </a:solidFill>
              </a:rPr>
              <a:t>m</a:t>
            </a:r>
            <a:r>
              <a:rPr lang="ru-RU" sz="1600" b="1" i="1" baseline="30000" dirty="0">
                <a:solidFill>
                  <a:srgbClr val="000000"/>
                </a:solidFill>
              </a:rPr>
              <a:t>н</a:t>
            </a:r>
            <a:r>
              <a:rPr lang="en-US" sz="1600" b="1" i="1" baseline="-25000" dirty="0">
                <a:solidFill>
                  <a:srgbClr val="000000"/>
                </a:solidFill>
              </a:rPr>
              <a:t>Me-1</a:t>
            </a:r>
            <a:r>
              <a:rPr lang="ru-RU" sz="1600" dirty="0">
                <a:solidFill>
                  <a:srgbClr val="000000"/>
                </a:solidFill>
              </a:rPr>
              <a:t> -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накопленная частота интервала, 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предшествующего медианному</a:t>
            </a:r>
            <a:r>
              <a:rPr lang="ru-RU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title"/>
          </p:nvPr>
        </p:nvSpPr>
        <p:spPr>
          <a:xfrm>
            <a:off x="1838325" y="115889"/>
            <a:ext cx="9371476" cy="1323439"/>
          </a:xfrm>
        </p:spPr>
        <p:txBody>
          <a:bodyPr wrap="non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Определение медианы по</a:t>
            </a: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интервальному ряду распределения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9270" y="1482643"/>
            <a:ext cx="406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524001" y="819836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>
              <a:latin typeface="Calibri" pitchFamily="34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48936" y="5316176"/>
            <a:ext cx="2598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Медианный интервал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"/>
              <p:cNvSpPr txBox="1">
                <a:spLocks/>
              </p:cNvSpPr>
              <p:nvPr/>
            </p:nvSpPr>
            <p:spPr bwMode="auto">
              <a:xfrm>
                <a:off x="2394856" y="5721062"/>
                <a:ext cx="7960226" cy="1159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i="1" dirty="0"/>
                  <a:t>Медианным</a:t>
                </a:r>
                <a:r>
                  <a:rPr lang="ru-RU" sz="2000" dirty="0"/>
                  <a:t> называют первый интервал [</a:t>
                </a:r>
                <a:r>
                  <a:rPr lang="en-US" sz="2000" i="1" dirty="0" err="1"/>
                  <a:t>a</a:t>
                </a:r>
                <a:r>
                  <a:rPr lang="en-US" sz="2000" i="1" baseline="-25000" dirty="0" err="1"/>
                  <a:t>me</a:t>
                </a:r>
                <a:r>
                  <a:rPr lang="ru-RU" sz="2000" i="1" dirty="0"/>
                  <a:t>; </a:t>
                </a:r>
                <a:r>
                  <a:rPr lang="en-US" sz="2000" i="1" dirty="0" err="1"/>
                  <a:t>b</a:t>
                </a:r>
                <a:r>
                  <a:rPr lang="en-US" sz="2000" i="1" baseline="-25000" dirty="0" err="1"/>
                  <a:t>me</a:t>
                </a:r>
                <a:r>
                  <a:rPr lang="ru-RU" sz="2000" dirty="0"/>
                  <a:t>), для которого накопленная частота впервые превышает половину объема наблюдений, т.е.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8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56" y="5721062"/>
                <a:ext cx="7960226" cy="1159723"/>
              </a:xfrm>
              <a:prstGeom prst="rect">
                <a:avLst/>
              </a:prstGeom>
              <a:blipFill rotWithShape="0">
                <a:blip r:embed="rId4"/>
                <a:stretch>
                  <a:fillRect l="-689" t="-3141" b="-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 rot="20648527">
            <a:off x="559200" y="2794634"/>
            <a:ext cx="229906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 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832042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utoUpdateAnimBg="0"/>
      <p:bldP spid="120841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занятии: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869233"/>
            <a:ext cx="10019964" cy="576262"/>
          </a:xfrm>
        </p:spPr>
        <p:txBody>
          <a:bodyPr/>
          <a:lstStyle/>
          <a:p>
            <a:r>
              <a:rPr lang="ru-RU" dirty="0" smtClean="0"/>
              <a:t>По построенному дискретному вариационному ряду найти медиану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83563" y="3906982"/>
            <a:ext cx="10200073" cy="2688561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Сделать выводы, дать экономическую интерпретацию полученным результатам 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77334" y="2577368"/>
            <a:ext cx="10019964" cy="5762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 построенному интервальному вариационному ряду найти медианный интервал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318" y="822036"/>
            <a:ext cx="4729180" cy="646331"/>
          </a:xfrm>
        </p:spPr>
        <p:txBody>
          <a:bodyPr wrap="non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dirty="0"/>
              <a:t>Интерпретация </a:t>
            </a:r>
            <a:r>
              <a:rPr lang="ru-RU" dirty="0" smtClean="0"/>
              <a:t>моды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0212" y="1976509"/>
            <a:ext cx="977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М</a:t>
            </a:r>
            <a:r>
              <a:rPr lang="ru-RU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ода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Мо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) — наиболее часто встречающееся значение ряда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3321" y="3223315"/>
            <a:ext cx="5872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В нашем примере: большинство студентов (7 человек) получили оценку 6 баллов (хорошо) на экзамене «Х», который сдавали ДД.ММ.ГГГГ.</a:t>
            </a:r>
          </a:p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07" y="2400402"/>
            <a:ext cx="2714625" cy="3905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0400" y="5300933"/>
            <a:ext cx="588218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Определите и продемонстрируйте Мо на примере Ваших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498978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318" y="822036"/>
            <a:ext cx="5966698" cy="646331"/>
          </a:xfrm>
        </p:spPr>
        <p:txBody>
          <a:bodyPr wrap="non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dirty="0" smtClean="0"/>
              <a:t>Мода в интервальном ряду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3338" y="2679116"/>
            <a:ext cx="4701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модальным называется интервал, имеющий  наибольшую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частоту</a:t>
            </a:r>
          </a:p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В нашем примере – интервал 4-6 баллов – максимальное число студентов группы (12 человек) получили оценки от 4 до 6 баллов (модальный интервал совпадает с медианным)</a:t>
            </a:r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29" y="2159726"/>
            <a:ext cx="3057525" cy="2590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0400" y="5300933"/>
            <a:ext cx="588218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Определите и продемонстрируйте Мо интервал на примере Ваших данных.</a:t>
            </a:r>
          </a:p>
          <a:p>
            <a:pPr algn="ctr"/>
            <a:r>
              <a:rPr lang="ru-RU" dirty="0" smtClean="0"/>
              <a:t>Совпадают ли Модальный и Медианный интервалы?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3202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занятии: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869233"/>
            <a:ext cx="10019964" cy="576262"/>
          </a:xfrm>
        </p:spPr>
        <p:txBody>
          <a:bodyPr/>
          <a:lstStyle/>
          <a:p>
            <a:r>
              <a:rPr lang="ru-RU" dirty="0" smtClean="0"/>
              <a:t>По построенному дискретному вариационному ряду найти моду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83563" y="3906982"/>
            <a:ext cx="10200073" cy="2688561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Сделать выводы, дать экономическую интерпретацию полученным результатам 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77334" y="2577368"/>
            <a:ext cx="10019964" cy="5762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 построенному интервальному вариационному ряду найти модальный интервал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881743" y="608160"/>
            <a:ext cx="8663880" cy="461665"/>
          </a:xfrm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Мода в интервальном ряду </a:t>
            </a:r>
            <a:r>
              <a:rPr lang="ru-RU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распределения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" name="Диаграмма 5"/>
          <p:cNvGraphicFramePr/>
          <p:nvPr>
            <p:extLst/>
          </p:nvPr>
        </p:nvGraphicFramePr>
        <p:xfrm>
          <a:off x="7259623" y="2479744"/>
          <a:ext cx="4572000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Прямоугольник 8"/>
          <p:cNvSpPr/>
          <p:nvPr/>
        </p:nvSpPr>
        <p:spPr>
          <a:xfrm rot="20648527">
            <a:off x="297721" y="1269468"/>
            <a:ext cx="229906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 помощь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52" y="2249618"/>
            <a:ext cx="4457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583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Средние величины на графиках</a:t>
            </a:r>
            <a:endParaRPr lang="ru-RU" dirty="0"/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77334" y="1832833"/>
            <a:ext cx="39019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/>
              <a:t>Показать на графиках: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виды средних величин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Медиану и медианный интервал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Моду и модальный интервал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Дать интерпретацию сходств или отличий (в зависимости от особенностей Ваших данных</a:t>
            </a:r>
            <a:endParaRPr lang="ru-RU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620016" y="63643"/>
            <a:ext cx="34671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? </a:t>
            </a:r>
            <a:r>
              <a:rPr lang="ru-RU" dirty="0" smtClean="0"/>
              <a:t>Что необходимо учесть при графическом представлении гистограммы дискретного ряда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/>
          </p:nvPr>
        </p:nvGraphicFramePr>
        <p:xfrm>
          <a:off x="5514073" y="2881827"/>
          <a:ext cx="4572000" cy="3214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/>
          </p:nvPr>
        </p:nvGraphicFramePr>
        <p:xfrm>
          <a:off x="4815840" y="1930400"/>
          <a:ext cx="5537744" cy="47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Равнобедренный треугольник 2"/>
          <p:cNvSpPr/>
          <p:nvPr/>
        </p:nvSpPr>
        <p:spPr>
          <a:xfrm>
            <a:off x="7966030" y="5766816"/>
            <a:ext cx="105074" cy="13411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7966030" y="6028944"/>
            <a:ext cx="105074" cy="134112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534400" y="6216165"/>
            <a:ext cx="1267968" cy="343131"/>
          </a:xfrm>
          <a:prstGeom prst="wedgeRoundRectCallout">
            <a:avLst>
              <a:gd name="adj1" fmla="val -87872"/>
              <a:gd name="adj2" fmla="val -157796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Ме</a:t>
            </a:r>
            <a:r>
              <a:rPr lang="ru-RU" dirty="0" smtClean="0"/>
              <a:t>=6</a:t>
            </a:r>
            <a:endParaRPr lang="ru-RU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6150864" y="6421674"/>
            <a:ext cx="1267968" cy="343131"/>
          </a:xfrm>
          <a:prstGeom prst="wedgeRoundRectCallout">
            <a:avLst>
              <a:gd name="adj1" fmla="val 88090"/>
              <a:gd name="adj2" fmla="val -129371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  <p:bldP spid="3" grpId="0" animBg="1"/>
      <p:bldP spid="11" grpId="0" animBg="1"/>
      <p:bldP spid="8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Средние величины на графиках</a:t>
            </a:r>
            <a:endParaRPr lang="ru-RU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/>
          </p:nvPr>
        </p:nvGraphicFramePr>
        <p:xfrm>
          <a:off x="908304" y="1698752"/>
          <a:ext cx="4572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/>
          </p:nvPr>
        </p:nvGraphicFramePr>
        <p:xfrm>
          <a:off x="6187440" y="1698752"/>
          <a:ext cx="4572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Скругленная прямоугольная выноска 1"/>
          <p:cNvSpPr/>
          <p:nvPr/>
        </p:nvSpPr>
        <p:spPr>
          <a:xfrm>
            <a:off x="6608064" y="6070727"/>
            <a:ext cx="4437888" cy="683641"/>
          </a:xfrm>
          <a:prstGeom prst="wedgeRoundRectCallout">
            <a:avLst>
              <a:gd name="adj1" fmla="val -10879"/>
              <a:gd name="adj2" fmla="val -94060"/>
              <a:gd name="adj3" fmla="val 16667"/>
            </a:avLst>
          </a:prstGeom>
          <a:ln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Медианный интервал</a:t>
            </a:r>
          </a:p>
          <a:p>
            <a:pPr algn="ctr"/>
            <a:r>
              <a:rPr lang="ru-RU" dirty="0" smtClean="0"/>
              <a:t>Модальный интервал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93146" y="5576888"/>
            <a:ext cx="8675687" cy="1152525"/>
          </a:xfrm>
        </p:spPr>
        <p:txBody>
          <a:bodyPr rtlCol="0">
            <a:normAutofit/>
          </a:bodyPr>
          <a:lstStyle/>
          <a:p>
            <a:pPr marL="361950" lvl="2" indent="0" algn="ctr">
              <a:buNone/>
              <a:defRPr/>
            </a:pPr>
            <a:r>
              <a:rPr lang="ru-RU" sz="1800" dirty="0">
                <a:solidFill>
                  <a:srgbClr val="222222"/>
                </a:solidFill>
                <a:latin typeface="arial" panose="020B0604020202020204" pitchFamily="34" charset="0"/>
              </a:rPr>
              <a:t>Медианным вариантом или медианой будет являться вариант, накопленная частота которого первой превышает половину сумм всех частот.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931817" y="-50800"/>
            <a:ext cx="10615749" cy="1200329"/>
          </a:xfrm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dirty="0"/>
              <a:t>Определение медианы </a:t>
            </a:r>
            <a:r>
              <a:rPr lang="ru-RU" dirty="0" smtClean="0"/>
              <a:t>по дискретному </a:t>
            </a:r>
            <a:r>
              <a:rPr lang="ru-RU" dirty="0"/>
              <a:t>ряду распределения</a:t>
            </a:r>
          </a:p>
        </p:txBody>
      </p:sp>
      <p:graphicFrame>
        <p:nvGraphicFramePr>
          <p:cNvPr id="117764" name="Object 2"/>
          <p:cNvGraphicFramePr>
            <a:graphicFrameLocks noChangeAspect="1"/>
          </p:cNvGraphicFramePr>
          <p:nvPr/>
        </p:nvGraphicFramePr>
        <p:xfrm>
          <a:off x="2640013" y="1268414"/>
          <a:ext cx="6769100" cy="488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Рисунок" r:id="rId3" imgW="5269832" imgH="5053263" progId="Word.Picture.8">
                  <p:embed/>
                </p:oleObj>
              </mc:Choice>
              <mc:Fallback>
                <p:oleObj name="Рисунок" r:id="rId3" imgW="5269832" imgH="5053263" progId="Word.Picture.8">
                  <p:embed/>
                  <p:pic>
                    <p:nvPicPr>
                      <p:cNvPr id="1177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268414"/>
                        <a:ext cx="6769100" cy="488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 rot="20648527">
            <a:off x="269966" y="2429691"/>
            <a:ext cx="229906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 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879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  <p:bldP spid="1177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3"/>
          <p:cNvSpPr>
            <a:spLocks noGrp="1"/>
          </p:cNvSpPr>
          <p:nvPr>
            <p:ph type="title"/>
          </p:nvPr>
        </p:nvSpPr>
        <p:spPr>
          <a:xfrm>
            <a:off x="1919288" y="6921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Основные характеристики одномерных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14397" name="Group 61"/>
          <p:cNvGraphicFramePr>
            <a:graphicFrameLocks noGrp="1"/>
          </p:cNvGraphicFramePr>
          <p:nvPr/>
        </p:nvGraphicFramePr>
        <p:xfrm>
          <a:off x="2495551" y="1700213"/>
          <a:ext cx="7958167" cy="4767072"/>
        </p:xfrm>
        <a:graphic>
          <a:graphicData uri="http://schemas.openxmlformats.org/drawingml/2006/table">
            <a:tbl>
              <a:tblPr/>
              <a:tblGrid>
                <a:gridCol w="62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Характеристика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По исходным данным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По интервальному ряду 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по формуле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с помощью встроенных функций Excel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Среднее арифметическое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СРЗНАЧ(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[x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])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Среднее гармоническое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=СРГАРМ(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])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Среднее геометрическое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=СРГЕОМ(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])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Медиана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=МЕДИАНА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])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Мода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 находится вручную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=МОДА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])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84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8414" y="3714751"/>
            <a:ext cx="8588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7664" y="3716339"/>
            <a:ext cx="10572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48301" y="4292601"/>
            <a:ext cx="5762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0563" y="4214813"/>
            <a:ext cx="69691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8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03838" y="4868863"/>
            <a:ext cx="8493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4813" y="4857750"/>
            <a:ext cx="984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0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9376" y="5429251"/>
            <a:ext cx="129381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1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9063" y="5357814"/>
            <a:ext cx="20002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2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6501" y="6165850"/>
            <a:ext cx="1428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3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9064" y="6000750"/>
            <a:ext cx="2600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Блок-схема: сопоставление 13"/>
          <p:cNvSpPr/>
          <p:nvPr/>
        </p:nvSpPr>
        <p:spPr>
          <a:xfrm>
            <a:off x="844732" y="915306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20648527">
            <a:off x="376099" y="2652542"/>
            <a:ext cx="229906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 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6091"/>
            <a:ext cx="11235992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квиза</a:t>
            </a:r>
            <a:r>
              <a:rPr lang="ru-RU" smtClean="0"/>
              <a:t> </a:t>
            </a:r>
            <a:r>
              <a:rPr lang="ru-RU" smtClean="0">
                <a:solidFill>
                  <a:schemeClr val="accent5"/>
                </a:solidFill>
              </a:rPr>
              <a:t>1 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301028"/>
              </p:ext>
            </p:extLst>
          </p:nvPr>
        </p:nvGraphicFramePr>
        <p:xfrm>
          <a:off x="3481387" y="1785937"/>
          <a:ext cx="52292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5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расчеты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748438" y="2310368"/>
            <a:ext cx="5243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Дополнительные столбцы </a:t>
            </a:r>
            <a:r>
              <a:rPr lang="ru-RU" dirty="0" smtClean="0"/>
              <a:t>в расчетной таблице</a:t>
            </a:r>
            <a:endParaRPr lang="ru-RU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8438" y="3429000"/>
            <a:ext cx="55689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61031" y="5085318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20648527">
            <a:off x="7337731" y="1195215"/>
            <a:ext cx="229906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 помощь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5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4CDFCAB9-566F-4E32-9F77-77A68631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97" y="44451"/>
            <a:ext cx="8000908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Средняя, мода и медиана в</a:t>
            </a:r>
            <a:endParaRPr lang="en-US" altLang="ru-RU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20000"/>
              </a:spcBef>
            </a:pPr>
            <a:r>
              <a:rPr lang="ru-RU" alt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оценке асимметрии распределения 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7F5BC76-9BDB-4753-B101-B1D6BC81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953" y="2008442"/>
            <a:ext cx="640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b="1">
                <a:solidFill>
                  <a:srgbClr val="000000"/>
                </a:solidFill>
              </a:rPr>
              <a:t>Симметричное распределение 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D00B98A5-9BE7-49B9-9A63-83EA6C4B5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525713"/>
          <a:ext cx="8640762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Рисунок" r:id="rId3" imgW="5257800" imgH="2988360" progId="Word.Picture.8">
                  <p:embed/>
                </p:oleObj>
              </mc:Choice>
              <mc:Fallback>
                <p:oleObj name="Рисунок" r:id="rId3" imgW="5257800" imgH="2988360" progId="Word.Picture.8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D00B98A5-9BE7-49B9-9A63-83EA6C4B5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525713"/>
                        <a:ext cx="8640762" cy="443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092675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9798" y="507754"/>
            <a:ext cx="10709994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 симметрии вариационного ряда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49657" y="2573602"/>
            <a:ext cx="8229600" cy="3124944"/>
          </a:xfrm>
        </p:spPr>
        <p:txBody>
          <a:bodyPr>
            <a:normAutofit/>
          </a:bodyPr>
          <a:lstStyle/>
          <a:p>
            <a:r>
              <a:rPr lang="ru-RU" dirty="0"/>
              <a:t>Симметричный вариационный ряд — это ряд, в котором </a:t>
            </a:r>
            <a:r>
              <a:rPr lang="ru-RU" dirty="0" smtClean="0"/>
              <a:t>частоты, </a:t>
            </a:r>
            <a:r>
              <a:rPr lang="ru-RU" dirty="0"/>
              <a:t>равностоящих от средней влево и вправо, равны между собой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dirty="0">
                <a:solidFill>
                  <a:srgbClr val="FF0000"/>
                </a:solidFill>
              </a:rPr>
              <a:t>Необходимым, но недостаточным условием симметричности является равенство трех характеристик: средней арифметической, моды и медианы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      </a:t>
            </a:r>
            <a:r>
              <a:rPr lang="ru-RU" dirty="0">
                <a:solidFill>
                  <a:schemeClr val="tx1"/>
                </a:solidFill>
              </a:rPr>
              <a:t>= </a:t>
            </a:r>
            <a:r>
              <a:rPr lang="ru-RU" dirty="0" err="1">
                <a:solidFill>
                  <a:schemeClr val="tx1"/>
                </a:solidFill>
              </a:rPr>
              <a:t>Ме</a:t>
            </a:r>
            <a:r>
              <a:rPr lang="ru-RU" dirty="0">
                <a:solidFill>
                  <a:schemeClr val="tx1"/>
                </a:solidFill>
              </a:rPr>
              <a:t> = </a:t>
            </a:r>
            <a:r>
              <a:rPr lang="ru-RU" dirty="0" err="1" smtClean="0">
                <a:solidFill>
                  <a:schemeClr val="tx1"/>
                </a:solidFill>
              </a:rPr>
              <a:t>Mо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45557"/>
              </p:ext>
            </p:extLst>
          </p:nvPr>
        </p:nvGraphicFramePr>
        <p:xfrm>
          <a:off x="1825909" y="5074313"/>
          <a:ext cx="267183" cy="48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Формула" r:id="rId3" imgW="126720" imgH="215640" progId="Equation.3">
                  <p:embed/>
                </p:oleObj>
              </mc:Choice>
              <mc:Fallback>
                <p:oleObj name="Формула" r:id="rId3" imgW="126720" imgH="215640" progId="Equation.3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909" y="5074313"/>
                        <a:ext cx="267183" cy="480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2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9798" y="507754"/>
            <a:ext cx="10709994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 симметрии вариационного ряда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79798" y="1884808"/>
            <a:ext cx="5521702" cy="1403824"/>
          </a:xfrm>
        </p:spPr>
        <p:txBody>
          <a:bodyPr>
            <a:normAutofit/>
          </a:bodyPr>
          <a:lstStyle/>
          <a:p>
            <a:r>
              <a:rPr lang="ru-RU" dirty="0" smtClean="0"/>
              <a:t>При </a:t>
            </a:r>
            <a:r>
              <a:rPr lang="ru-RU" b="1" dirty="0"/>
              <a:t>левосторонней</a:t>
            </a:r>
            <a:r>
              <a:rPr lang="ru-RU" dirty="0"/>
              <a:t> асимметрии относительно центра распределения наблюдается длинная </a:t>
            </a:r>
            <a:r>
              <a:rPr lang="ru-RU" b="1" dirty="0"/>
              <a:t>левая</a:t>
            </a:r>
            <a:r>
              <a:rPr lang="ru-RU" dirty="0"/>
              <a:t> ветвь кривой </a:t>
            </a:r>
            <a:r>
              <a:rPr lang="ru-RU" dirty="0" smtClean="0"/>
              <a:t>распределения</a:t>
            </a: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6207008" y="1915692"/>
            <a:ext cx="4889862" cy="115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</a:t>
            </a:r>
            <a:r>
              <a:rPr lang="ru-RU" b="1" dirty="0" smtClean="0"/>
              <a:t>правосторонней</a:t>
            </a:r>
            <a:r>
              <a:rPr lang="ru-RU" dirty="0" smtClean="0"/>
              <a:t> асимметрии – длинная </a:t>
            </a:r>
            <a:r>
              <a:rPr lang="ru-RU" b="1" dirty="0" smtClean="0"/>
              <a:t>правая</a:t>
            </a:r>
            <a:r>
              <a:rPr lang="ru-RU" dirty="0" smtClean="0"/>
              <a:t> ветвь кривой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22" y="2976278"/>
            <a:ext cx="4269104" cy="21468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88" y="2934640"/>
            <a:ext cx="4142689" cy="2151291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3930774" y="4032305"/>
            <a:ext cx="1293452" cy="17418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9239125" y="4041014"/>
            <a:ext cx="1293452" cy="17418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955122" y="5483000"/>
            <a:ext cx="4269104" cy="6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Правосторонняя </a:t>
            </a:r>
            <a:r>
              <a:rPr lang="ru-RU" dirty="0" err="1" smtClean="0"/>
              <a:t>скошенность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89888" y="5451187"/>
            <a:ext cx="4269104" cy="6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Левосторонняя </a:t>
            </a:r>
            <a:r>
              <a:rPr lang="ru-RU" dirty="0" err="1" smtClean="0"/>
              <a:t>скошенность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1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69501" y="517379"/>
            <a:ext cx="10709994" cy="13208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?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/>
              <a:t> Какой характер носит асимметрия </a:t>
            </a:r>
            <a:r>
              <a:rPr lang="ru-RU" dirty="0"/>
              <a:t>вариационного </a:t>
            </a:r>
            <a:r>
              <a:rPr lang="ru-RU" dirty="0" smtClean="0"/>
              <a:t>ряда, если на графике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56800" y="2921433"/>
            <a:ext cx="5521702" cy="1403824"/>
          </a:xfrm>
        </p:spPr>
        <p:txBody>
          <a:bodyPr>
            <a:normAutofit/>
          </a:bodyPr>
          <a:lstStyle/>
          <a:p>
            <a:r>
              <a:rPr lang="ru-RU" dirty="0" smtClean="0"/>
              <a:t>Пик сдвинут вправо</a:t>
            </a: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6024498" y="2921433"/>
            <a:ext cx="4889862" cy="115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Пик сдвинут влево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58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7E6A283-F82A-4EAD-A79C-F26BDEF28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337" y="1437894"/>
            <a:ext cx="8473313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dirty="0"/>
              <a:t>Для </a:t>
            </a:r>
            <a:r>
              <a:rPr lang="ru-RU" altLang="ru-RU" dirty="0" smtClean="0"/>
              <a:t>умеренно ассиметричных</a:t>
            </a:r>
            <a:r>
              <a:rPr lang="en-US" altLang="ru-RU" dirty="0" smtClean="0"/>
              <a:t> </a:t>
            </a:r>
            <a:r>
              <a:rPr lang="ru-RU" altLang="ru-RU" dirty="0"/>
              <a:t>рядов:</a:t>
            </a:r>
          </a:p>
        </p:txBody>
      </p:sp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9761EE5F-8B0C-41CF-8AA9-DD0CEA15007A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543259" y="2516020"/>
          <a:ext cx="7224712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Формула" r:id="rId3" imgW="1143000" imgH="253800" progId="Equation.3">
                  <p:embed/>
                </p:oleObj>
              </mc:Choice>
              <mc:Fallback>
                <p:oleObj name="Формула" r:id="rId3" imgW="1143000" imgH="253800" progId="Equation.3">
                  <p:embed/>
                  <p:pic>
                    <p:nvPicPr>
                      <p:cNvPr id="121860" name="Object 4">
                        <a:extLst>
                          <a:ext uri="{FF2B5EF4-FFF2-40B4-BE49-F238E27FC236}">
                            <a16:creationId xmlns:a16="http://schemas.microsoft.com/office/drawing/2014/main" id="{9761EE5F-8B0C-41CF-8AA9-DD0CEA150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259" y="2516020"/>
                        <a:ext cx="7224712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944303" y="4427621"/>
            <a:ext cx="8152598" cy="165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Значения в нашем примере:</a:t>
            </a:r>
            <a:endParaRPr lang="en-US" dirty="0" smtClean="0"/>
          </a:p>
          <a:p>
            <a:pPr algn="ctr"/>
            <a:r>
              <a:rPr lang="en-US" dirty="0" smtClean="0"/>
              <a:t>|6-5,8| = 3 |6-5,8|</a:t>
            </a:r>
          </a:p>
        </p:txBody>
      </p:sp>
    </p:spTree>
    <p:extLst>
      <p:ext uri="{BB962C8B-B14F-4D97-AF65-F5344CB8AC3E}">
        <p14:creationId xmlns:p14="http://schemas.microsoft.com/office/powerpoint/2010/main" val="15302454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EFFF3797-76BB-49A6-9028-48D9BAF4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487" y="484933"/>
            <a:ext cx="3988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В нашем примере</a:t>
            </a:r>
            <a:endParaRPr lang="ru-RU" altLang="ru-RU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Содержимое 3"/>
          <p:cNvSpPr txBox="1">
            <a:spLocks/>
          </p:cNvSpPr>
          <p:nvPr/>
        </p:nvSpPr>
        <p:spPr>
          <a:xfrm>
            <a:off x="779646" y="1131264"/>
            <a:ext cx="11078677" cy="31249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Наблюдается умеренная асимметричность.</a:t>
            </a:r>
          </a:p>
          <a:p>
            <a:pPr marL="0" indent="0">
              <a:buNone/>
            </a:pPr>
            <a:r>
              <a:rPr lang="ru-RU" sz="2000" dirty="0" smtClean="0"/>
              <a:t>Обоснование: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Среднее значение, </a:t>
            </a:r>
            <a:r>
              <a:rPr lang="ru-RU" sz="2000" dirty="0" err="1" smtClean="0"/>
              <a:t>Ме</a:t>
            </a:r>
            <a:r>
              <a:rPr lang="ru-RU" sz="2000" dirty="0" smtClean="0"/>
              <a:t> и Мо практически равны между собой;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Абсолютная разница между модой и средним значением лежит в 3-кратном диапазоне абсолютной разницы между медианой и средним значением ряда данных (см. формулу на предыдущем слайде)</a:t>
            </a:r>
          </a:p>
          <a:p>
            <a:pPr marL="0" indent="0">
              <a:buNone/>
            </a:pPr>
            <a:r>
              <a:rPr lang="ru-RU" sz="2000" dirty="0" smtClean="0"/>
              <a:t>Поскольку среднее значение меньше значения </a:t>
            </a:r>
            <a:r>
              <a:rPr lang="ru-RU" sz="2000" dirty="0" err="1" smtClean="0"/>
              <a:t>Ме</a:t>
            </a:r>
            <a:r>
              <a:rPr lang="ru-RU" sz="2000" dirty="0" smtClean="0"/>
              <a:t> и Мо, можно предположить, что имеет место незначительная левосторонняя асимметрия.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9647" y="4635719"/>
            <a:ext cx="11155680" cy="186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!</a:t>
            </a:r>
            <a:r>
              <a:rPr lang="ru-RU" dirty="0" smtClean="0"/>
              <a:t> </a:t>
            </a:r>
            <a:r>
              <a:rPr lang="ru-RU" dirty="0"/>
              <a:t>Определить наличие и степень асимметрии в вариационном ряду Ваших данных на основании сопоставления средней арифметической, медианы и моды</a:t>
            </a:r>
          </a:p>
          <a:p>
            <a:pPr algn="ctr"/>
            <a:r>
              <a:rPr lang="ru-RU" dirty="0" smtClean="0"/>
              <a:t>Сделать вывод о наличии (или отсутствии) симметрии и предположение о характере (право- или лево-сторонняя). Предположение в дальнейшем нуждается в подтверждении.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797226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Коэффициент асимметрии</a:t>
            </a:r>
          </a:p>
        </p:txBody>
      </p:sp>
      <p:sp>
        <p:nvSpPr>
          <p:cNvPr id="5123" name="Содержимое 3"/>
          <p:cNvSpPr>
            <a:spLocks noGrp="1"/>
          </p:cNvSpPr>
          <p:nvPr>
            <p:ph idx="1"/>
          </p:nvPr>
        </p:nvSpPr>
        <p:spPr>
          <a:xfrm>
            <a:off x="677334" y="1910427"/>
            <a:ext cx="8596668" cy="3880773"/>
          </a:xfrm>
        </p:spPr>
        <p:txBody>
          <a:bodyPr/>
          <a:lstStyle/>
          <a:p>
            <a:pPr eaLnBrk="1" hangingPunct="1"/>
            <a:r>
              <a:rPr lang="en-US" i="1" dirty="0" smtClean="0"/>
              <a:t>As</a:t>
            </a:r>
            <a:r>
              <a:rPr lang="ru-RU" dirty="0" smtClean="0"/>
              <a:t> </a:t>
            </a:r>
            <a:r>
              <a:rPr lang="ru-RU" dirty="0"/>
              <a:t>&lt; 0 распределение несимметрично, пик сдвинут вправо</a:t>
            </a:r>
          </a:p>
          <a:p>
            <a:r>
              <a:rPr lang="en-US" i="1" dirty="0"/>
              <a:t>As</a:t>
            </a:r>
            <a:r>
              <a:rPr lang="ru-RU" dirty="0" smtClean="0"/>
              <a:t> </a:t>
            </a:r>
            <a:r>
              <a:rPr lang="ru-RU" dirty="0"/>
              <a:t>&gt; 0 распределение несимметрично, пик сдвинут влево</a:t>
            </a:r>
          </a:p>
          <a:p>
            <a:r>
              <a:rPr lang="en-US" i="1" dirty="0"/>
              <a:t>As</a:t>
            </a:r>
            <a:r>
              <a:rPr lang="en-US" dirty="0" smtClean="0"/>
              <a:t> </a:t>
            </a:r>
            <a:r>
              <a:rPr lang="en-US" dirty="0"/>
              <a:t>= 0 </a:t>
            </a:r>
            <a:r>
              <a:rPr lang="ru-RU" dirty="0"/>
              <a:t>распределение симметрично </a:t>
            </a:r>
            <a:endParaRPr lang="ru-RU" dirty="0" smtClean="0"/>
          </a:p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  <a:p>
            <a:pPr eaLnBrk="1" hangingPunct="1">
              <a:buFont typeface="Arial" charset="0"/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3090862"/>
            <a:ext cx="2619375" cy="676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05530"/>
            <a:ext cx="1933575" cy="762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52978" y="5791200"/>
            <a:ext cx="6389511" cy="835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Направление и величина (степень) смещения пика полигона распределения относительно центра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Коэффициент </a:t>
            </a:r>
            <a:r>
              <a:rPr lang="ru-RU" dirty="0" smtClean="0"/>
              <a:t>асимметрии в нашем примере</a:t>
            </a:r>
            <a:endParaRPr lang="ru-RU" dirty="0"/>
          </a:p>
        </p:txBody>
      </p:sp>
      <p:sp>
        <p:nvSpPr>
          <p:cNvPr id="5123" name="Содержимое 3"/>
          <p:cNvSpPr>
            <a:spLocks noGrp="1"/>
          </p:cNvSpPr>
          <p:nvPr>
            <p:ph idx="1"/>
          </p:nvPr>
        </p:nvSpPr>
        <p:spPr>
          <a:xfrm>
            <a:off x="677334" y="1528993"/>
            <a:ext cx="8596668" cy="3880773"/>
          </a:xfrm>
        </p:spPr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  <a:p>
            <a:pPr eaLnBrk="1" hangingPunct="1">
              <a:buFont typeface="Arial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7334" y="2166303"/>
            <a:ext cx="9615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нашем примере значение коэффициента асимметрии составило -0,22, что означает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небольшую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слабую) левостороннюю асимметрию (или правостороннюю </a:t>
            </a:r>
            <a:r>
              <a:rPr lang="ru-RU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скошенность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 Наш ряд распределения полученных  оценок «тяготеет» к более высоким (по сравнению со средним значением) оценкам студентов за экзамен по дисциплине «Х».</a:t>
            </a:r>
          </a:p>
          <a:p>
            <a:endParaRPr lang="ru-RU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Расчет осуществлен двумя способами: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 применением формулы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 применением функции «СКОС»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MS Excel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ru-RU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Значения коэффициента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en-US" dirty="0" smtClean="0"/>
              <a:t> </a:t>
            </a:r>
            <a:r>
              <a:rPr lang="ru-RU" dirty="0" smtClean="0"/>
              <a:t>получились соответственно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-0,2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2 и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0,23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Незначительное расхождение на уровне сотых объясняется погрешностями округления при выполнении промежуточных вычислений.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39" y="4149642"/>
            <a:ext cx="2619375" cy="676275"/>
          </a:xfrm>
          <a:prstGeom prst="rect">
            <a:avLst/>
          </a:prstGeom>
        </p:spPr>
      </p:pic>
      <p:sp>
        <p:nvSpPr>
          <p:cNvPr id="6" name="Блок-схема: сопоставление 5"/>
          <p:cNvSpPr/>
          <p:nvPr/>
        </p:nvSpPr>
        <p:spPr>
          <a:xfrm>
            <a:off x="286467" y="761302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?</a:t>
            </a:r>
            <a:r>
              <a:rPr lang="ru-RU" dirty="0" smtClean="0"/>
              <a:t> Как показать коэффициент асимметрии на графике</a:t>
            </a:r>
            <a:endParaRPr lang="ru-RU" dirty="0"/>
          </a:p>
        </p:txBody>
      </p:sp>
      <p:sp>
        <p:nvSpPr>
          <p:cNvPr id="5123" name="Содержимое 3"/>
          <p:cNvSpPr>
            <a:spLocks noGrp="1"/>
          </p:cNvSpPr>
          <p:nvPr>
            <p:ph idx="1"/>
          </p:nvPr>
        </p:nvSpPr>
        <p:spPr>
          <a:xfrm>
            <a:off x="677334" y="1528993"/>
            <a:ext cx="8596668" cy="3880773"/>
          </a:xfrm>
        </p:spPr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  <a:p>
            <a:pPr marL="0" indent="0" eaLnBrk="1" hangingPunct="1">
              <a:buNone/>
            </a:pPr>
            <a:r>
              <a:rPr lang="ru-RU" dirty="0" smtClean="0"/>
              <a:t>На графике: лево- или право-сторонняя асимметрия, или умеренная симметрия</a:t>
            </a:r>
            <a:endParaRPr lang="ru-RU" dirty="0"/>
          </a:p>
          <a:p>
            <a:pPr eaLnBrk="1" hangingPunct="1">
              <a:buFont typeface="Arial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2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6091"/>
            <a:ext cx="11235992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квиза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5"/>
                </a:solidFill>
              </a:rPr>
              <a:t>1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352055"/>
              </p:ext>
            </p:extLst>
          </p:nvPr>
        </p:nvGraphicFramePr>
        <p:xfrm>
          <a:off x="3499338" y="2057399"/>
          <a:ext cx="4882662" cy="3640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72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Сила асимметрии</a:t>
            </a:r>
            <a:endParaRPr lang="ru-RU" dirty="0"/>
          </a:p>
        </p:txBody>
      </p:sp>
      <p:sp>
        <p:nvSpPr>
          <p:cNvPr id="5123" name="Содержимое 3"/>
          <p:cNvSpPr>
            <a:spLocks noGrp="1"/>
          </p:cNvSpPr>
          <p:nvPr>
            <p:ph idx="1"/>
          </p:nvPr>
        </p:nvSpPr>
        <p:spPr>
          <a:xfrm>
            <a:off x="677334" y="1528993"/>
            <a:ext cx="8596668" cy="3880773"/>
          </a:xfrm>
        </p:spPr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  <a:p>
            <a:pPr marL="0" indent="0" eaLnBrk="1" hangingPunct="1">
              <a:buNone/>
            </a:pPr>
            <a:r>
              <a:rPr lang="ru-RU" dirty="0" smtClean="0"/>
              <a:t>По абсолютным значениям:</a:t>
            </a:r>
          </a:p>
          <a:p>
            <a:r>
              <a:rPr lang="ru-RU" dirty="0" smtClean="0"/>
              <a:t>0-0,4 – слабая</a:t>
            </a:r>
          </a:p>
          <a:p>
            <a:r>
              <a:rPr lang="ru-RU" dirty="0" smtClean="0"/>
              <a:t>0,4-0,7 – средняя</a:t>
            </a:r>
          </a:p>
          <a:p>
            <a:r>
              <a:rPr lang="ru-RU" dirty="0" smtClean="0"/>
              <a:t>0,7 и выше - существенная</a:t>
            </a:r>
            <a:endParaRPr lang="ru-RU" dirty="0"/>
          </a:p>
          <a:p>
            <a:pPr eaLnBrk="1" hangingPunct="1">
              <a:buFont typeface="Arial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66782" y="0"/>
            <a:ext cx="8596668" cy="1320800"/>
          </a:xfrm>
        </p:spPr>
        <p:txBody>
          <a:bodyPr/>
          <a:lstStyle/>
          <a:p>
            <a:pPr eaLnBrk="1" hangingPunct="1"/>
            <a:r>
              <a:rPr lang="ru-RU" dirty="0"/>
              <a:t>Коэффициент эксцесса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1106311" y="2807617"/>
            <a:ext cx="7953202" cy="3880773"/>
          </a:xfrm>
        </p:spPr>
        <p:txBody>
          <a:bodyPr/>
          <a:lstStyle/>
          <a:p>
            <a:pPr eaLnBrk="1" hangingPunct="1"/>
            <a:r>
              <a:rPr lang="en-US" i="1" dirty="0" err="1"/>
              <a:t>Ek</a:t>
            </a:r>
            <a:r>
              <a:rPr lang="ru-RU" dirty="0"/>
              <a:t> = 0 распределение нормальное</a:t>
            </a:r>
          </a:p>
          <a:p>
            <a:pPr eaLnBrk="1" hangingPunct="1"/>
            <a:r>
              <a:rPr lang="en-US" i="1" dirty="0" err="1"/>
              <a:t>Ek</a:t>
            </a:r>
            <a:r>
              <a:rPr lang="ru-RU" dirty="0"/>
              <a:t> &lt; 0 график распределения более пологий</a:t>
            </a:r>
          </a:p>
          <a:p>
            <a:pPr eaLnBrk="1" hangingPunct="1"/>
            <a:r>
              <a:rPr lang="en-US" i="1" dirty="0" err="1"/>
              <a:t>Ek</a:t>
            </a:r>
            <a:r>
              <a:rPr lang="ru-RU" dirty="0"/>
              <a:t> &gt; 0 график распределения с выраженным пиком</a:t>
            </a:r>
          </a:p>
          <a:p>
            <a:pPr eaLnBrk="1" hangingPunct="1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43" y="4891197"/>
            <a:ext cx="3381375" cy="828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44" y="609600"/>
            <a:ext cx="4800600" cy="1714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059512" y="2807617"/>
            <a:ext cx="2680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У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высоковершинных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кривых эксцесс положительный, у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низковершинных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отрицательный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4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Коэффициент </a:t>
            </a:r>
            <a:r>
              <a:rPr lang="ru-RU" dirty="0" smtClean="0"/>
              <a:t>эксцесса в нашем примере</a:t>
            </a:r>
            <a:endParaRPr lang="ru-RU" dirty="0"/>
          </a:p>
        </p:txBody>
      </p:sp>
      <p:sp>
        <p:nvSpPr>
          <p:cNvPr id="5123" name="Содержимое 3"/>
          <p:cNvSpPr>
            <a:spLocks noGrp="1"/>
          </p:cNvSpPr>
          <p:nvPr>
            <p:ph idx="1"/>
          </p:nvPr>
        </p:nvSpPr>
        <p:spPr>
          <a:xfrm>
            <a:off x="677334" y="1528993"/>
            <a:ext cx="8596668" cy="3880773"/>
          </a:xfrm>
        </p:spPr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  <a:p>
            <a:pPr eaLnBrk="1" hangingPunct="1">
              <a:buFont typeface="Arial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77334" y="2166303"/>
            <a:ext cx="9615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нашем примере значение коэффициента эксцесса составило 0, что означает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распределение близкое к нормальному. </a:t>
            </a:r>
          </a:p>
          <a:p>
            <a:endParaRPr lang="ru-RU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Расчет осуществлен двумя способами: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 применением формулы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 применением функции «ЭКСЦЕСС»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MS Excel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ru-RU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Значения коэффициента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Ek</a:t>
            </a:r>
            <a:r>
              <a:rPr lang="en-US" dirty="0" smtClean="0"/>
              <a:t> </a:t>
            </a:r>
            <a:r>
              <a:rPr lang="ru-RU" dirty="0" smtClean="0"/>
              <a:t>получились соответственно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-0,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 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01. Незначительное расхождение на уровне сотых объясняется погрешностями округления при выполнении промежуточных вычислений, что округлении до целых дает нулевое значение в обоих случаях.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Блок-схема: сопоставление 5"/>
          <p:cNvSpPr/>
          <p:nvPr/>
        </p:nvSpPr>
        <p:spPr>
          <a:xfrm>
            <a:off x="286467" y="761302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1" y="3398331"/>
            <a:ext cx="1668229" cy="4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Коэффициент </a:t>
            </a:r>
            <a:r>
              <a:rPr lang="ru-RU" dirty="0" smtClean="0"/>
              <a:t>эксцесса на графике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Пик или отсутствие пика (пологий график)</a:t>
            </a:r>
          </a:p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8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Вычислить коэффициенты асимметрии и эксцесса по Вашим данным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6695618" cy="3880773"/>
          </a:xfrm>
        </p:spPr>
        <p:txBody>
          <a:bodyPr/>
          <a:lstStyle/>
          <a:p>
            <a:pPr eaLnBrk="1" hangingPunct="1"/>
            <a:r>
              <a:rPr lang="ru-RU" dirty="0" smtClean="0"/>
              <a:t>Использовать функции </a:t>
            </a:r>
            <a:r>
              <a:rPr lang="en-US" dirty="0" smtClean="0"/>
              <a:t>MS Excel</a:t>
            </a:r>
            <a:endParaRPr lang="ru-RU" dirty="0"/>
          </a:p>
          <a:p>
            <a:pPr eaLnBrk="1" hangingPunct="1"/>
            <a:r>
              <a:rPr lang="ru-RU" dirty="0" smtClean="0"/>
              <a:t>Привести расчеты</a:t>
            </a:r>
          </a:p>
          <a:p>
            <a:pPr eaLnBrk="1" hangingPunct="1"/>
            <a:r>
              <a:rPr lang="ru-RU" dirty="0" smtClean="0"/>
              <a:t>Дать интерпретацию полученных результатов.</a:t>
            </a:r>
          </a:p>
          <a:p>
            <a:pPr eaLnBrk="1" hangingPunct="1"/>
            <a:r>
              <a:rPr lang="ru-RU" dirty="0" smtClean="0"/>
              <a:t>Сравнить с результатами, полученными на этапе сравнения средней, </a:t>
            </a:r>
            <a:r>
              <a:rPr lang="ru-RU" dirty="0" err="1" smtClean="0"/>
              <a:t>Ме</a:t>
            </a:r>
            <a:r>
              <a:rPr lang="ru-RU" dirty="0" smtClean="0"/>
              <a:t> и Мо. Объяснить расхождения (если возникают).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9851" y="4696062"/>
            <a:ext cx="8730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 помощь: </a:t>
            </a:r>
          </a:p>
          <a:p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mathprofi.ru/asimmetriya_i_excess.html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exceltable.com/funkcii-excel/koefficient-asimmetrii-raspredeleniya-skos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Блок-схема: сопоставление 4"/>
          <p:cNvSpPr/>
          <p:nvPr/>
        </p:nvSpPr>
        <p:spPr>
          <a:xfrm>
            <a:off x="242946" y="780955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918" y="1617781"/>
            <a:ext cx="3981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E298-F25F-4899-8A4C-3F510EB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Квартили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5DBF7C4-E526-4916-AC99-61B9E7CC5DF4}"/>
                  </a:ext>
                </a:extLst>
              </p:cNvPr>
              <p:cNvSpPr/>
              <p:nvPr/>
            </p:nvSpPr>
            <p:spPr>
              <a:xfrm>
                <a:off x="2268751" y="2018457"/>
                <a:ext cx="7560840" cy="2529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это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16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ранжированное наблюдение</a:t>
                </a:r>
                <a:r>
                  <a:rPr lang="ru-RU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первый (нижний) квартиль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значение ранжированного ряда данных, левее которого находится четверть, 25% всех наблюдений.</a:t>
                </a:r>
                <a:endParaRPr lang="ru-RU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3(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16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ранжированное наблюдение</a:t>
                </a:r>
                <a:r>
                  <a:rPr lang="ru-RU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третий (верхний)  квартиль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значение ранжированного ряда данных, правее которого находится четверть, 25% всех наблюдений.</a:t>
                </a:r>
                <a:endParaRPr lang="ru-RU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DBF7C4-E526-4916-AC99-61B9E7CC5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1" y="2018456"/>
                <a:ext cx="7560840" cy="2529923"/>
              </a:xfrm>
              <a:prstGeom prst="rect">
                <a:avLst/>
              </a:prstGeom>
              <a:blipFill rotWithShape="0">
                <a:blip r:embed="rId2"/>
                <a:stretch>
                  <a:fillRect r="-484" b="-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DBF7C4-E526-4916-AC99-61B9E7CC5DF4}"/>
              </a:ext>
            </a:extLst>
          </p:cNvPr>
          <p:cNvSpPr/>
          <p:nvPr/>
        </p:nvSpPr>
        <p:spPr>
          <a:xfrm>
            <a:off x="3894022" y="55031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такие значения изучаемого признака, левее или правее которых находится четверть всех наблюдений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95600" y="4725144"/>
            <a:ext cx="76328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Пример: данные рейтинга студентов для принятия решения о скидке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6" y="5013176"/>
            <a:ext cx="74888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just">
              <a:buFont typeface="+mj-lt"/>
              <a:buAutoNum type="arabicPeriod"/>
              <a:tabLst>
                <a:tab pos="270510" algn="l"/>
              </a:tabLst>
            </a:pP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скидка 50% от стоимости обучения устанавливается студенту, вошедшему в первые 25% всех студентов курса по сумме двух последних текущих рейтингов; 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buFont typeface="+mj-lt"/>
              <a:buAutoNum type="arabicPeriod"/>
              <a:tabLst>
                <a:tab pos="270510" algn="l"/>
              </a:tabLst>
            </a:pP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скидка 25% от стоимости обучения устанавливается студенту, вошедшему в первые 50% всех студентов курса по сумме двух последних текущих рейтингов. 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0C8A5-2C51-4B0C-9DE7-4B82881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3" y="-180757"/>
            <a:ext cx="10058400" cy="1450757"/>
          </a:xfrm>
        </p:spPr>
        <p:txBody>
          <a:bodyPr/>
          <a:lstStyle/>
          <a:p>
            <a:r>
              <a:rPr lang="ru-RU" dirty="0"/>
              <a:t>Квартили по исходным данным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63469" y="1481015"/>
                <a:ext cx="8596668" cy="3880773"/>
              </a:xfrm>
            </p:spPr>
            <p:txBody>
              <a:bodyPr/>
              <a:lstStyle/>
              <a:p>
                <a:pPr marL="457200"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20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это </a:t>
                </a:r>
                <a:r>
                  <a:rPr lang="en-US" sz="2000" baseline="-1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2400" i="1" baseline="-18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20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ранжированное наблюдение</a:t>
                </a:r>
                <a:r>
                  <a:rPr 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первый (нижний) квартиль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значение ранжированного ряда данных, левее которого находится четверть, 25% всех наблюдений.</a:t>
                </a:r>
                <a:endParaRPr lang="ru-RU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20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3(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2400" i="1" baseline="-18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num>
                      <m:den>
                        <m:r>
                          <a:rPr lang="ru-RU" sz="24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20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ранжированное наблюдение</a:t>
                </a:r>
                <a:r>
                  <a:rPr 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третий (верхний)  квартиль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значение ранжированного ряда данных, правее которого находится четверть, 25% всех наблюдений.</a:t>
                </a:r>
                <a:endParaRPr lang="ru-RU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469" y="1481015"/>
                <a:ext cx="8596668" cy="3880773"/>
              </a:xfrm>
              <a:blipFill>
                <a:blip r:embed="rId2"/>
                <a:stretch>
                  <a:fillRect r="-1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147003" y="482343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r>
              <a:rPr lang="ru-RU" sz="6000" b="1" dirty="0">
                <a:solidFill>
                  <a:srgbClr val="FF0000"/>
                </a:solidFill>
              </a:rPr>
              <a:t>?</a:t>
            </a:r>
            <a:r>
              <a:rPr lang="ru-RU" dirty="0"/>
              <a:t> </a:t>
            </a:r>
            <a:r>
              <a:rPr lang="ru-RU" dirty="0" err="1"/>
              <a:t>Интерквартильный</a:t>
            </a:r>
            <a:r>
              <a:rPr lang="ru-RU" dirty="0"/>
              <a:t> размах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3678" y="5737834"/>
            <a:ext cx="8291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ru-RU" sz="1200" dirty="0"/>
              <a:t>2</a:t>
            </a:r>
            <a:r>
              <a:rPr lang="ru-RU" dirty="0"/>
              <a:t> = </a:t>
            </a:r>
            <a:r>
              <a:rPr lang="en-US" dirty="0"/>
              <a:t>Q</a:t>
            </a:r>
            <a:r>
              <a:rPr lang="ru-RU" sz="1200" dirty="0"/>
              <a:t>3</a:t>
            </a:r>
            <a:r>
              <a:rPr lang="ru-RU" dirty="0"/>
              <a:t> - </a:t>
            </a:r>
            <a:r>
              <a:rPr lang="en-US" dirty="0"/>
              <a:t>Q</a:t>
            </a:r>
            <a:r>
              <a:rPr lang="ru-RU" sz="12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0C8A5-2C51-4B0C-9DE7-4B828813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Определите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664402" y="30480"/>
          <a:ext cx="1219200" cy="682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99725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3989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18191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4536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9575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1162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55261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41658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147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84849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85545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3445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07213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36446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9989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33768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0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6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318548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0337728" y="0"/>
          <a:ext cx="1219200" cy="682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30242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20041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7331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1695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70114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995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38963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667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56470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07986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74353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15974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3501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35557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87372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0439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98117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083369"/>
                  </a:ext>
                </a:extLst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434802" y="250952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r>
              <a:rPr lang="ru-RU" sz="6000" b="1" dirty="0">
                <a:solidFill>
                  <a:srgbClr val="FF0000"/>
                </a:solidFill>
              </a:rPr>
              <a:t>?</a:t>
            </a:r>
            <a:r>
              <a:rPr lang="ru-RU" dirty="0"/>
              <a:t> Сколько всего квартилей у ряда данных?</a:t>
            </a:r>
          </a:p>
        </p:txBody>
      </p:sp>
    </p:spTree>
    <p:extLst>
      <p:ext uri="{BB962C8B-B14F-4D97-AF65-F5344CB8AC3E}">
        <p14:creationId xmlns:p14="http://schemas.microsoft.com/office/powerpoint/2010/main" val="42623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1235" y="578408"/>
            <a:ext cx="8596668" cy="1320800"/>
          </a:xfrm>
        </p:spPr>
        <p:txBody>
          <a:bodyPr/>
          <a:lstStyle/>
          <a:p>
            <a:r>
              <a:rPr lang="ru-RU" sz="6000" b="1" dirty="0">
                <a:solidFill>
                  <a:srgbClr val="FF0000"/>
                </a:solidFill>
              </a:rPr>
              <a:t>?</a:t>
            </a:r>
            <a:r>
              <a:rPr lang="ru-RU" dirty="0"/>
              <a:t> </a:t>
            </a:r>
            <a:r>
              <a:rPr lang="ru-RU" dirty="0" smtClean="0"/>
              <a:t>Чему равен </a:t>
            </a:r>
            <a:r>
              <a:rPr lang="en-US" dirty="0" smtClean="0"/>
              <a:t>Q</a:t>
            </a:r>
            <a:r>
              <a:rPr lang="ru-RU" sz="2000" dirty="0"/>
              <a:t>2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0403" y="2057288"/>
            <a:ext cx="8291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Медиана (левее и правее находится половина всех значений)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680403" y="3080996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r>
              <a:rPr lang="ru-RU" sz="6000" b="1" dirty="0">
                <a:solidFill>
                  <a:srgbClr val="FF0000"/>
                </a:solidFill>
              </a:rPr>
              <a:t>?</a:t>
            </a:r>
            <a:r>
              <a:rPr lang="ru-RU" dirty="0"/>
              <a:t> </a:t>
            </a:r>
            <a:r>
              <a:rPr lang="ru-RU" dirty="0" err="1"/>
              <a:t>Интерквартильный</a:t>
            </a:r>
            <a:r>
              <a:rPr lang="ru-RU" dirty="0"/>
              <a:t> размах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80403" y="4281896"/>
            <a:ext cx="8291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ru-RU" sz="1200" dirty="0"/>
              <a:t>2</a:t>
            </a:r>
            <a:r>
              <a:rPr lang="ru-RU" dirty="0"/>
              <a:t> = </a:t>
            </a:r>
            <a:r>
              <a:rPr lang="en-US" dirty="0"/>
              <a:t>Q</a:t>
            </a:r>
            <a:r>
              <a:rPr lang="ru-RU" sz="1200" dirty="0"/>
              <a:t>3</a:t>
            </a:r>
            <a:r>
              <a:rPr lang="ru-RU" dirty="0"/>
              <a:t> - </a:t>
            </a:r>
            <a:r>
              <a:rPr lang="en-US" dirty="0"/>
              <a:t>Q</a:t>
            </a:r>
            <a:r>
              <a:rPr lang="ru-RU" sz="1200" dirty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11235" y="5177184"/>
            <a:ext cx="8291264" cy="835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Определить по Вашим данным значения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8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6" name="Rectangle 24">
            <a:extLst>
              <a:ext uri="{FF2B5EF4-FFF2-40B4-BE49-F238E27FC236}">
                <a16:creationId xmlns:a16="http://schemas.microsoft.com/office/drawing/2014/main" id="{EFD9C385-C8F7-4965-8005-59716243A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6895" y="2544685"/>
            <a:ext cx="8395856" cy="4076700"/>
          </a:xfrm>
        </p:spPr>
        <p:txBody>
          <a:bodyPr>
            <a:normAutofit fontScale="92500" lnSpcReduction="10000"/>
          </a:bodyPr>
          <a:lstStyle/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Где	</a:t>
            </a:r>
            <a:r>
              <a:rPr lang="en-US" altLang="ru-RU" sz="1600" dirty="0">
                <a:solidFill>
                  <a:srgbClr val="000000"/>
                </a:solidFill>
              </a:rPr>
              <a:t>         </a:t>
            </a:r>
            <a:r>
              <a:rPr lang="ru-RU" altLang="ru-RU" sz="1600" dirty="0">
                <a:solidFill>
                  <a:srgbClr val="000000"/>
                </a:solidFill>
              </a:rPr>
              <a:t>- нижняя граница интервала, содержащего нижний квартиль</a:t>
            </a:r>
            <a:r>
              <a:rPr lang="en-US" altLang="ru-RU" sz="1600" dirty="0">
                <a:solidFill>
                  <a:srgbClr val="000000"/>
                </a:solidFill>
              </a:rPr>
              <a:t> </a:t>
            </a:r>
            <a:r>
              <a:rPr lang="ru-RU" altLang="ru-RU" sz="1600" dirty="0">
                <a:solidFill>
                  <a:srgbClr val="000000"/>
                </a:solidFill>
              </a:rPr>
              <a:t>(данный 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     </a:t>
            </a:r>
            <a:r>
              <a:rPr lang="ru-RU" altLang="ru-RU" sz="1600" dirty="0">
                <a:solidFill>
                  <a:srgbClr val="000000"/>
                </a:solidFill>
              </a:rPr>
              <a:t>интервал определяется    по накопленной частоте, 	первой превышающей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     </a:t>
            </a:r>
            <a:r>
              <a:rPr lang="ru-RU" altLang="ru-RU" sz="1600" dirty="0">
                <a:solidFill>
                  <a:srgbClr val="000000"/>
                </a:solidFill>
              </a:rPr>
              <a:t>25% от общей суммы частот);</a:t>
            </a:r>
          </a:p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	</a:t>
            </a:r>
            <a:r>
              <a:rPr lang="en-US" altLang="ru-RU" sz="1600" dirty="0">
                <a:solidFill>
                  <a:srgbClr val="000000"/>
                </a:solidFill>
              </a:rPr>
              <a:t>         </a:t>
            </a:r>
            <a:r>
              <a:rPr lang="ru-RU" altLang="ru-RU" sz="1600" dirty="0">
                <a:solidFill>
                  <a:srgbClr val="000000"/>
                </a:solidFill>
              </a:rPr>
              <a:t>- нижняя граница интервала, содержащего верхний квартиль (данный 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     </a:t>
            </a:r>
            <a:r>
              <a:rPr lang="ru-RU" altLang="ru-RU" sz="1600" dirty="0">
                <a:solidFill>
                  <a:srgbClr val="000000"/>
                </a:solidFill>
              </a:rPr>
              <a:t>интервал определяется по накопленной частоте, первой превышающей 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     </a:t>
            </a:r>
            <a:r>
              <a:rPr lang="ru-RU" altLang="ru-RU" sz="1600" dirty="0">
                <a:solidFill>
                  <a:srgbClr val="000000"/>
                </a:solidFill>
              </a:rPr>
              <a:t>75% от общей суммы частот); </a:t>
            </a:r>
          </a:p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	</a:t>
            </a:r>
            <a:r>
              <a:rPr lang="en-US" altLang="ru-RU" sz="1600" dirty="0">
                <a:solidFill>
                  <a:srgbClr val="000000"/>
                </a:solidFill>
              </a:rPr>
              <a:t>        </a:t>
            </a:r>
            <a:r>
              <a:rPr lang="ru-RU" altLang="ru-RU" sz="1600" dirty="0">
                <a:solidFill>
                  <a:srgbClr val="000000"/>
                </a:solidFill>
              </a:rPr>
              <a:t>-  величина интервала; 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endParaRPr lang="ru-RU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 </a:t>
            </a:r>
            <a:r>
              <a:rPr lang="en-US" altLang="ru-RU" sz="1600" dirty="0">
                <a:solidFill>
                  <a:srgbClr val="000000"/>
                </a:solidFill>
              </a:rPr>
              <a:t>        </a:t>
            </a:r>
            <a:r>
              <a:rPr lang="en-US" altLang="ru-RU" sz="1600" b="1" i="1" dirty="0">
                <a:solidFill>
                  <a:srgbClr val="000000"/>
                </a:solidFill>
              </a:rPr>
              <a:t>          </a:t>
            </a:r>
            <a:r>
              <a:rPr lang="en-US" altLang="ru-RU" sz="1600" dirty="0">
                <a:solidFill>
                  <a:srgbClr val="000000"/>
                </a:solidFill>
              </a:rPr>
              <a:t>-</a:t>
            </a:r>
            <a:r>
              <a:rPr lang="en-US" altLang="ru-RU" sz="1600" b="1" i="1" dirty="0">
                <a:solidFill>
                  <a:srgbClr val="000000"/>
                </a:solidFill>
              </a:rPr>
              <a:t> </a:t>
            </a:r>
            <a:r>
              <a:rPr lang="ru-RU" altLang="ru-RU" sz="1600" dirty="0">
                <a:solidFill>
                  <a:srgbClr val="000000"/>
                </a:solidFill>
              </a:rPr>
              <a:t>частота интервала, содержащего нижний квартиль;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endParaRPr lang="ru-RU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	 </a:t>
            </a:r>
            <a:r>
              <a:rPr lang="en-US" altLang="ru-RU" sz="1600" dirty="0">
                <a:solidFill>
                  <a:srgbClr val="000000"/>
                </a:solidFill>
              </a:rPr>
              <a:t>       </a:t>
            </a:r>
            <a:r>
              <a:rPr lang="ru-RU" altLang="ru-RU" sz="1600" dirty="0">
                <a:solidFill>
                  <a:srgbClr val="000000"/>
                </a:solidFill>
              </a:rPr>
              <a:t>- то же для верхнего квартиля; 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ru-RU" altLang="ru-RU" sz="1600" dirty="0">
                <a:solidFill>
                  <a:srgbClr val="000000"/>
                </a:solidFill>
              </a:rPr>
              <a:t>	 </a:t>
            </a:r>
            <a:r>
              <a:rPr lang="en-US" altLang="ru-RU" sz="1600" dirty="0">
                <a:solidFill>
                  <a:srgbClr val="000000"/>
                </a:solidFill>
              </a:rPr>
              <a:t>       </a:t>
            </a:r>
            <a:r>
              <a:rPr lang="ru-RU" altLang="ru-RU" sz="1600" dirty="0">
                <a:solidFill>
                  <a:srgbClr val="000000"/>
                </a:solidFill>
              </a:rPr>
              <a:t>- накопленная частота интервала, предшествующего интервалу, 	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</a:t>
            </a:r>
            <a:r>
              <a:rPr lang="ru-RU" altLang="ru-RU" sz="1600" dirty="0">
                <a:solidFill>
                  <a:srgbClr val="000000"/>
                </a:solidFill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</a:rPr>
              <a:t>  </a:t>
            </a:r>
            <a:r>
              <a:rPr lang="ru-RU" altLang="ru-RU" sz="1600" dirty="0">
                <a:solidFill>
                  <a:srgbClr val="000000"/>
                </a:solidFill>
              </a:rPr>
              <a:t>содержащему нижний квартиль;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endParaRPr lang="en-US" altLang="ru-RU" sz="1600" dirty="0">
              <a:solidFill>
                <a:srgbClr val="000000"/>
              </a:solidFill>
            </a:endParaRPr>
          </a:p>
          <a:p>
            <a:pPr marL="365125" lvl="2" indent="0">
              <a:lnSpc>
                <a:spcPct val="8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</a:rPr>
              <a:t>                   </a:t>
            </a:r>
            <a:r>
              <a:rPr lang="ru-RU" altLang="ru-RU" sz="1600" dirty="0">
                <a:solidFill>
                  <a:srgbClr val="000000"/>
                </a:solidFill>
              </a:rPr>
              <a:t>- то же для верхнего квартиля.  </a:t>
            </a:r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E473A8DE-AEB3-4A6B-91E9-BFE7C9A264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44813" y="1338393"/>
          <a:ext cx="2482523" cy="9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Формула" r:id="rId3" imgW="1688760" imgH="634680" progId="Equation.3">
                  <p:embed/>
                </p:oleObj>
              </mc:Choice>
              <mc:Fallback>
                <p:oleObj name="Формула" r:id="rId3" imgW="1688760" imgH="63468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E473A8DE-AEB3-4A6B-91E9-BFE7C9A26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1338393"/>
                        <a:ext cx="2482523" cy="9313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61C7892F-0C9D-416A-90A0-DB87DB93290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75476" y="1149351"/>
          <a:ext cx="23257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Формула" r:id="rId5" imgW="1714320" imgH="634680" progId="Equation.3">
                  <p:embed/>
                </p:oleObj>
              </mc:Choice>
              <mc:Fallback>
                <p:oleObj name="Формула" r:id="rId5" imgW="1714320" imgH="63468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61C7892F-0C9D-416A-90A0-DB87DB932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476" y="1149351"/>
                        <a:ext cx="2325713" cy="855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E6DC994D-CB4C-487C-88F8-5BDED06247D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92464" y="2395286"/>
          <a:ext cx="411162" cy="46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Уравнение" r:id="rId7" imgW="215640" imgH="241200" progId="Equation.3">
                  <p:embed/>
                </p:oleObj>
              </mc:Choice>
              <mc:Fallback>
                <p:oleObj name="Уравнение" r:id="rId7" imgW="215640" imgH="241200" progId="Equation.3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:a16="http://schemas.microsoft.com/office/drawing/2014/main" id="{E6DC994D-CB4C-487C-88F8-5BDED0624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4" y="2395286"/>
                        <a:ext cx="411162" cy="4612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BDCA7931-EC9F-4643-B57C-5449975C936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82889" y="3168366"/>
          <a:ext cx="409575" cy="41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Уравнение" r:id="rId9" imgW="228600" imgH="241200" progId="Equation.3">
                  <p:embed/>
                </p:oleObj>
              </mc:Choice>
              <mc:Fallback>
                <p:oleObj name="Уравнение" r:id="rId9" imgW="228600" imgH="2412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BDCA7931-EC9F-4643-B57C-5449975C9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168366"/>
                        <a:ext cx="409575" cy="419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ACED6C1E-4CAE-4AB6-9391-0519E99736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86051" y="3813557"/>
          <a:ext cx="490538" cy="4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Уравнение" r:id="rId11" imgW="126720" imgH="177480" progId="Equation.3">
                  <p:embed/>
                </p:oleObj>
              </mc:Choice>
              <mc:Fallback>
                <p:oleObj name="Уравнение" r:id="rId11" imgW="126720" imgH="17748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ACED6C1E-4CAE-4AB6-9391-0519E9973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1" y="3813557"/>
                        <a:ext cx="490538" cy="477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F8D2CE2D-FCE9-42C1-A6D8-D60913B925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6989" y="4336895"/>
          <a:ext cx="504825" cy="49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Уравнение" r:id="rId13" imgW="253800" imgH="241200" progId="Equation.3">
                  <p:embed/>
                </p:oleObj>
              </mc:Choice>
              <mc:Fallback>
                <p:oleObj name="Уравнение" r:id="rId13" imgW="253800" imgH="24120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F8D2CE2D-FCE9-42C1-A6D8-D60913B92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336895"/>
                        <a:ext cx="504825" cy="4922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A4FA6138-29DD-4DA7-96BC-511D0CFAAB3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86050" y="4936837"/>
          <a:ext cx="368300" cy="3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Уравнение" r:id="rId15" imgW="253800" imgH="241200" progId="Equation.3">
                  <p:embed/>
                </p:oleObj>
              </mc:Choice>
              <mc:Fallback>
                <p:oleObj name="Уравнение" r:id="rId15" imgW="253800" imgH="241200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A4FA6138-29DD-4DA7-96BC-511D0CFAA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936837"/>
                        <a:ext cx="368300" cy="343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286C951D-5170-442B-9388-9B0BF9E19F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6989" y="5352940"/>
          <a:ext cx="485775" cy="42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Уравнение" r:id="rId17" imgW="330120" imgH="253800" progId="Equation.3">
                  <p:embed/>
                </p:oleObj>
              </mc:Choice>
              <mc:Fallback>
                <p:oleObj name="Уравнение" r:id="rId17" imgW="330120" imgH="253800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286C951D-5170-442B-9388-9B0BF9E19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352940"/>
                        <a:ext cx="485775" cy="4271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C145D34A-77F8-43B6-BC42-E30DB969852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81974" y="6075732"/>
          <a:ext cx="615227" cy="48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Уравнение" r:id="rId19" imgW="342720" imgH="253800" progId="Equation.3">
                  <p:embed/>
                </p:oleObj>
              </mc:Choice>
              <mc:Fallback>
                <p:oleObj name="Уравнение" r:id="rId19" imgW="342720" imgH="253800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C145D34A-77F8-43B6-BC42-E30DB9698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974" y="6075732"/>
                        <a:ext cx="615227" cy="4838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>
            <a:extLst>
              <a:ext uri="{FF2B5EF4-FFF2-40B4-BE49-F238E27FC236}">
                <a16:creationId xmlns:a16="http://schemas.microsoft.com/office/drawing/2014/main" id="{270CC6A4-5C41-4649-9BFA-EA76A1B6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-26988"/>
            <a:ext cx="6176963" cy="103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Определение квартилей по</a:t>
            </a:r>
            <a:endParaRPr lang="en-US" altLang="ru-RU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r>
              <a:rPr lang="ru-RU" altLang="ru-RU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интервальному ряду распределения </a:t>
            </a:r>
          </a:p>
        </p:txBody>
      </p:sp>
    </p:spTree>
    <p:extLst>
      <p:ext uri="{BB962C8B-B14F-4D97-AF65-F5344CB8AC3E}">
        <p14:creationId xmlns:p14="http://schemas.microsoft.com/office/powerpoint/2010/main" val="163306084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6" grpId="0" build="p"/>
      <p:bldP spid="235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5492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«Работа с диаграммами», Конструктор, «Добавить элемент диаграммы»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8" y="1402862"/>
            <a:ext cx="9784476" cy="4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1FD1E-0213-4C5D-87E4-B0921D2D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27" y="116632"/>
            <a:ext cx="6874663" cy="47625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Децили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D1EA8-348B-4A05-A23C-FEC74ED16982}"/>
              </a:ext>
            </a:extLst>
          </p:cNvPr>
          <p:cNvSpPr txBox="1"/>
          <p:nvPr/>
        </p:nvSpPr>
        <p:spPr>
          <a:xfrm>
            <a:off x="2858517" y="582742"/>
            <a:ext cx="58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дециля для дискретного ряда распределения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F4EF-5A70-437D-B2DA-85CF358180CE}"/>
              </a:ext>
            </a:extLst>
          </p:cNvPr>
          <p:cNvSpPr txBox="1"/>
          <p:nvPr/>
        </p:nvSpPr>
        <p:spPr>
          <a:xfrm>
            <a:off x="3431705" y="5073895"/>
            <a:ext cx="247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Децильный</a:t>
            </a:r>
            <a:r>
              <a:rPr lang="ru-RU" dirty="0"/>
              <a:t> интервал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982342" y="5395186"/>
          <a:ext cx="3770015" cy="141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Формула" r:id="rId3" imgW="1650960" imgH="622080" progId="Equation.3">
                  <p:embed/>
                </p:oleObj>
              </mc:Choice>
              <mc:Fallback>
                <p:oleObj name="Формула" r:id="rId3" imgW="1650960" imgH="62208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42" y="5395186"/>
                        <a:ext cx="3770015" cy="1416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595504" y="905684"/>
          <a:ext cx="23780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Формула" r:id="rId5" imgW="1041120" imgH="393480" progId="Equation.3">
                  <p:embed/>
                </p:oleObj>
              </mc:Choice>
              <mc:Fallback>
                <p:oleObj name="Формула" r:id="rId5" imgW="1041120" imgH="3934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504" y="905684"/>
                        <a:ext cx="23780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7248128" y="1297305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где 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85" name="Рисунок 17" descr="https://studfiles.net/html/2706/1024/html_k2CHKSiopJ.ydtc/img-nVeqT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17" y="1782410"/>
            <a:ext cx="814331" cy="65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791745" y="1908087"/>
            <a:ext cx="2731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значение j-</a:t>
            </a:r>
            <a:r>
              <a:rPr lang="ru-RU" altLang="ru-RU" sz="2000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го</a:t>
            </a:r>
            <a:r>
              <a:rPr lang="ru-RU" altLang="ru-RU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дециля,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2308198"/>
            <a:ext cx="9036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u="sng" dirty="0"/>
              <a:t>Если номер дециля – целое число</a:t>
            </a:r>
            <a:r>
              <a:rPr lang="ru-RU" dirty="0"/>
              <a:t>, то значение дециля будет равно величине элемента ряда, которое обладает накопленной частотой равной номеру дециля. Например, если номер дециля равен 20, его значение будет равно значению признака с S =20 (накопленной частотой равной 20).</a:t>
            </a:r>
          </a:p>
          <a:p>
            <a:r>
              <a:rPr lang="ru-RU" u="sng" dirty="0"/>
              <a:t>Если номер дециля – нецелое число</a:t>
            </a:r>
            <a:r>
              <a:rPr lang="ru-RU" dirty="0"/>
              <a:t>, то дециль попадает между двумя наблюдениями. Значением дециля будет сумма, состоящая из значения элемента, для которого накопленная частота равна целому значению номера дециля, и указанной части (нецелая часть номера дециля) разности между значением этого элемента и значением следующего элемента. </a:t>
            </a:r>
          </a:p>
        </p:txBody>
      </p:sp>
    </p:spTree>
    <p:extLst>
      <p:ext uri="{BB962C8B-B14F-4D97-AF65-F5344CB8AC3E}">
        <p14:creationId xmlns:p14="http://schemas.microsoft.com/office/powerpoint/2010/main" val="13759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7B55EB00-3F4C-43AA-8C83-81FE49E0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4451"/>
            <a:ext cx="65595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Определение децилей</a:t>
            </a:r>
            <a:endParaRPr lang="en-US" altLang="ru-RU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spcBef>
                <a:spcPct val="20000"/>
              </a:spcBef>
            </a:pPr>
            <a:r>
              <a:rPr lang="ru-RU" altLang="ru-RU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по интервальному ряду распределения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56292CC5-D533-4D88-B2C8-E138C26A7A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24501" y="908721"/>
          <a:ext cx="3095174" cy="115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Формула" r:id="rId3" imgW="1701720" imgH="634680" progId="Equation.3">
                  <p:embed/>
                </p:oleObj>
              </mc:Choice>
              <mc:Fallback>
                <p:oleObj name="Формула" r:id="rId3" imgW="1701720" imgH="634680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56292CC5-D533-4D88-B2C8-E138C26A7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501" y="908721"/>
                        <a:ext cx="3095174" cy="115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AA7C7039-D93C-4635-AE3A-696DC05D38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04001" y="836614"/>
          <a:ext cx="3736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Формула" r:id="rId5" imgW="1739880" imgH="634680" progId="Equation.3">
                  <p:embed/>
                </p:oleObj>
              </mc:Choice>
              <mc:Fallback>
                <p:oleObj name="Формула" r:id="rId5" imgW="1739880" imgH="63468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AA7C7039-D93C-4635-AE3A-696DC05D3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1" y="836614"/>
                        <a:ext cx="373697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>
            <a:extLst>
              <a:ext uri="{FF2B5EF4-FFF2-40B4-BE49-F238E27FC236}">
                <a16:creationId xmlns:a16="http://schemas.microsoft.com/office/drawing/2014/main" id="{4449983E-C987-4A04-BDDF-40FB4351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2205039"/>
            <a:ext cx="8713787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700" dirty="0">
                <a:solidFill>
                  <a:srgbClr val="000000"/>
                </a:solidFill>
              </a:rPr>
              <a:t>где  </a:t>
            </a:r>
            <a:r>
              <a:rPr lang="en-US" altLang="ru-RU" sz="1700" dirty="0">
                <a:solidFill>
                  <a:srgbClr val="000000"/>
                </a:solidFill>
              </a:rPr>
              <a:t>         </a:t>
            </a:r>
            <a:r>
              <a:rPr lang="ru-RU" altLang="ru-RU" sz="1700" dirty="0">
                <a:solidFill>
                  <a:srgbClr val="000000"/>
                </a:solidFill>
              </a:rPr>
              <a:t> - нижняя граница интервала, содержащего первый дециль (данный интервал </a:t>
            </a:r>
            <a:r>
              <a:rPr lang="en-US" altLang="ru-RU" sz="1700" dirty="0">
                <a:solidFill>
                  <a:srgbClr val="000000"/>
                </a:solidFill>
              </a:rPr>
              <a:t>    </a:t>
            </a:r>
            <a:r>
              <a:rPr lang="ru-RU" altLang="ru-RU" sz="1700" dirty="0">
                <a:solidFill>
                  <a:srgbClr val="000000"/>
                </a:solidFill>
              </a:rPr>
              <a:t>определяется по накопленной частоте, первой превышающей 10% от общей суммы частот);</a:t>
            </a:r>
          </a:p>
          <a:p>
            <a:r>
              <a:rPr lang="ru-RU" altLang="ru-RU" sz="1700" dirty="0">
                <a:solidFill>
                  <a:srgbClr val="000000"/>
                </a:solidFill>
              </a:rPr>
              <a:t>      </a:t>
            </a:r>
            <a:r>
              <a:rPr lang="en-US" altLang="ru-RU" sz="1700" dirty="0">
                <a:solidFill>
                  <a:srgbClr val="000000"/>
                </a:solidFill>
              </a:rPr>
              <a:t>          </a:t>
            </a:r>
            <a:r>
              <a:rPr lang="ru-RU" altLang="ru-RU" sz="1700" dirty="0">
                <a:solidFill>
                  <a:srgbClr val="000000"/>
                </a:solidFill>
              </a:rPr>
              <a:t> </a:t>
            </a:r>
            <a:r>
              <a:rPr lang="en-US" altLang="ru-RU" sz="1700" dirty="0">
                <a:solidFill>
                  <a:srgbClr val="000000"/>
                </a:solidFill>
              </a:rPr>
              <a:t> </a:t>
            </a:r>
            <a:r>
              <a:rPr lang="ru-RU" altLang="ru-RU" sz="1700" dirty="0">
                <a:solidFill>
                  <a:srgbClr val="000000"/>
                </a:solidFill>
              </a:rPr>
              <a:t>- нижняя граница интервала, содержащего девятый дециль (данный </a:t>
            </a:r>
            <a:endParaRPr lang="en-US" altLang="ru-RU" sz="1700" dirty="0">
              <a:solidFill>
                <a:srgbClr val="000000"/>
              </a:solidFill>
            </a:endParaRPr>
          </a:p>
          <a:p>
            <a:r>
              <a:rPr lang="en-US" altLang="ru-RU" sz="1700" dirty="0">
                <a:solidFill>
                  <a:srgbClr val="000000"/>
                </a:solidFill>
              </a:rPr>
              <a:t>                    </a:t>
            </a:r>
            <a:r>
              <a:rPr lang="ru-RU" altLang="ru-RU" sz="1700" dirty="0">
                <a:solidFill>
                  <a:srgbClr val="000000"/>
                </a:solidFill>
              </a:rPr>
              <a:t>интервал определяется по накопленной частоте, первой превышающей </a:t>
            </a:r>
            <a:endParaRPr lang="en-US" altLang="ru-RU" sz="1700" dirty="0">
              <a:solidFill>
                <a:srgbClr val="000000"/>
              </a:solidFill>
            </a:endParaRPr>
          </a:p>
          <a:p>
            <a:r>
              <a:rPr lang="en-US" altLang="ru-RU" sz="1700" dirty="0">
                <a:solidFill>
                  <a:srgbClr val="000000"/>
                </a:solidFill>
              </a:rPr>
              <a:t>                    </a:t>
            </a:r>
            <a:r>
              <a:rPr lang="ru-RU" altLang="ru-RU" sz="1700" dirty="0">
                <a:solidFill>
                  <a:srgbClr val="000000"/>
                </a:solidFill>
              </a:rPr>
              <a:t>90% от общей суммы частот); </a:t>
            </a:r>
          </a:p>
          <a:p>
            <a:r>
              <a:rPr lang="ru-RU" altLang="ru-RU" sz="1700" dirty="0">
                <a:solidFill>
                  <a:srgbClr val="000000"/>
                </a:solidFill>
              </a:rPr>
              <a:t>      </a:t>
            </a:r>
            <a:r>
              <a:rPr lang="en-US" altLang="ru-RU" sz="1700" dirty="0">
                <a:solidFill>
                  <a:srgbClr val="000000"/>
                </a:solidFill>
              </a:rPr>
              <a:t>            </a:t>
            </a:r>
            <a:r>
              <a:rPr lang="ru-RU" altLang="ru-RU" sz="1700" dirty="0">
                <a:solidFill>
                  <a:srgbClr val="000000"/>
                </a:solidFill>
              </a:rPr>
              <a:t>- величина интервала;</a:t>
            </a:r>
            <a:endParaRPr lang="en-US" altLang="ru-RU" sz="1700" dirty="0">
              <a:solidFill>
                <a:srgbClr val="000000"/>
              </a:solidFill>
            </a:endParaRPr>
          </a:p>
          <a:p>
            <a:endParaRPr lang="ru-RU" altLang="ru-RU" sz="1700" dirty="0">
              <a:solidFill>
                <a:srgbClr val="000000"/>
              </a:solidFill>
            </a:endParaRPr>
          </a:p>
          <a:p>
            <a:r>
              <a:rPr lang="en-US" altLang="ru-RU" sz="1700" dirty="0">
                <a:solidFill>
                  <a:srgbClr val="000000"/>
                </a:solidFill>
              </a:rPr>
              <a:t>          </a:t>
            </a:r>
            <a:r>
              <a:rPr lang="ru-RU" altLang="ru-RU" sz="1700" dirty="0">
                <a:solidFill>
                  <a:srgbClr val="000000"/>
                </a:solidFill>
              </a:rPr>
              <a:t>       </a:t>
            </a:r>
            <a:r>
              <a:rPr lang="en-US" altLang="ru-RU" sz="1700" dirty="0">
                <a:solidFill>
                  <a:srgbClr val="000000"/>
                </a:solidFill>
              </a:rPr>
              <a:t> </a:t>
            </a:r>
            <a:r>
              <a:rPr lang="ru-RU" altLang="ru-RU" sz="1700" dirty="0">
                <a:solidFill>
                  <a:srgbClr val="000000"/>
                </a:solidFill>
              </a:rPr>
              <a:t>- частота интервала, содержащего первый дециль;  </a:t>
            </a:r>
            <a:endParaRPr lang="en-US" altLang="ru-RU" sz="1700" dirty="0">
              <a:solidFill>
                <a:srgbClr val="000000"/>
              </a:solidFill>
            </a:endParaRPr>
          </a:p>
          <a:p>
            <a:endParaRPr lang="ru-RU" altLang="ru-RU" sz="1700" dirty="0">
              <a:solidFill>
                <a:srgbClr val="000000"/>
              </a:solidFill>
            </a:endParaRPr>
          </a:p>
          <a:p>
            <a:r>
              <a:rPr lang="ru-RU" altLang="ru-RU" sz="1700" dirty="0">
                <a:solidFill>
                  <a:srgbClr val="000000"/>
                </a:solidFill>
              </a:rPr>
              <a:t>      </a:t>
            </a:r>
            <a:r>
              <a:rPr lang="en-US" altLang="ru-RU" sz="1700" dirty="0">
                <a:solidFill>
                  <a:srgbClr val="000000"/>
                </a:solidFill>
              </a:rPr>
              <a:t>          </a:t>
            </a:r>
            <a:r>
              <a:rPr lang="ru-RU" altLang="ru-RU" sz="1700" dirty="0">
                <a:solidFill>
                  <a:srgbClr val="000000"/>
                </a:solidFill>
              </a:rPr>
              <a:t> </a:t>
            </a:r>
            <a:r>
              <a:rPr lang="en-US" altLang="ru-RU" sz="1700" dirty="0">
                <a:solidFill>
                  <a:srgbClr val="000000"/>
                </a:solidFill>
              </a:rPr>
              <a:t> </a:t>
            </a:r>
            <a:r>
              <a:rPr lang="ru-RU" altLang="ru-RU" sz="1700" dirty="0">
                <a:solidFill>
                  <a:srgbClr val="000000"/>
                </a:solidFill>
              </a:rPr>
              <a:t>- то же для девятого дециля;       </a:t>
            </a:r>
            <a:endParaRPr lang="en-US" altLang="ru-RU" sz="1700" dirty="0">
              <a:solidFill>
                <a:srgbClr val="000000"/>
              </a:solidFill>
            </a:endParaRPr>
          </a:p>
          <a:p>
            <a:endParaRPr lang="ru-RU" altLang="ru-RU" sz="1700" dirty="0">
              <a:solidFill>
                <a:srgbClr val="000000"/>
              </a:solidFill>
            </a:endParaRPr>
          </a:p>
          <a:p>
            <a:r>
              <a:rPr lang="ru-RU" altLang="ru-RU" sz="1700" dirty="0">
                <a:solidFill>
                  <a:srgbClr val="000000"/>
                </a:solidFill>
              </a:rPr>
              <a:t>      </a:t>
            </a:r>
            <a:r>
              <a:rPr lang="en-US" altLang="ru-RU" sz="1700" dirty="0">
                <a:solidFill>
                  <a:srgbClr val="000000"/>
                </a:solidFill>
              </a:rPr>
              <a:t>            </a:t>
            </a:r>
            <a:r>
              <a:rPr lang="ru-RU" altLang="ru-RU" sz="1700" dirty="0">
                <a:solidFill>
                  <a:srgbClr val="000000"/>
                </a:solidFill>
              </a:rPr>
              <a:t>- накопленная частота интервала, предшествующего интервалу, </a:t>
            </a:r>
            <a:endParaRPr lang="en-US" altLang="ru-RU" sz="1700" dirty="0">
              <a:solidFill>
                <a:srgbClr val="000000"/>
              </a:solidFill>
            </a:endParaRPr>
          </a:p>
          <a:p>
            <a:r>
              <a:rPr lang="en-US" altLang="ru-RU" sz="1700" dirty="0">
                <a:solidFill>
                  <a:srgbClr val="000000"/>
                </a:solidFill>
              </a:rPr>
              <a:t>                    </a:t>
            </a:r>
            <a:r>
              <a:rPr lang="ru-RU" altLang="ru-RU" sz="1700" dirty="0">
                <a:solidFill>
                  <a:srgbClr val="000000"/>
                </a:solidFill>
              </a:rPr>
              <a:t>содержащему</a:t>
            </a:r>
            <a:r>
              <a:rPr lang="en-US" altLang="ru-RU" sz="1700" dirty="0">
                <a:solidFill>
                  <a:srgbClr val="000000"/>
                </a:solidFill>
              </a:rPr>
              <a:t> </a:t>
            </a:r>
            <a:r>
              <a:rPr lang="ru-RU" altLang="ru-RU" sz="1700" dirty="0">
                <a:solidFill>
                  <a:srgbClr val="000000"/>
                </a:solidFill>
              </a:rPr>
              <a:t>первый дециль; </a:t>
            </a:r>
            <a:endParaRPr lang="en-US" altLang="ru-RU" sz="1700" dirty="0">
              <a:solidFill>
                <a:srgbClr val="000000"/>
              </a:solidFill>
            </a:endParaRPr>
          </a:p>
          <a:p>
            <a:endParaRPr lang="ru-RU" altLang="ru-RU" sz="1700" dirty="0">
              <a:solidFill>
                <a:srgbClr val="000000"/>
              </a:solidFill>
            </a:endParaRPr>
          </a:p>
          <a:p>
            <a:r>
              <a:rPr lang="ru-RU" altLang="ru-RU" sz="1700" dirty="0">
                <a:solidFill>
                  <a:srgbClr val="000000"/>
                </a:solidFill>
              </a:rPr>
              <a:t>       </a:t>
            </a:r>
            <a:r>
              <a:rPr lang="en-US" altLang="ru-RU" sz="1700" dirty="0">
                <a:solidFill>
                  <a:srgbClr val="000000"/>
                </a:solidFill>
              </a:rPr>
              <a:t>           - </a:t>
            </a:r>
            <a:r>
              <a:rPr lang="ru-RU" altLang="ru-RU" sz="1700" dirty="0">
                <a:solidFill>
                  <a:srgbClr val="000000"/>
                </a:solidFill>
              </a:rPr>
              <a:t>то же для девятого дециля. </a:t>
            </a:r>
          </a:p>
          <a:p>
            <a:endParaRPr lang="ru-RU" altLang="ru-RU" dirty="0"/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86C6EDDA-BF85-442A-98AA-9B1C5398D2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00043" y="1916907"/>
          <a:ext cx="466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368300" imgH="457200" progId="Equation.3">
                  <p:embed/>
                </p:oleObj>
              </mc:Choice>
              <mc:Fallback>
                <p:oleObj name="Equation" r:id="rId7" imgW="368300" imgH="45720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86C6EDDA-BF85-442A-98AA-9B1C5398D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043" y="1916907"/>
                        <a:ext cx="4667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301F2851-38F2-428F-81E8-487FA59A7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6" y="2951164"/>
          <a:ext cx="4556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380835" imgH="469696" progId="Equation.3">
                  <p:embed/>
                </p:oleObj>
              </mc:Choice>
              <mc:Fallback>
                <p:oleObj name="Equation" r:id="rId9" imgW="380835" imgH="469696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301F2851-38F2-428F-81E8-487FA59A7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2951164"/>
                        <a:ext cx="4556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BEB31147-C4D2-40CA-B325-8E86C22940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51585" y="3717033"/>
          <a:ext cx="332879" cy="38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Формула" r:id="rId11" imgW="126720" imgH="177480" progId="Equation.3">
                  <p:embed/>
                </p:oleObj>
              </mc:Choice>
              <mc:Fallback>
                <p:oleObj name="Формула" r:id="rId11" imgW="126720" imgH="177480" progId="Equation.3">
                  <p:embed/>
                  <p:pic>
                    <p:nvPicPr>
                      <p:cNvPr id="24589" name="Object 13">
                        <a:extLst>
                          <a:ext uri="{FF2B5EF4-FFF2-40B4-BE49-F238E27FC236}">
                            <a16:creationId xmlns:a16="http://schemas.microsoft.com/office/drawing/2014/main" id="{BEB31147-C4D2-40CA-B325-8E86C2294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3717033"/>
                        <a:ext cx="332879" cy="3818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B62FA371-D4F3-431A-8F0E-2570EDC9530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54866" y="4293097"/>
          <a:ext cx="475622" cy="45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Формула" r:id="rId13" imgW="241200" imgH="241200" progId="Equation.3">
                  <p:embed/>
                </p:oleObj>
              </mc:Choice>
              <mc:Fallback>
                <p:oleObj name="Формула" r:id="rId13" imgW="241200" imgH="241200" progId="Equation.3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B62FA371-D4F3-431A-8F0E-2570EDC95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866" y="4293097"/>
                        <a:ext cx="475622" cy="4567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D6176037-2C0C-4C6E-92B7-C11CEC4F83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52410" y="4869161"/>
          <a:ext cx="482841" cy="45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Формула" r:id="rId15" imgW="253800" imgH="241200" progId="Equation.3">
                  <p:embed/>
                </p:oleObj>
              </mc:Choice>
              <mc:Fallback>
                <p:oleObj name="Формула" r:id="rId15" imgW="253800" imgH="241200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D6176037-2C0C-4C6E-92B7-C11CEC4F8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410" y="4869161"/>
                        <a:ext cx="482841" cy="4521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>
            <a:extLst>
              <a:ext uri="{FF2B5EF4-FFF2-40B4-BE49-F238E27FC236}">
                <a16:creationId xmlns:a16="http://schemas.microsoft.com/office/drawing/2014/main" id="{CCECF6D0-FA5A-459E-96E2-DD16A167D18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80116" y="5373217"/>
          <a:ext cx="623385" cy="47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Формула" r:id="rId17" imgW="330120" imgH="253800" progId="Equation.3">
                  <p:embed/>
                </p:oleObj>
              </mc:Choice>
              <mc:Fallback>
                <p:oleObj name="Формула" r:id="rId17" imgW="330120" imgH="253800" progId="Equation.3">
                  <p:embed/>
                  <p:pic>
                    <p:nvPicPr>
                      <p:cNvPr id="24595" name="Object 19">
                        <a:extLst>
                          <a:ext uri="{FF2B5EF4-FFF2-40B4-BE49-F238E27FC236}">
                            <a16:creationId xmlns:a16="http://schemas.microsoft.com/office/drawing/2014/main" id="{CCECF6D0-FA5A-459E-96E2-DD16A167D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16" y="5373217"/>
                        <a:ext cx="623385" cy="470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>
            <a:extLst>
              <a:ext uri="{FF2B5EF4-FFF2-40B4-BE49-F238E27FC236}">
                <a16:creationId xmlns:a16="http://schemas.microsoft.com/office/drawing/2014/main" id="{BB47E51A-AB6B-4B61-BAA7-2E0FFB7D2D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05282" y="6093297"/>
          <a:ext cx="690282" cy="51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Формула" r:id="rId19" imgW="342720" imgH="253800" progId="Equation.3">
                  <p:embed/>
                </p:oleObj>
              </mc:Choice>
              <mc:Fallback>
                <p:oleObj name="Формула" r:id="rId19" imgW="342720" imgH="253800" progId="Equation.3">
                  <p:embed/>
                  <p:pic>
                    <p:nvPicPr>
                      <p:cNvPr id="24597" name="Object 21">
                        <a:extLst>
                          <a:ext uri="{FF2B5EF4-FFF2-40B4-BE49-F238E27FC236}">
                            <a16:creationId xmlns:a16="http://schemas.microsoft.com/office/drawing/2014/main" id="{BB47E51A-AB6B-4B61-BAA7-2E0FFB7D2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282" y="6093297"/>
                        <a:ext cx="690282" cy="517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69357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Интервальный ряд с неравными  интервалами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- с </a:t>
            </a:r>
            <a:r>
              <a:rPr lang="ru-RU" dirty="0" err="1"/>
              <a:t>равночастотными</a:t>
            </a:r>
            <a:r>
              <a:rPr lang="ru-RU" dirty="0"/>
              <a:t> интервалами ( 4 – </a:t>
            </a:r>
            <a:r>
              <a:rPr lang="ru-RU" dirty="0" err="1"/>
              <a:t>квартильное</a:t>
            </a:r>
            <a:r>
              <a:rPr lang="ru-RU" dirty="0"/>
              <a:t>; 5- </a:t>
            </a:r>
            <a:r>
              <a:rPr lang="ru-RU" dirty="0" err="1"/>
              <a:t>квинтельное</a:t>
            </a:r>
            <a:r>
              <a:rPr lang="ru-RU" dirty="0"/>
              <a:t>; 10-децильное);</a:t>
            </a:r>
          </a:p>
          <a:p>
            <a:r>
              <a:rPr lang="ru-RU" dirty="0"/>
              <a:t>-  произвольными интервалами – степень однородности данных  внутри интервала (коэффициент вариации);</a:t>
            </a:r>
          </a:p>
          <a:p>
            <a:r>
              <a:rPr lang="ru-RU" dirty="0"/>
              <a:t>- ряд с интервалами, изменяющими в арифметической прогрессии;</a:t>
            </a:r>
          </a:p>
          <a:p>
            <a:r>
              <a:rPr lang="ru-RU" dirty="0"/>
              <a:t>- с интервалами, изменяющими в геометрической прогрессии; </a:t>
            </a:r>
          </a:p>
          <a:p>
            <a:r>
              <a:rPr lang="ru-RU" dirty="0"/>
              <a:t>- на основе типологической группировки.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1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14DFD997-95AF-4710-8087-CCD03F28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4451"/>
            <a:ext cx="8739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ru-RU" altLang="ru-RU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Мода, медиана и другие характеристики </a:t>
            </a:r>
            <a:br>
              <a:rPr lang="ru-RU" altLang="ru-RU" sz="3600" b="1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altLang="ru-RU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рядов распределения 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D3F91B66-CEEF-4B20-9F00-6D659F4EB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412876"/>
          <a:ext cx="8783638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Рисунок" r:id="rId3" imgW="5940360" imgH="3901320" progId="Word.Picture.8">
                  <p:embed/>
                </p:oleObj>
              </mc:Choice>
              <mc:Fallback>
                <p:oleObj name="Рисунок" r:id="rId3" imgW="5940360" imgH="3901320" progId="Word.Picture.8">
                  <p:embed/>
                  <p:pic>
                    <p:nvPicPr>
                      <p:cNvPr id="125956" name="Object 4">
                        <a:extLst>
                          <a:ext uri="{FF2B5EF4-FFF2-40B4-BE49-F238E27FC236}">
                            <a16:creationId xmlns:a16="http://schemas.microsoft.com/office/drawing/2014/main" id="{D3F91B66-CEEF-4B20-9F00-6D659F4EB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412876"/>
                        <a:ext cx="8783638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4264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Построить </a:t>
            </a:r>
            <a:r>
              <a:rPr lang="ru-RU" dirty="0" err="1"/>
              <a:t>квартильное</a:t>
            </a:r>
            <a:r>
              <a:rPr lang="ru-RU" dirty="0"/>
              <a:t> </a:t>
            </a:r>
            <a:r>
              <a:rPr lang="ru-RU" dirty="0" smtClean="0"/>
              <a:t>распределение</a:t>
            </a:r>
            <a:r>
              <a:rPr lang="en-US" dirty="0" smtClean="0"/>
              <a:t> (</a:t>
            </a:r>
            <a:r>
              <a:rPr lang="ru-RU" dirty="0" smtClean="0"/>
              <a:t>по исходным данным)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70F76C-7014-497C-B0F3-0856D914E7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7648" y="2780928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820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6737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168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Частота, </a:t>
                      </a:r>
                      <a:r>
                        <a:rPr lang="en-US" dirty="0"/>
                        <a:t>mi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5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Q2=</a:t>
                      </a:r>
                      <a:r>
                        <a:rPr lang="ru-RU" dirty="0" smtClean="0"/>
                        <a:t>медиана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6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Q3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51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8EDD0A-040B-455D-8E65-AB94B4AD3929}"/>
              </a:ext>
            </a:extLst>
          </p:cNvPr>
          <p:cNvSpPr txBox="1"/>
          <p:nvPr/>
        </p:nvSpPr>
        <p:spPr>
          <a:xfrm>
            <a:off x="4295800" y="2132856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Квартили</a:t>
            </a:r>
          </a:p>
        </p:txBody>
      </p:sp>
    </p:spTree>
    <p:extLst>
      <p:ext uri="{BB962C8B-B14F-4D97-AF65-F5344CB8AC3E}">
        <p14:creationId xmlns:p14="http://schemas.microsoft.com/office/powerpoint/2010/main" val="11578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854366" y="281185"/>
            <a:ext cx="8663880" cy="461665"/>
          </a:xfrm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Домашнее задание №5</a:t>
            </a:r>
            <a:endParaRPr lang="ru-RU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4825" y="742850"/>
            <a:ext cx="11249025" cy="5765696"/>
          </a:xfrm>
        </p:spPr>
        <p:txBody>
          <a:bodyPr>
            <a:noAutofit/>
          </a:bodyPr>
          <a:lstStyle/>
          <a:p>
            <a:endParaRPr lang="ru-RU" sz="11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sz="1100" dirty="0" smtClean="0"/>
              <a:t>1. Сделать </a:t>
            </a:r>
            <a:r>
              <a:rPr lang="ru-RU" sz="1100" dirty="0"/>
              <a:t>расчет и отобразить графически </a:t>
            </a:r>
            <a:r>
              <a:rPr lang="ru-RU" sz="1100" dirty="0" err="1"/>
              <a:t>МЕДИАНу</a:t>
            </a:r>
            <a:r>
              <a:rPr lang="ru-RU" sz="1100" dirty="0"/>
              <a:t> на основании массива Ваших данных: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Определить значение Медианы в дискретном ряду исходных данных.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Определить значение Медианы в интервальном ряду данных.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Определить Медианный интервал, показать графически на гистограмме.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Обозначить значение Медианы на гистограмме и на </a:t>
            </a:r>
            <a:r>
              <a:rPr lang="ru-RU" sz="1100" dirty="0" err="1"/>
              <a:t>огиве</a:t>
            </a:r>
            <a:r>
              <a:rPr lang="ru-RU" sz="1100" dirty="0"/>
              <a:t>.</a:t>
            </a:r>
          </a:p>
          <a:p>
            <a:pPr marL="0" lvl="0" indent="0">
              <a:buNone/>
            </a:pPr>
            <a:r>
              <a:rPr lang="ru-RU" sz="1100" dirty="0" smtClean="0"/>
              <a:t>2. Сделать </a:t>
            </a:r>
            <a:r>
              <a:rPr lang="ru-RU" sz="1100" dirty="0"/>
              <a:t>расчет и </a:t>
            </a:r>
            <a:r>
              <a:rPr lang="ru-RU" sz="1100" dirty="0" smtClean="0"/>
              <a:t>отобразить </a:t>
            </a:r>
            <a:r>
              <a:rPr lang="ru-RU" sz="1100" dirty="0"/>
              <a:t>графически МОДУ на основании массива Ваших данных: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В дискретном ряду исходных данных.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В интервальном ряду данных.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Определить Модальный интервал, показать его графически на гистограмме.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Обозначить значением Моды на гистограмме.</a:t>
            </a:r>
          </a:p>
          <a:p>
            <a:pPr marL="0" lvl="0" indent="0">
              <a:buNone/>
            </a:pPr>
            <a:r>
              <a:rPr lang="ru-RU" sz="1100" dirty="0" smtClean="0"/>
              <a:t>3. Отобразить </a:t>
            </a:r>
            <a:r>
              <a:rPr lang="ru-RU" sz="1100" dirty="0"/>
              <a:t>на графике гистограммы значение средней арифметической, которое рассчитано в рамках предыдущего домашнего задания.</a:t>
            </a:r>
          </a:p>
          <a:p>
            <a:pPr marL="0" lvl="0" indent="0">
              <a:buNone/>
            </a:pPr>
            <a:r>
              <a:rPr lang="ru-RU" sz="1100" dirty="0" smtClean="0"/>
              <a:t>4. Написать </a:t>
            </a:r>
            <a:r>
              <a:rPr lang="ru-RU" sz="1100" dirty="0"/>
              <a:t>единицу измерения полученных в п. 1 и в п. 2 значений Моды, и Медианы.</a:t>
            </a:r>
          </a:p>
          <a:p>
            <a:pPr marL="0" lvl="0" indent="0">
              <a:buNone/>
            </a:pPr>
            <a:r>
              <a:rPr lang="ru-RU" sz="1100" dirty="0" smtClean="0"/>
              <a:t>5. Сделать </a:t>
            </a:r>
            <a:r>
              <a:rPr lang="ru-RU" sz="1100" dirty="0"/>
              <a:t>расчет квартилей по исходным данным:</a:t>
            </a:r>
          </a:p>
          <a:p>
            <a:pPr lvl="1">
              <a:spcBef>
                <a:spcPts val="0"/>
              </a:spcBef>
            </a:pPr>
            <a:r>
              <a:rPr lang="ru-RU" sz="1100" dirty="0"/>
              <a:t>Значение первого квартиля </a:t>
            </a:r>
            <a:r>
              <a:rPr lang="en-US" sz="1100" dirty="0"/>
              <a:t>Q1</a:t>
            </a:r>
            <a:endParaRPr lang="ru-RU" sz="1100" dirty="0"/>
          </a:p>
          <a:p>
            <a:pPr lvl="1">
              <a:spcBef>
                <a:spcPts val="0"/>
              </a:spcBef>
            </a:pPr>
            <a:r>
              <a:rPr lang="ru-RU" sz="1100" dirty="0"/>
              <a:t>Значение третьего квартиля </a:t>
            </a:r>
            <a:r>
              <a:rPr lang="en-US" sz="1100" dirty="0"/>
              <a:t>Q3</a:t>
            </a:r>
            <a:endParaRPr lang="ru-RU" sz="1100" dirty="0"/>
          </a:p>
          <a:p>
            <a:pPr lvl="1">
              <a:spcBef>
                <a:spcPts val="0"/>
              </a:spcBef>
            </a:pPr>
            <a:r>
              <a:rPr lang="ru-RU" sz="1100" dirty="0"/>
              <a:t>Определить </a:t>
            </a:r>
            <a:r>
              <a:rPr lang="ru-RU" sz="1100" dirty="0" err="1"/>
              <a:t>интерквартильный</a:t>
            </a:r>
            <a:r>
              <a:rPr lang="ru-RU" sz="1100" dirty="0"/>
              <a:t> размах </a:t>
            </a:r>
            <a:r>
              <a:rPr lang="en-US" sz="1100" dirty="0"/>
              <a:t>Q2</a:t>
            </a:r>
            <a:endParaRPr lang="ru-RU" sz="1100" dirty="0"/>
          </a:p>
          <a:p>
            <a:pPr marL="0" lvl="0" indent="0">
              <a:buNone/>
            </a:pPr>
            <a:r>
              <a:rPr lang="ru-RU" sz="1100" dirty="0" smtClean="0"/>
              <a:t>6. Сделать </a:t>
            </a:r>
            <a:r>
              <a:rPr lang="ru-RU" sz="1100" dirty="0"/>
              <a:t>расчет первого квартиля по данным интервального вариационного ряда.</a:t>
            </a:r>
          </a:p>
          <a:p>
            <a:pPr marL="0" lvl="0" indent="0">
              <a:buNone/>
            </a:pPr>
            <a:r>
              <a:rPr lang="ru-RU" sz="1100" dirty="0" smtClean="0"/>
              <a:t>7. Сделать </a:t>
            </a:r>
            <a:r>
              <a:rPr lang="ru-RU" sz="1100" dirty="0"/>
              <a:t>расчет первого дециля по данным дискретного ряда распределения.</a:t>
            </a:r>
          </a:p>
          <a:p>
            <a:pPr marL="0" lvl="0" indent="0">
              <a:buNone/>
            </a:pPr>
            <a:r>
              <a:rPr lang="ru-RU" sz="1100" dirty="0" smtClean="0"/>
              <a:t>8. Сделать </a:t>
            </a:r>
            <a:r>
              <a:rPr lang="ru-RU" sz="1100" dirty="0"/>
              <a:t>расчет первого дециля по данным интервального ряда распределения.</a:t>
            </a:r>
          </a:p>
          <a:p>
            <a:pPr marL="0" lvl="0" indent="0">
              <a:buNone/>
            </a:pPr>
            <a:r>
              <a:rPr lang="ru-RU" sz="1100" dirty="0" smtClean="0"/>
              <a:t>9. Сделать </a:t>
            </a:r>
            <a:r>
              <a:rPr lang="ru-RU" sz="1100" dirty="0"/>
              <a:t>расчет коэффициента асимметрии.</a:t>
            </a:r>
          </a:p>
          <a:p>
            <a:pPr marL="0" lvl="0" indent="0">
              <a:buNone/>
            </a:pPr>
            <a:r>
              <a:rPr lang="ru-RU" sz="1100" dirty="0" smtClean="0"/>
              <a:t>10. Сделать </a:t>
            </a:r>
            <a:r>
              <a:rPr lang="ru-RU" sz="1100" dirty="0"/>
              <a:t>расчет коэффициента эксцесса.</a:t>
            </a:r>
          </a:p>
          <a:p>
            <a:pPr marL="0" indent="0">
              <a:buNone/>
            </a:pPr>
            <a:r>
              <a:rPr lang="ru-RU" sz="1100" dirty="0" smtClean="0"/>
              <a:t>Результаты </a:t>
            </a:r>
            <a:r>
              <a:rPr lang="ru-RU" sz="1100" dirty="0"/>
              <a:t>оформить в виде расчетного файла </a:t>
            </a:r>
            <a:r>
              <a:rPr lang="en-US" sz="1100" dirty="0"/>
              <a:t>MS Excel</a:t>
            </a:r>
            <a:r>
              <a:rPr lang="ru-RU" sz="1100" dirty="0"/>
              <a:t> (для проверки должны быть доступны все формулы и функции, которые использованы). Загрузить по ссылке: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docs.google.com/forms/d/e/1FAIpQLSd4xJJKoLAHR0p2hSrhmKedyalD5h7MFGFuLcf6CiPBikaaVg/viewform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16081133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копилку Модульной работы №1</a:t>
            </a:r>
            <a:endParaRPr lang="ru-RU" dirty="0"/>
          </a:p>
        </p:txBody>
      </p:sp>
      <p:sp>
        <p:nvSpPr>
          <p:cNvPr id="3" name="Объект 1"/>
          <p:cNvSpPr txBox="1">
            <a:spLocks/>
          </p:cNvSpPr>
          <p:nvPr/>
        </p:nvSpPr>
        <p:spPr>
          <a:xfrm>
            <a:off x="504825" y="1790700"/>
            <a:ext cx="11249025" cy="47178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 smtClean="0"/>
          </a:p>
          <a:p>
            <a:pPr marL="228600" indent="-228600">
              <a:spcBef>
                <a:spcPts val="0"/>
              </a:spcBef>
              <a:buFont typeface="Wingdings 3" charset="2"/>
              <a:buAutoNum type="arabicPeriod"/>
            </a:pPr>
            <a:r>
              <a:rPr lang="ru-RU" sz="1400" dirty="0" smtClean="0"/>
              <a:t>Описать ход работ.</a:t>
            </a:r>
          </a:p>
          <a:p>
            <a:pPr marL="228600" indent="-228600">
              <a:spcBef>
                <a:spcPts val="0"/>
              </a:spcBef>
              <a:buFont typeface="Wingdings 3" charset="2"/>
              <a:buAutoNum type="arabicPeriod"/>
            </a:pPr>
            <a:r>
              <a:rPr lang="ru-RU" sz="1400" dirty="0" smtClean="0"/>
              <a:t>Добавить интерпретацию полученных данных</a:t>
            </a:r>
          </a:p>
          <a:p>
            <a:pPr marL="228600" indent="-228600">
              <a:spcBef>
                <a:spcPts val="0"/>
              </a:spcBef>
              <a:buFont typeface="Wingdings 3" charset="2"/>
              <a:buAutoNum type="arabicPeriod"/>
            </a:pPr>
            <a:r>
              <a:rPr lang="ru-RU" sz="1400" dirty="0" smtClean="0"/>
              <a:t>Провести сравнительный анализ среднего значения, моды и медианы – сделать вывод о характере распределения данных.</a:t>
            </a:r>
          </a:p>
          <a:p>
            <a:pPr marL="228600" indent="-228600">
              <a:spcBef>
                <a:spcPts val="0"/>
              </a:spcBef>
              <a:buFont typeface="Wingdings 3" charset="2"/>
              <a:buAutoNum type="arabicPeriod"/>
            </a:pPr>
            <a:r>
              <a:rPr lang="ru-RU" sz="1400" dirty="0" smtClean="0"/>
              <a:t>Проанализировать и дать интерпретацию коэффициентам асимметрии и эксцесса. Дать характеристику лево- или право-стороннего распределения, а также высоко- или низко-вершинного распределения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624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Тема занятия: </a:t>
            </a:r>
            <a:br>
              <a:rPr lang="ru-RU" sz="3200" dirty="0" smtClean="0"/>
            </a:br>
            <a:r>
              <a:rPr lang="ru-RU" sz="3200" dirty="0" smtClean="0"/>
              <a:t>«Основные характеристики одномерного ряда»</a:t>
            </a:r>
            <a:endParaRPr lang="ru-RU" sz="3200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609152" y="200383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Средняя арифметическая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Средняя гармоническая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Средняя геометрическая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/>
              <a:t>Медиана</a:t>
            </a:r>
          </a:p>
          <a:p>
            <a:r>
              <a:rPr lang="ru-RU" dirty="0" smtClean="0"/>
              <a:t>Мода</a:t>
            </a:r>
            <a:endParaRPr lang="en-US" dirty="0" smtClean="0"/>
          </a:p>
          <a:p>
            <a:r>
              <a:rPr lang="ru-RU" dirty="0"/>
              <a:t>Коэффициент асимметрии</a:t>
            </a:r>
          </a:p>
          <a:p>
            <a:r>
              <a:rPr lang="ru-RU" dirty="0"/>
              <a:t>Коэффициент эксцесса</a:t>
            </a:r>
          </a:p>
          <a:p>
            <a:r>
              <a:rPr lang="ru-RU" dirty="0" smtClean="0"/>
              <a:t>Квартили</a:t>
            </a:r>
          </a:p>
          <a:p>
            <a:r>
              <a:rPr lang="ru-RU" dirty="0" smtClean="0"/>
              <a:t>Децили</a:t>
            </a:r>
          </a:p>
          <a:p>
            <a:pPr>
              <a:buFont typeface="Arial" charset="0"/>
              <a:buNone/>
            </a:pP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6514012" y="1930400"/>
            <a:ext cx="3091543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Средние значения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635932" y="3752201"/>
            <a:ext cx="3091543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Симметрия распределения, «</a:t>
            </a:r>
            <a:r>
              <a:rPr lang="ru-RU" dirty="0" err="1" smtClean="0"/>
              <a:t>вершинность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3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 4 (средние)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62779"/>
              </p:ext>
            </p:extLst>
          </p:nvPr>
        </p:nvGraphicFramePr>
        <p:xfrm>
          <a:off x="5468816" y="2602123"/>
          <a:ext cx="5954347" cy="2487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914">
                  <a:extLst>
                    <a:ext uri="{9D8B030D-6E8A-4147-A177-3AD203B41FA5}">
                      <a16:colId xmlns:a16="http://schemas.microsoft.com/office/drawing/2014/main" val="1221690330"/>
                    </a:ext>
                  </a:extLst>
                </a:gridCol>
                <a:gridCol w="1174303">
                  <a:extLst>
                    <a:ext uri="{9D8B030D-6E8A-4147-A177-3AD203B41FA5}">
                      <a16:colId xmlns:a16="http://schemas.microsoft.com/office/drawing/2014/main" val="4256758461"/>
                    </a:ext>
                  </a:extLst>
                </a:gridCol>
                <a:gridCol w="1806375">
                  <a:extLst>
                    <a:ext uri="{9D8B030D-6E8A-4147-A177-3AD203B41FA5}">
                      <a16:colId xmlns:a16="http://schemas.microsoft.com/office/drawing/2014/main" val="1192784127"/>
                    </a:ext>
                  </a:extLst>
                </a:gridCol>
                <a:gridCol w="1531755">
                  <a:extLst>
                    <a:ext uri="{9D8B030D-6E8A-4147-A177-3AD203B41FA5}">
                      <a16:colId xmlns:a16="http://schemas.microsoft.com/office/drawing/2014/main" val="2951839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Исходный ряд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 dirty="0">
                          <a:effectLst/>
                        </a:rPr>
                        <a:t>Исходный ряд данных сгруппированный (или дискретный вариационный ряд) – опционально, если встречаются повторяющиеся значения в исходном ряде данных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Интервальный вариационный ряд, который Вы построили в рамках выполненного </a:t>
                      </a:r>
                      <a:r>
                        <a:rPr lang="ru-RU" sz="1100" u="sng">
                          <a:effectLst/>
                          <a:hlinkClick r:id="rId2"/>
                        </a:rPr>
                        <a:t>домашнего задания №3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8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Формула простой средней арифметической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00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 dirty="0">
                          <a:effectLst/>
                        </a:rPr>
                        <a:t>Формула средней арифметической «взвешенной»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2684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0224" y="2083377"/>
            <a:ext cx="471878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 12.10.2022г.: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расчет по формуле средней арифметической простой и взвешенной на основании исходного массива Ваших данных и построенного интервального вариационного ряда распределения. Если в массиве Ваших исходных данных встречаются повторяющиеся значения, тогда добавьте и результаты этих расчетов: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единицу измерения полученных двух (или трех) значений средней арифметической, сравнить результаты, объяснить причину расхождений значений (если есть);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применить формулу расчета средней гармонической невзвешенной к массиву Ваших исходных данных; опционально (если данные позволяют) – также формулу средней гармонической взвешенной;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применить формулу расчета средней геометрической невзвешенной к массиву Ваших исходных данных; опционально (если данные позволяют) – также формулу средней геометрической взвешенной.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оформить в виде расчетного файла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использованы). Загрузить по ссылке: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https://docs.google.com/forms/d/e/1FAIpQLSfHWwKWcRzDibmfHwRU_UXQhhrAkw-Mz6M4FvB2u02oRZwxVg/viewform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732" y="487363"/>
            <a:ext cx="9333341" cy="933204"/>
          </a:xfrm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3200" dirty="0"/>
              <a:t>Расчет </a:t>
            </a:r>
            <a:r>
              <a:rPr lang="ru-RU" sz="3200" dirty="0" smtClean="0"/>
              <a:t>медианы по </a:t>
            </a:r>
            <a:r>
              <a:rPr lang="ru-RU" sz="3200" dirty="0"/>
              <a:t>исходным </a:t>
            </a:r>
            <a:r>
              <a:rPr lang="ru-RU" sz="3200" dirty="0" smtClean="0"/>
              <a:t>данным (дискретному ряду распределения) – ранжированный ряд:</a:t>
            </a:r>
            <a:endParaRPr lang="ru-RU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3574" y="2431338"/>
            <a:ext cx="412115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0350" y="2775588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Четное число элементов ряда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0350" y="4731643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Нечетное число </a:t>
            </a:r>
            <a:r>
              <a:rPr lang="ru-RU" dirty="0" smtClean="0"/>
              <a:t>элементов  </a:t>
            </a:r>
            <a:r>
              <a:rPr lang="ru-RU" dirty="0"/>
              <a:t>ряда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6773574" y="4704322"/>
          <a:ext cx="2831437" cy="60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Формула" r:id="rId4" imgW="825480" imgH="177480" progId="Equation.3">
                  <p:embed/>
                </p:oleObj>
              </mc:Choice>
              <mc:Fallback>
                <p:oleObj name="Формула" r:id="rId4" imgW="825480" imgH="177480" progId="Equation.3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574" y="4704322"/>
                        <a:ext cx="2831437" cy="60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Блок-схема: сопоставление 8"/>
          <p:cNvSpPr/>
          <p:nvPr/>
        </p:nvSpPr>
        <p:spPr>
          <a:xfrm>
            <a:off x="280653" y="507578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593" y="4558039"/>
            <a:ext cx="1766959" cy="151226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4001" y="5514109"/>
            <a:ext cx="3380508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Определите и продемонстрируйте </a:t>
            </a:r>
            <a:r>
              <a:rPr lang="ru-RU" dirty="0" err="1" smtClean="0"/>
              <a:t>Ме</a:t>
            </a:r>
            <a:r>
              <a:rPr lang="ru-RU" dirty="0" smtClean="0"/>
              <a:t> на Ваших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77531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318" y="822036"/>
            <a:ext cx="5493812" cy="646331"/>
          </a:xfrm>
        </p:spPr>
        <p:txBody>
          <a:bodyPr wrap="non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dirty="0"/>
              <a:t>Интерпретация медианы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47526" y="1623444"/>
            <a:ext cx="9771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Медиана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ru-RU" i="1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Ме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) — значение, которое делит элементы выборки на две равные половины (одна половина из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элементов выборки больше него, а другая половина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меньше).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47526" y="2697158"/>
            <a:ext cx="9771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В нашем примере: ровно половина студентов получили оценки ниже 6 баллов, а вторая половина студентов группы – выше 6 баллов на экзамене «Х», который сдавали ДД.ММ.ГГГГ.</a:t>
            </a:r>
          </a:p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Медианным в нашем примере является интервал от 4 до 6 баллов.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3408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732" y="487363"/>
            <a:ext cx="9333341" cy="1200329"/>
          </a:xfrm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dirty="0" smtClean="0"/>
              <a:t>Определение медианного интервала по интервальному вариационному ряду:</a:t>
            </a:r>
            <a:endParaRPr lang="ru-RU" sz="5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" name="Блок-схема: сопоставление 8"/>
          <p:cNvSpPr/>
          <p:nvPr/>
        </p:nvSpPr>
        <p:spPr>
          <a:xfrm>
            <a:off x="280653" y="507578"/>
            <a:ext cx="287383" cy="37446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74009" y="2604764"/>
            <a:ext cx="5462650" cy="1152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2" indent="0">
              <a:buFont typeface="Wingdings 3" charset="2"/>
              <a:buNone/>
              <a:defRPr/>
            </a:pPr>
            <a:r>
              <a:rPr lang="ru-RU" sz="1800" dirty="0">
                <a:solidFill>
                  <a:srgbClr val="222222"/>
                </a:solidFill>
                <a:latin typeface="arial" panose="020B0604020202020204" pitchFamily="34" charset="0"/>
              </a:rPr>
              <a:t>Медианным </a:t>
            </a:r>
            <a:r>
              <a:rPr lang="ru-RU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является </a:t>
            </a:r>
            <a:r>
              <a:rPr lang="ru-RU" sz="1800" dirty="0">
                <a:solidFill>
                  <a:srgbClr val="222222"/>
                </a:solidFill>
                <a:latin typeface="arial" panose="020B0604020202020204" pitchFamily="34" charset="0"/>
              </a:rPr>
              <a:t>интервал, накопленная частота которого первой превышает половину сумм всех частот. Или интервал, в который попадает значение </a:t>
            </a:r>
            <a:r>
              <a:rPr lang="ru-RU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медианы</a:t>
            </a:r>
            <a:endParaRPr lang="ru-RU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97054" y="4107790"/>
            <a:ext cx="4094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Медианным в нашем примере является интервал от 4 до 6 баллов.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55" y="2328539"/>
            <a:ext cx="3162300" cy="28575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708732" y="5500254"/>
            <a:ext cx="3380508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Определите и продемонстрируйте </a:t>
            </a:r>
            <a:r>
              <a:rPr lang="ru-RU" dirty="0" err="1" smtClean="0"/>
              <a:t>Ме</a:t>
            </a:r>
            <a:r>
              <a:rPr lang="ru-RU" dirty="0" smtClean="0"/>
              <a:t> интервал на примере Ваших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11096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" grpId="0" build="p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2316</TotalTime>
  <Words>2652</Words>
  <Application>Microsoft Office PowerPoint</Application>
  <PresentationFormat>Широкоэкранный</PresentationFormat>
  <Paragraphs>404</Paragraphs>
  <Slides>46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46</vt:i4>
      </vt:variant>
    </vt:vector>
  </HeadingPairs>
  <TitlesOfParts>
    <vt:vector size="59" baseType="lpstr">
      <vt:lpstr>Arial</vt:lpstr>
      <vt:lpstr>Arial</vt:lpstr>
      <vt:lpstr>Arial CYR</vt:lpstr>
      <vt:lpstr>Calibri</vt:lpstr>
      <vt:lpstr>Calibri Light</vt:lpstr>
      <vt:lpstr>Cambria Math</vt:lpstr>
      <vt:lpstr>Times New Roman</vt:lpstr>
      <vt:lpstr>Wingdings 3</vt:lpstr>
      <vt:lpstr>Ретро</vt:lpstr>
      <vt:lpstr>Формула</vt:lpstr>
      <vt:lpstr>Рисунок</vt:lpstr>
      <vt:lpstr>Уравнение</vt:lpstr>
      <vt:lpstr>Equation</vt:lpstr>
      <vt:lpstr>Первичная обработка и  представление статистических данных  </vt:lpstr>
      <vt:lpstr>Результат квиза 1 </vt:lpstr>
      <vt:lpstr>Результат квиза 1</vt:lpstr>
      <vt:lpstr>«Работа с диаграммами», Конструктор, «Добавить элемент диаграммы»</vt:lpstr>
      <vt:lpstr>Тема занятия:  «Основные характеристики одномерного ряда»</vt:lpstr>
      <vt:lpstr>Домашнее задание 4 (средние)</vt:lpstr>
      <vt:lpstr>Расчет медианы по исходным данным (дискретному ряду распределения) – ранжированный ряд:</vt:lpstr>
      <vt:lpstr>Интерпретация медианы</vt:lpstr>
      <vt:lpstr>Определение медианного интервала по интервальному вариационному ряду:</vt:lpstr>
      <vt:lpstr>Определение медианы по интервальному ряду распределения</vt:lpstr>
      <vt:lpstr>Задание на занятии:</vt:lpstr>
      <vt:lpstr>Интерпретация моды</vt:lpstr>
      <vt:lpstr>Мода в интервальном ряду</vt:lpstr>
      <vt:lpstr>Задание на занятии:</vt:lpstr>
      <vt:lpstr>Мода в интервальном ряду распределения</vt:lpstr>
      <vt:lpstr>Средние величины на графиках</vt:lpstr>
      <vt:lpstr>Средние величины на графиках</vt:lpstr>
      <vt:lpstr>Определение медианы по дискретному ряду распределения</vt:lpstr>
      <vt:lpstr>Основные характеристики одномерных данных </vt:lpstr>
      <vt:lpstr>Промежуточные расчеты</vt:lpstr>
      <vt:lpstr>Презентация PowerPoint</vt:lpstr>
      <vt:lpstr>Характеристики симметрии вариационного ряда</vt:lpstr>
      <vt:lpstr>Характеристики симметрии вариационного ряда</vt:lpstr>
      <vt:lpstr>?  Какой характер носит асимметрия вариационного ряда, если на графике</vt:lpstr>
      <vt:lpstr>Для умеренно ассиметричных рядов:</vt:lpstr>
      <vt:lpstr>Презентация PowerPoint</vt:lpstr>
      <vt:lpstr>Коэффициент асимметрии</vt:lpstr>
      <vt:lpstr>Коэффициент асимметрии в нашем примере</vt:lpstr>
      <vt:lpstr>? Как показать коэффициент асимметрии на графике</vt:lpstr>
      <vt:lpstr>Сила асимметрии</vt:lpstr>
      <vt:lpstr>Коэффициент эксцесса</vt:lpstr>
      <vt:lpstr>Коэффициент эксцесса в нашем примере</vt:lpstr>
      <vt:lpstr>Коэффициент эксцесса на графике</vt:lpstr>
      <vt:lpstr>Вычислить коэффициенты асимметрии и эксцесса по Вашим данным</vt:lpstr>
      <vt:lpstr>Квартили</vt:lpstr>
      <vt:lpstr>Квартили по исходным данным</vt:lpstr>
      <vt:lpstr>Определите Q1, Q2, Q3, Q4 </vt:lpstr>
      <vt:lpstr>? Чему равен Q2?</vt:lpstr>
      <vt:lpstr>Презентация PowerPoint</vt:lpstr>
      <vt:lpstr>Децили</vt:lpstr>
      <vt:lpstr>Презентация PowerPoint</vt:lpstr>
      <vt:lpstr>Интервальный ряд с неравными  интервалами</vt:lpstr>
      <vt:lpstr>Презентация PowerPoint</vt:lpstr>
      <vt:lpstr>Построить квартильное распределение (по исходным данным)</vt:lpstr>
      <vt:lpstr>Домашнее задание №5</vt:lpstr>
      <vt:lpstr>В копилку Модульной работы №1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316</cp:revision>
  <cp:lastPrinted>2021-09-14T17:28:54Z</cp:lastPrinted>
  <dcterms:created xsi:type="dcterms:W3CDTF">2020-08-31T08:48:57Z</dcterms:created>
  <dcterms:modified xsi:type="dcterms:W3CDTF">2022-10-05T07:10:01Z</dcterms:modified>
</cp:coreProperties>
</file>