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797675" cy="9926625"/>
  <p:embeddedFontLst>
    <p:embeddedFont>
      <p:font typeface="Arim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lSgifjKnADQ/zL05Tag2kMk0b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93D4B4-0D40-4274-BA75-1047241385A0}">
  <a:tblStyle styleId="{2693D4B4-0D40-4274-BA75-1047241385A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0BA6052-1C83-4C8D-A356-C15E69BA6D1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mo-italic.fntdata"/><Relationship Id="rId30" Type="http://schemas.openxmlformats.org/officeDocument/2006/relationships/font" Target="fonts/Arim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Arim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18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4" name="Google Shape;344;p1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19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6" name="Google Shape;26;p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1" name="Google Shape;91;p3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5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" name="Google Shape;98;p35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99" name="Google Shape;99;p35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6" name="Google Shape;106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7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1 большой объект и 2 маленьких объекта" type="objAndTwoObj">
  <p:cSld name="OBJECT_AND_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6197600" y="1981200"/>
            <a:ext cx="508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3" type="body"/>
          </p:nvPr>
        </p:nvSpPr>
        <p:spPr>
          <a:xfrm>
            <a:off x="6197600" y="4114800"/>
            <a:ext cx="508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два объекта" type="txAndTwoObj">
  <p:cSld name="TEX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6197600" y="1981200"/>
            <a:ext cx="508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3" type="body"/>
          </p:nvPr>
        </p:nvSpPr>
        <p:spPr>
          <a:xfrm>
            <a:off x="6197600" y="4114800"/>
            <a:ext cx="508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69" name="Google Shape;69;p3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32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32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4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" name="Google Shape;17;p2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Relationship Id="rId5" Type="http://schemas.openxmlformats.org/officeDocument/2006/relationships/image" Target="../media/image53.png"/><Relationship Id="rId6" Type="http://schemas.openxmlformats.org/officeDocument/2006/relationships/image" Target="../media/image41.png"/><Relationship Id="rId7" Type="http://schemas.openxmlformats.org/officeDocument/2006/relationships/image" Target="../media/image51.png"/><Relationship Id="rId8" Type="http://schemas.openxmlformats.org/officeDocument/2006/relationships/image" Target="../media/image5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49.png"/><Relationship Id="rId5" Type="http://schemas.openxmlformats.org/officeDocument/2006/relationships/image" Target="../media/image46.png"/><Relationship Id="rId6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png"/><Relationship Id="rId4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forms/d/e/1FAIpQLScEIE3TZqH-iDSHPdCm7cYNOC4T32lu-Wj9KTnW4E0Tr-cooA/viewfor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forms/d/e/1FAIpQLSdzB1Yxa8ZC_KuzReYqWZR4FXyklU_Ayz9hs6iFcyrPbiBToA/viewfor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2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5.png"/><Relationship Id="rId13" Type="http://schemas.openxmlformats.org/officeDocument/2006/relationships/image" Target="../media/image26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ctrTitle"/>
          </p:nvPr>
        </p:nvSpPr>
        <p:spPr>
          <a:xfrm>
            <a:off x="1100051" y="1266090"/>
            <a:ext cx="10058400" cy="2356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ru-RU" sz="4400"/>
              <a:t>Первичная обработка и </a:t>
            </a:r>
            <a:br>
              <a:rPr lang="ru-RU" sz="4400"/>
            </a:br>
            <a:r>
              <a:rPr lang="ru-RU" sz="4400"/>
              <a:t>представление статистических данных  </a:t>
            </a:r>
            <a:endParaRPr sz="4400"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1900"/>
              <a:t>ПРАКТИЧЕСКИЕ ЗАНЯТИЯ ПО ПЕРВОЙ ДИСЦИПЛИНЕ МАЙНОРА «ПРИКЛАДНОЙ СТАТИСТИЧЕСКИЙ АНАЛИЗ»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/>
              <a:t>КАБАЕВА ЕЛЕНА ВЛАДИМИРОВНА, К.Э.Н., ДОЦЕНТ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/>
              <a:t>          ELENA7296434@GMAIL.COM  		@ELEKABAEVA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4354286" y="5974080"/>
            <a:ext cx="4223658" cy="56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ru-RU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2022/2023 УЧЕБНЫЙ ГОД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9251" y="5019228"/>
            <a:ext cx="447500" cy="457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3801" y="5019228"/>
            <a:ext cx="447500" cy="44130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"/>
          <p:cNvSpPr txBox="1"/>
          <p:nvPr/>
        </p:nvSpPr>
        <p:spPr>
          <a:xfrm>
            <a:off x="7680709" y="508939"/>
            <a:ext cx="4223658" cy="1308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ru-RU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ЗАНЯТИЕ 5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ru-RU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12.10.2022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835269" y="20716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ru-RU"/>
              <a:t>Сводная таблица для сравнения и интерпретации полученных результатов </a:t>
            </a:r>
            <a:endParaRPr/>
          </a:p>
        </p:txBody>
      </p:sp>
      <p:graphicFrame>
        <p:nvGraphicFramePr>
          <p:cNvPr id="258" name="Google Shape;258;p10"/>
          <p:cNvGraphicFramePr/>
          <p:nvPr/>
        </p:nvGraphicFramePr>
        <p:xfrm>
          <a:off x="835269" y="1251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{70BA6052-1C83-4C8D-A356-C15E69BA6D10}</a:tableStyleId>
              </a:tblPr>
              <a:tblGrid>
                <a:gridCol w="3367450"/>
                <a:gridCol w="2312375"/>
                <a:gridCol w="2450850"/>
                <a:gridCol w="2710225"/>
              </a:tblGrid>
              <a:tr h="71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По ряду исходных данных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По данным интервального ряда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Проверка эмпирических</a:t>
                      </a:r>
                      <a:r>
                        <a:rPr lang="ru-RU" sz="1800"/>
                        <a:t> </a:t>
                      </a:r>
                      <a:r>
                        <a:rPr lang="ru-RU" sz="1800"/>
                        <a:t>соотношений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1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Средняя арифм.</a:t>
                      </a:r>
                      <a:r>
                        <a:rPr lang="ru-RU" sz="1800"/>
                        <a:t> (X</a:t>
                      </a:r>
                      <a:r>
                        <a:rPr lang="ru-RU" sz="1000"/>
                        <a:t>ср</a:t>
                      </a:r>
                      <a:r>
                        <a:rPr lang="ru-RU" sz="1800"/>
                        <a:t>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5,81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5,34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accent2"/>
                          </a:solidFill>
                        </a:rPr>
                        <a:t>-3*S ≤ X</a:t>
                      </a:r>
                      <a:r>
                        <a:rPr lang="ru-RU" sz="1100">
                          <a:solidFill>
                            <a:schemeClr val="accent2"/>
                          </a:solidFill>
                        </a:rPr>
                        <a:t>ср</a:t>
                      </a:r>
                      <a:r>
                        <a:rPr lang="ru-RU" sz="18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sz="1800">
                          <a:solidFill>
                            <a:schemeClr val="accent2"/>
                          </a:solidFill>
                        </a:rPr>
                        <a:t>≤ +3*S    </a:t>
                      </a:r>
                      <a:r>
                        <a:rPr b="1" i="1" lang="ru-RU" sz="1800">
                          <a:solidFill>
                            <a:srgbClr val="00B050"/>
                          </a:solidFill>
                        </a:rPr>
                        <a:t>(N)</a:t>
                      </a:r>
                      <a:endParaRPr b="1" i="1" sz="18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Дисперсия (S^</a:t>
                      </a:r>
                      <a:r>
                        <a:rPr lang="ru-RU" sz="1000"/>
                        <a:t>2</a:t>
                      </a:r>
                      <a:r>
                        <a:rPr lang="ru-RU" sz="1800"/>
                        <a:t>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4,09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33,95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CKO</a:t>
                      </a:r>
                      <a:r>
                        <a:rPr lang="ru-RU" sz="1800"/>
                        <a:t>    (S)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2,02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5,83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solidFill>
                            <a:schemeClr val="accent2"/>
                          </a:solidFill>
                        </a:rPr>
                        <a:t>S ~1,25*d              </a:t>
                      </a:r>
                      <a:r>
                        <a:rPr b="1" i="1" lang="ru-RU" sz="1800">
                          <a:solidFill>
                            <a:srgbClr val="00B050"/>
                          </a:solidFill>
                        </a:rPr>
                        <a:t>(N)</a:t>
                      </a:r>
                      <a:endParaRPr sz="18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solidFill>
                            <a:schemeClr val="accent2"/>
                          </a:solidFill>
                        </a:rPr>
                        <a:t>S ~R/6                  </a:t>
                      </a:r>
                      <a:r>
                        <a:rPr b="1" i="1" lang="ru-RU" sz="1800">
                          <a:solidFill>
                            <a:srgbClr val="00B050"/>
                          </a:solidFill>
                        </a:rPr>
                        <a:t>(N)</a:t>
                      </a:r>
                      <a:endParaRPr b="1" i="1" sz="18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СЛО    (d)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1,60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5,55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1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Размах</a:t>
                      </a:r>
                      <a:r>
                        <a:rPr lang="ru-RU" sz="1800"/>
                        <a:t>(R)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К-т осцилляции (V</a:t>
                      </a:r>
                      <a:r>
                        <a:rPr lang="ru-RU" sz="1000"/>
                        <a:t>R</a:t>
                      </a:r>
                      <a:r>
                        <a:rPr lang="ru-RU" sz="1800"/>
                        <a:t>), 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154,8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149,8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К</a:t>
                      </a:r>
                      <a:r>
                        <a:rPr lang="ru-RU" sz="1800"/>
                        <a:t>-т лин. вариации </a:t>
                      </a:r>
                      <a:r>
                        <a:rPr lang="ru-RU" sz="1800"/>
                        <a:t>(V</a:t>
                      </a:r>
                      <a:r>
                        <a:rPr lang="ru-RU" sz="1000"/>
                        <a:t>d</a:t>
                      </a:r>
                      <a:r>
                        <a:rPr lang="ru-RU" sz="1800"/>
                        <a:t>), 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4,99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103,9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К</a:t>
                      </a:r>
                      <a:r>
                        <a:rPr lang="ru-RU" sz="1800"/>
                        <a:t>-т вариации </a:t>
                      </a:r>
                      <a:r>
                        <a:rPr lang="ru-RU" sz="1800"/>
                        <a:t>(V), 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34,8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18,2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1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Квартильное отклонение </a:t>
                      </a:r>
                      <a:r>
                        <a:rPr lang="ru-RU" sz="1800"/>
                        <a:t>(Q)</a:t>
                      </a:r>
                      <a:endParaRPr sz="1800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1,5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25</a:t>
                      </a:r>
                      <a:endParaRPr sz="1800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543</a:t>
                      </a:r>
                      <a:endParaRPr sz="1800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Q ~ (2/3)* 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1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Относительный показатель квартильной вариации (К</a:t>
                      </a:r>
                      <a:r>
                        <a:rPr lang="ru-RU" sz="1000"/>
                        <a:t>Q</a:t>
                      </a:r>
                      <a:r>
                        <a:rPr lang="ru-RU" sz="1800"/>
                        <a:t>),</a:t>
                      </a:r>
                      <a:r>
                        <a:rPr lang="ru-RU" sz="1800"/>
                        <a:t> %</a:t>
                      </a:r>
                      <a:endParaRPr sz="1800"/>
                    </a:p>
                  </a:txBody>
                  <a:tcPr marT="45725" marB="45725" marR="91450" marL="91450"/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Предварительные расчеты</a:t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489994"/>
            <a:ext cx="1079500" cy="43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1498" y="2506661"/>
            <a:ext cx="1025525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2675" y="2526505"/>
            <a:ext cx="1027112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0592" y="2527298"/>
            <a:ext cx="952500" cy="33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334" y="4415448"/>
            <a:ext cx="1685925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30657" y="4386567"/>
            <a:ext cx="2221635" cy="52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01336" y="4444862"/>
            <a:ext cx="3719512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/>
          <p:nvPr/>
        </p:nvSpPr>
        <p:spPr>
          <a:xfrm>
            <a:off x="669986" y="1748326"/>
            <a:ext cx="89646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работы добавьте в таблицу исходных значений столбцы со следующими величинами: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1524001" y="18536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832644" y="3578223"/>
            <a:ext cx="7561263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таблицу интервального-вариационного ряда добавьте столбцы со значениями: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8049572" y="2097483"/>
            <a:ext cx="3405554" cy="165179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Емелин А. Как вычислить коэффициент асимметрии и эксцесса.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Видео-сюжет (YouTube от 01.12.18) с демонстрацией оформления расчетной таблицы в  MS Excel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/>
          <p:nvPr>
            <p:ph type="title"/>
          </p:nvPr>
        </p:nvSpPr>
        <p:spPr>
          <a:xfrm>
            <a:off x="0" y="0"/>
            <a:ext cx="120033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ru-RU" sz="3200"/>
              <a:t>Показатели вариации изучаемого признака (характеристики рассеивания): интерпретация и доп.ссылки</a:t>
            </a:r>
            <a:endParaRPr sz="3200"/>
          </a:p>
        </p:txBody>
      </p:sp>
      <p:sp>
        <p:nvSpPr>
          <p:cNvPr id="280" name="Google Shape;280;p12"/>
          <p:cNvSpPr txBox="1"/>
          <p:nvPr/>
        </p:nvSpPr>
        <p:spPr>
          <a:xfrm>
            <a:off x="246743" y="1436915"/>
            <a:ext cx="445588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Дисперсия.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Мера разброса данных вокруг средней арифметической.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нашем примере: дисперсия составляет 4 балла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2"/>
          <p:cNvSpPr txBox="1"/>
          <p:nvPr/>
        </p:nvSpPr>
        <p:spPr>
          <a:xfrm>
            <a:off x="4862285" y="1436915"/>
            <a:ext cx="657497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tatanaliz.info/statistica/opisanie-dannyx/dispersiya-standartnoe-otklonenie-koeffitsient-variatsii/#:~:text=%D0%9E%D0%BD%20%D0%BE%D1%82%D1%80%D0%B0%D0%B6%D0%B0%D0%B5%D1%82%20%D0%BC%D0%B5%D1%80%D1%83%20%D1%80%D0%B0%D0%B7%D0%B1%D1%80%D0%BE%D1%81%D0%B0%20%D0%B4%D0%B0%D0%BD%D0%BD%D1%8B%D1%85%20%D0%B2%D0%BE%D0%BA%D1%80%D1%83%D0%B3%20%D1%81%D1%80%D0%B5%D0%B4%D0%BD%D0%B5%D0%B9%20%D0%B0%D1%80%D0%B8%D1%84%D0%BC%D0%B5%D1%82%D0%B8%D1%87%D0%B5%D1%81%D0%BA%D0%BE%D0%B9.&amp;text=%D0%95%D1%81%D0%BB%D0%B8%20%D0%BC%D0%B0%D1%82%D0%BE%D0%B6%D0%B8%D0%B4%D0%B0%D0%BD%D0%B8%D0%B5%20%D0%BE%D1%82%D1%80%D0%B0%D0%B6%D0%B0%D0%B5%D1%82%20%D1%86%D0%B5%D0%BD%D1%82%D1%80%20%D1%81%D0%BB%D1%83%D1%87%D0%B0%D0%B9%D0%BD%D0%BE%D0%B9,%D0%BE%D0%B6%D0%B8%D0%B4%D0%B0%D0%BD%D0%B8%D0%B5%20%D0%BE%D1%82%D0%BA%D0%BB%D0%BE%D0%BD%D0%B5%D0%BD%D0%B8%D0%B9%20%D0%BE%D1%82%20%D0%BC%D0%B0%D1%82%D0%B5%D0%BC%D0%B0%D1%82%D0%B8%D1%87%D0%B5%D1%81%D0%BA%D0%BE%D0%B3%D0%BE%20%D0%BE%D0%B6%D0%B8%D0%B4%D0%B0%D0%BD%D0%B8%D1%8F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246742" y="4013861"/>
            <a:ext cx="638265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Насколько расходятся («далеки») значения от средней величины.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нашем примере: значение СКО составляет 2 балла, что свидетельствует о том, что значения тяготеют к среднему и находятся «недалеко» от него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>
            <p:ph type="title"/>
          </p:nvPr>
        </p:nvSpPr>
        <p:spPr>
          <a:xfrm>
            <a:off x="835268" y="0"/>
            <a:ext cx="1116804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ru-RU" sz="2800"/>
              <a:t>Показатели вариации изучаемого признака (характеристики рассеивания): интерпретация и доп.ссылки</a:t>
            </a:r>
            <a:endParaRPr sz="2800"/>
          </a:p>
        </p:txBody>
      </p:sp>
      <p:sp>
        <p:nvSpPr>
          <p:cNvPr id="288" name="Google Shape;288;p13"/>
          <p:cNvSpPr txBox="1"/>
          <p:nvPr/>
        </p:nvSpPr>
        <p:spPr>
          <a:xfrm>
            <a:off x="897374" y="2403583"/>
            <a:ext cx="445588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Среднее линейное отклонение.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Средняя величина из отклонений значений ряда от средней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нашем примере: среднее линейное отклонение составляет 0.9 балла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5986307" y="2403583"/>
            <a:ext cx="515354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https://studme.org/1661032820680/statistika/srednee_lineynoe_otklonenie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type="title"/>
          </p:nvPr>
        </p:nvSpPr>
        <p:spPr>
          <a:xfrm>
            <a:off x="874713" y="452437"/>
            <a:ext cx="8569325" cy="7207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ru-RU" sz="3200"/>
              <a:t>Виды дисперсии</a:t>
            </a:r>
            <a:endParaRPr/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851" y="952500"/>
            <a:ext cx="2745596" cy="118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1314" y="2601334"/>
            <a:ext cx="2853471" cy="99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9767" y="4038968"/>
            <a:ext cx="3478905" cy="99756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4"/>
          <p:cNvSpPr/>
          <p:nvPr/>
        </p:nvSpPr>
        <p:spPr>
          <a:xfrm>
            <a:off x="874713" y="1486205"/>
            <a:ext cx="18002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Общая</a:t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731838" y="4221773"/>
            <a:ext cx="35274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Внутригрупповая</a:t>
            </a: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731838" y="2873375"/>
            <a:ext cx="3529013" cy="719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Межгрупповая</a:t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731838" y="5259388"/>
            <a:ext cx="417512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Средняя из внутригрупповых</a:t>
            </a:r>
            <a:endParaRPr/>
          </a:p>
        </p:txBody>
      </p:sp>
      <p:pic>
        <p:nvPicPr>
          <p:cNvPr id="303" name="Google Shape;30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6888" y="5235575"/>
            <a:ext cx="2546350" cy="133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type="title"/>
          </p:nvPr>
        </p:nvSpPr>
        <p:spPr>
          <a:xfrm>
            <a:off x="817418" y="652463"/>
            <a:ext cx="915092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Calibri"/>
              <a:buNone/>
            </a:pPr>
            <a:r>
              <a:rPr b="1" lang="ru-RU" sz="5000">
                <a:solidFill>
                  <a:schemeClr val="accent2"/>
                </a:solidFill>
              </a:rPr>
              <a:t>Правило сложения дисперсий</a:t>
            </a:r>
            <a:endParaRPr b="1" sz="5000">
              <a:solidFill>
                <a:schemeClr val="accent2"/>
              </a:solidFill>
            </a:endParaRPr>
          </a:p>
        </p:txBody>
      </p:sp>
      <p:pic>
        <p:nvPicPr>
          <p:cNvPr id="310" name="Google Shape;3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975" y="1795463"/>
            <a:ext cx="5043488" cy="1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5"/>
          <p:cNvSpPr txBox="1"/>
          <p:nvPr/>
        </p:nvSpPr>
        <p:spPr>
          <a:xfrm>
            <a:off x="817418" y="3677316"/>
            <a:ext cx="97605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общая дисперсия равна сумме средней из внутригрупповых и межгрупповых дисперсий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3083719" y="4582301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Общая дисперсия, возникающая под действием всех факторов, равна сумме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дисперсии, появляющейся под воздействием всех прочих факторов, и дисперсии, возникающей за счет группировочного признака.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type="title"/>
          </p:nvPr>
        </p:nvSpPr>
        <p:spPr>
          <a:xfrm>
            <a:off x="2209800" y="1889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Calibri"/>
              <a:buNone/>
            </a:pPr>
            <a:r>
              <a:rPr b="1" lang="ru-RU" sz="5000">
                <a:solidFill>
                  <a:schemeClr val="accent2"/>
                </a:solidFill>
              </a:rPr>
              <a:t>Расчет дисперсии</a:t>
            </a:r>
            <a:endParaRPr b="1" sz="5000">
              <a:solidFill>
                <a:schemeClr val="accent2"/>
              </a:solidFill>
            </a:endParaRPr>
          </a:p>
        </p:txBody>
      </p:sp>
      <p:pic>
        <p:nvPicPr>
          <p:cNvPr id="319" name="Google Shape;3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9855" y="1331913"/>
            <a:ext cx="38862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6"/>
          <p:cNvSpPr/>
          <p:nvPr/>
        </p:nvSpPr>
        <p:spPr>
          <a:xfrm>
            <a:off x="692727" y="817418"/>
            <a:ext cx="290946" cy="514495"/>
          </a:xfrm>
          <a:prstGeom prst="flowChartCollat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4195" y="3741738"/>
            <a:ext cx="19431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6"/>
          <p:cNvSpPr/>
          <p:nvPr/>
        </p:nvSpPr>
        <p:spPr>
          <a:xfrm>
            <a:off x="2209800" y="5140036"/>
            <a:ext cx="7474527" cy="1427019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Рассчитать и дать интерпретацию дисперсии (и СКО) по Вашим данным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type="title"/>
          </p:nvPr>
        </p:nvSpPr>
        <p:spPr>
          <a:xfrm>
            <a:off x="2209800" y="1889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Calibri"/>
              <a:buNone/>
            </a:pPr>
            <a:r>
              <a:rPr b="1" lang="ru-RU" sz="5000">
                <a:solidFill>
                  <a:schemeClr val="accent2"/>
                </a:solidFill>
              </a:rPr>
              <a:t>Расчет дисперсии</a:t>
            </a:r>
            <a:endParaRPr b="1" sz="5000">
              <a:solidFill>
                <a:schemeClr val="accent2"/>
              </a:solidFill>
            </a:endParaRPr>
          </a:p>
        </p:txBody>
      </p:sp>
      <p:sp>
        <p:nvSpPr>
          <p:cNvPr id="329" name="Google Shape;329;p17"/>
          <p:cNvSpPr/>
          <p:nvPr/>
        </p:nvSpPr>
        <p:spPr>
          <a:xfrm>
            <a:off x="671945" y="389877"/>
            <a:ext cx="290946" cy="514495"/>
          </a:xfrm>
          <a:prstGeom prst="flowChartCollat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7"/>
          <p:cNvSpPr/>
          <p:nvPr/>
        </p:nvSpPr>
        <p:spPr>
          <a:xfrm>
            <a:off x="3240231" y="4684713"/>
            <a:ext cx="4698423" cy="168837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https://statanaliz.info/statistica/opisanie-dannyx/dispersiya-standartnoe-otklonenie-koeffitsient-variatsii/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428895"/>
            <a:ext cx="6218540" cy="286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>
            <p:ph type="title"/>
          </p:nvPr>
        </p:nvSpPr>
        <p:spPr>
          <a:xfrm>
            <a:off x="2209800" y="1889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Calibri"/>
              <a:buNone/>
            </a:pPr>
            <a:r>
              <a:rPr b="1" lang="ru-RU" sz="5000">
                <a:solidFill>
                  <a:schemeClr val="accent2"/>
                </a:solidFill>
              </a:rPr>
              <a:t>Расчет дисперсии</a:t>
            </a:r>
            <a:endParaRPr b="1" sz="5000">
              <a:solidFill>
                <a:schemeClr val="accent2"/>
              </a:solidFill>
            </a:endParaRPr>
          </a:p>
        </p:txBody>
      </p:sp>
      <p:sp>
        <p:nvSpPr>
          <p:cNvPr id="338" name="Google Shape;338;p18"/>
          <p:cNvSpPr/>
          <p:nvPr/>
        </p:nvSpPr>
        <p:spPr>
          <a:xfrm>
            <a:off x="671945" y="389877"/>
            <a:ext cx="290946" cy="514495"/>
          </a:xfrm>
          <a:prstGeom prst="flowChartCollat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8"/>
          <p:cNvSpPr/>
          <p:nvPr/>
        </p:nvSpPr>
        <p:spPr>
          <a:xfrm>
            <a:off x="3240231" y="4684713"/>
            <a:ext cx="4698423" cy="168837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https://www.youtube.com/watch?v=f_VLUvSUGvQ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231" y="1147831"/>
            <a:ext cx="4688464" cy="331203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8"/>
          <p:cNvSpPr/>
          <p:nvPr/>
        </p:nvSpPr>
        <p:spPr>
          <a:xfrm>
            <a:off x="8700655" y="3352800"/>
            <a:ext cx="3117272" cy="3172691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формул в MS Excel- для общей информации: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https://www.youtube.com/watch?v=kz47EstTymM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type="title"/>
          </p:nvPr>
        </p:nvSpPr>
        <p:spPr>
          <a:xfrm>
            <a:off x="2209800" y="1889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b="1" lang="ru-RU" sz="5000">
                <a:solidFill>
                  <a:schemeClr val="accent2"/>
                </a:solidFill>
              </a:rPr>
              <a:t>Энциклопедия функций в MS Excel</a:t>
            </a:r>
            <a:endParaRPr b="1" sz="5000">
              <a:solidFill>
                <a:schemeClr val="accent2"/>
              </a:solidFill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71945" y="389877"/>
            <a:ext cx="290946" cy="514495"/>
          </a:xfrm>
          <a:prstGeom prst="flowChartCollat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3434194" y="2911331"/>
            <a:ext cx="4698423" cy="168837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https://statanaliz.info/osnovnye-formuly-excel/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940777" y="1816448"/>
            <a:ext cx="10119946" cy="9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/>
              <a:t>Вариация - это различия индивидуальных значений признака у единиц изучаемой совокупности.</a:t>
            </a:r>
            <a:endParaRPr/>
          </a:p>
        </p:txBody>
      </p:sp>
      <p:sp>
        <p:nvSpPr>
          <p:cNvPr id="132" name="Google Shape;132;p2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ru-RU"/>
              <a:t>Показатели вариации и средние характеристики</a:t>
            </a:r>
            <a:endParaRPr/>
          </a:p>
        </p:txBody>
      </p:sp>
      <p:sp>
        <p:nvSpPr>
          <p:cNvPr id="133" name="Google Shape;133;p2"/>
          <p:cNvSpPr txBox="1"/>
          <p:nvPr>
            <p:ph idx="2" type="body"/>
          </p:nvPr>
        </p:nvSpPr>
        <p:spPr>
          <a:xfrm>
            <a:off x="914400" y="2333925"/>
            <a:ext cx="9223131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/>
              <a:t>средняя, являясь равнодействующей, выполняет свою основную задачу с разной степенью точности: чем меньше различия индивидуальных значений признака, подлежащих осреднению, тем однороднее совокупность, а, следовательно, точнее и надежнее средняя, и наоборот. Следовательно по степени вариации можно судить о границах вариации признака, однородности совокупности по данному признаку, типичности средней, взаимосвязи факторов, определяющих вариацию</a:t>
            </a:r>
            <a:endParaRPr/>
          </a:p>
        </p:txBody>
      </p:sp>
      <p:sp>
        <p:nvSpPr>
          <p:cNvPr id="134" name="Google Shape;134;p2"/>
          <p:cNvSpPr txBox="1"/>
          <p:nvPr>
            <p:ph idx="3" type="body"/>
          </p:nvPr>
        </p:nvSpPr>
        <p:spPr>
          <a:xfrm>
            <a:off x="1037492" y="4930585"/>
            <a:ext cx="3552093" cy="1040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ru-RU">
                <a:solidFill>
                  <a:schemeClr val="dk1"/>
                </a:solidFill>
              </a:rPr>
              <a:t>10    15    15   30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/>
              <a:t>Хср = 17,5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/>
              <a:t>R = 20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1037492" y="4425861"/>
            <a:ext cx="2078236" cy="3939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Ситуация 1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9711" y="4432988"/>
            <a:ext cx="2078236" cy="3939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Ситуация 2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7482253" y="4944839"/>
            <a:ext cx="3552093" cy="1040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16    17    18   19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Хср = 17,5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 = 3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266699" y="4826740"/>
            <a:ext cx="770793" cy="3939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ряд 1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628918" y="4826740"/>
            <a:ext cx="770793" cy="3939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ряд 2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/>
          <p:nvPr>
            <p:ph type="title"/>
          </p:nvPr>
        </p:nvSpPr>
        <p:spPr>
          <a:xfrm>
            <a:off x="1847850" y="26035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b="1" lang="ru-RU" sz="5000">
                <a:solidFill>
                  <a:schemeClr val="accent2"/>
                </a:solidFill>
              </a:rPr>
              <a:t>Эмпирическое корреляционное отношение</a:t>
            </a:r>
            <a:endParaRPr/>
          </a:p>
        </p:txBody>
      </p:sp>
      <p:pic>
        <p:nvPicPr>
          <p:cNvPr id="355" name="Google Shape;3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600" y="2025650"/>
            <a:ext cx="4583113" cy="370046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0"/>
          <p:cNvSpPr/>
          <p:nvPr/>
        </p:nvSpPr>
        <p:spPr>
          <a:xfrm>
            <a:off x="3626211" y="4969037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измеряет, какую часть общей колеблемости результативного признака вызывает изучаемый фактор.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/>
          <p:nvPr>
            <p:ph type="title"/>
          </p:nvPr>
        </p:nvSpPr>
        <p:spPr>
          <a:xfrm>
            <a:off x="1633538" y="485775"/>
            <a:ext cx="89265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b="1" lang="ru-RU" sz="5000">
                <a:solidFill>
                  <a:schemeClr val="accent2"/>
                </a:solidFill>
              </a:rPr>
              <a:t>Эмпирический коэффициент детерминации</a:t>
            </a:r>
            <a:endParaRPr/>
          </a:p>
        </p:txBody>
      </p:sp>
      <p:pic>
        <p:nvPicPr>
          <p:cNvPr id="362" name="Google Shape;3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7175" y="2505075"/>
            <a:ext cx="6526213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1"/>
          <p:cNvSpPr/>
          <p:nvPr/>
        </p:nvSpPr>
        <p:spPr>
          <a:xfrm>
            <a:off x="1090246" y="5186660"/>
            <a:ext cx="96539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Показывает долю вариации результативного признака под влиянием фактора. При отсутствии связи ЭКД равен нулю, при функциональной сильной связи - единице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>
            <p:ph type="title"/>
          </p:nvPr>
        </p:nvSpPr>
        <p:spPr>
          <a:xfrm>
            <a:off x="1433472" y="943708"/>
            <a:ext cx="8596668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ru-RU" sz="4000"/>
              <a:t>Домашнее задание 6.	 До 19.10.2022</a:t>
            </a:r>
            <a:endParaRPr sz="4000"/>
          </a:p>
        </p:txBody>
      </p:sp>
      <p:sp>
        <p:nvSpPr>
          <p:cNvPr id="369" name="Google Shape;369;p22"/>
          <p:cNvSpPr txBox="1"/>
          <p:nvPr>
            <p:ph idx="1" type="body"/>
          </p:nvPr>
        </p:nvSpPr>
        <p:spPr>
          <a:xfrm>
            <a:off x="1125742" y="1978268"/>
            <a:ext cx="10181166" cy="431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/>
              <a:t>1. Сделать расчеты по ряду исходных данных и по интервальному вариационному ряду следующих показателей вариации: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</a:pPr>
            <a:r>
              <a:rPr lang="ru-RU" sz="1100"/>
              <a:t>Дисперсия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◦"/>
            </a:pPr>
            <a:r>
              <a:rPr lang="ru-RU" sz="1100"/>
              <a:t>Среднее квадратическое отклонение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◦"/>
            </a:pPr>
            <a:r>
              <a:rPr lang="ru-RU" sz="1100"/>
              <a:t>Среднее линейное отклонение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◦"/>
            </a:pPr>
            <a:r>
              <a:rPr lang="ru-RU" sz="1100"/>
              <a:t>Коэффициент осцилляции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◦"/>
            </a:pPr>
            <a:r>
              <a:rPr lang="ru-RU" sz="1100"/>
              <a:t>Коэффициент линейной вариации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◦"/>
            </a:pPr>
            <a:r>
              <a:rPr lang="ru-RU" sz="1100"/>
              <a:t>Коэффициент вариации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◦"/>
            </a:pPr>
            <a:r>
              <a:rPr lang="ru-RU" sz="1100"/>
              <a:t>Квартильное отклонение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◦"/>
            </a:pPr>
            <a:r>
              <a:rPr lang="ru-RU" sz="1100"/>
              <a:t>Относительный показатель квартильной вариации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ru-RU" sz="1100"/>
              <a:t> 2. Проверить при помощи эмпирических соотношений и сделать предположения относительно нормального распределения ряда данных (-3*S ≤ Xср ≤ +3*S;  S ~1,25*d; S ~R/6), а также на предмет наличия асимметрии в ряду данных (Q ~ (2/3)* 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ru-RU" sz="1100"/>
              <a:t>3. Составить сводную таблицу полученных результатов (пример - в презентации занятия).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ru-RU" sz="1100"/>
              <a:t>4. Провести дисперсионный анализ. Рассчитать внутригрупповую дисперсию, межгрупповую дисперсию. Проверить правило сложения дисперсий. Рассчитать эмпирическое корреляционное отношение и эмпирический коэффициент детерминации.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ru-RU" sz="1100"/>
              <a:t>5. Результаты оформить в виде расчетного файла MS Excel (для проверки должны быть доступны все формулы и функции, которые использованы, должна прослеживаться последовательность и логика расчетов). Загрузить по ссылке: </a:t>
            </a:r>
            <a:r>
              <a:rPr lang="ru-RU" sz="1100" u="sng">
                <a:solidFill>
                  <a:schemeClr val="hlink"/>
                </a:solidFill>
                <a:hlinkClick r:id="rId3"/>
              </a:rPr>
              <a:t>https://docs.google.com/forms/d/e/1FAIpQLScEIE3TZqH-iDSHPdCm7cYNOC4T32lu-Wj9KTnW4E0Tr-cooA/viewform</a:t>
            </a:r>
            <a:r>
              <a:rPr lang="ru-RU" sz="1100"/>
              <a:t> </a:t>
            </a:r>
            <a:endParaRPr sz="1100"/>
          </a:p>
        </p:txBody>
      </p:sp>
      <p:sp>
        <p:nvSpPr>
          <p:cNvPr id="370" name="Google Shape;370;p22"/>
          <p:cNvSpPr/>
          <p:nvPr/>
        </p:nvSpPr>
        <p:spPr>
          <a:xfrm>
            <a:off x="9311054" y="0"/>
            <a:ext cx="2734408" cy="174966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Напоминание: Домашнее задание 5 также до 19.10.2022 (задано 05.10.2022)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Модульная работа №1</a:t>
            </a:r>
            <a:endParaRPr/>
          </a:p>
        </p:txBody>
      </p:sp>
      <p:sp>
        <p:nvSpPr>
          <p:cNvPr id="376" name="Google Shape;376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/>
              <a:t>Срок сдачи 23.10.2022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/>
              <a:t>Загрузка по ссылке: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https://docs.google.com/forms/d/e/1FAIpQLSdzB1Yxa8ZC_KuzReYqWZR4FXyklU_Ayz9hs6iFcyrPbiBToA/viewform</a:t>
            </a:r>
            <a:r>
              <a:rPr lang="ru-RU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/>
              <a:t>Видео – как оформить и что учесть – в папке с материалами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368213" y="1838993"/>
            <a:ext cx="1654968" cy="679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Дисперсия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562708" y="374074"/>
            <a:ext cx="9357146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Показатели вариации</a:t>
            </a:r>
            <a:endParaRPr/>
          </a:p>
        </p:txBody>
      </p:sp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6914198" y="2680568"/>
            <a:ext cx="5331019" cy="75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747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ru-RU"/>
              <a:t>Единица измерения совпадает с единицей измерения признака. Используется для экономической интерпретации. </a:t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2106901" y="985067"/>
            <a:ext cx="2078236" cy="3939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 исходным данным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446807" y="985067"/>
            <a:ext cx="2156216" cy="3939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 интервальному ряду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278" y="1828103"/>
            <a:ext cx="2004641" cy="50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6088" y="1824833"/>
            <a:ext cx="2129643" cy="42592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/>
          <p:cNvSpPr txBox="1"/>
          <p:nvPr/>
        </p:nvSpPr>
        <p:spPr>
          <a:xfrm>
            <a:off x="353876" y="2619681"/>
            <a:ext cx="1683642" cy="679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Среднее квадратическое отклонение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5220" y="2788933"/>
            <a:ext cx="1079681" cy="45943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/>
        </p:nvSpPr>
        <p:spPr>
          <a:xfrm>
            <a:off x="423259" y="3751408"/>
            <a:ext cx="1683642" cy="679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Среднее линейное отклонение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7278" y="3598053"/>
            <a:ext cx="1663227" cy="88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163" y="3520690"/>
            <a:ext cx="1557492" cy="77025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914198" y="1661192"/>
            <a:ext cx="5272918" cy="75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747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ru-RU"/>
              <a:t>Мера разброса относительно среднего значения, средний квадрат отклонений индивидуальных значений признака от их средней величины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3414000" y="4856005"/>
            <a:ext cx="3464052" cy="679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 = Xmax – Xmin</a:t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986490" y="4818902"/>
            <a:ext cx="5205510" cy="75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-1079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ru-RU">
                <a:solidFill>
                  <a:srgbClr val="7F7F7F"/>
                </a:solidFill>
              </a:rPr>
              <a:t>Пределы, в которых изменяется величина признака в изучаемой совокупности, единица измерения совпадает с единицей измерения признака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463746" y="4905173"/>
            <a:ext cx="1683642" cy="679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Размах</a:t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6967415" y="3677204"/>
            <a:ext cx="5277802" cy="75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ru-RU"/>
              <a:t>Средняя арифметическая из абсолютных отклонений отдельных значений признака от средней. Сфера использования не очень широка. Единица измерения совпадает с единицей измерения признака.</a:t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368213" y="5548929"/>
            <a:ext cx="3095625" cy="1081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Квартильное отклонение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51919" y="5756813"/>
            <a:ext cx="1589775" cy="806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/>
        </p:nvSpPr>
        <p:spPr>
          <a:xfrm>
            <a:off x="6986490" y="5843251"/>
            <a:ext cx="516621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Оценивает вариацию центральной части совокупности (наиболее информативных 50% наблюдений)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451934" y="1272888"/>
            <a:ext cx="3309937" cy="344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Коэффициент осцилляции</a:t>
            </a:r>
            <a:endParaRPr/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558" y="915635"/>
            <a:ext cx="1944852" cy="91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7327" y="2125810"/>
            <a:ext cx="2017083" cy="100965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17247" y="2155794"/>
            <a:ext cx="424973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Коэффициент линейной вариации</a:t>
            </a: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451934" y="3359793"/>
            <a:ext cx="3095625" cy="1081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Коэффициент вариации</a:t>
            </a:r>
            <a:endParaRPr/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7912" y="3404263"/>
            <a:ext cx="2026498" cy="102995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/>
          <p:nvPr/>
        </p:nvSpPr>
        <p:spPr>
          <a:xfrm>
            <a:off x="1847850" y="331789"/>
            <a:ext cx="8497888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Относительные показатели вариации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6743700" y="1096182"/>
            <a:ext cx="56333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характеризует колеблемость крайних значений признака вокруг средней арифметической (в нашем примере 150 %)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6743700" y="3256107"/>
            <a:ext cx="527538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доля среднего разброса случайной величины в средней величине, является относительной мерой среднего разброса значений в статистической совокупности (34%)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Границы изменения от 0 до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6743700" y="2489132"/>
            <a:ext cx="51662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отношение среднего линейного отклонения к средней величине (15%)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381596" y="5546007"/>
            <a:ext cx="3095625" cy="1081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451934" y="4887323"/>
            <a:ext cx="3095625" cy="1081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Относительный показатель квартильной вариации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25334" y="5007967"/>
            <a:ext cx="2619603" cy="160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156584" y="148978"/>
            <a:ext cx="12409714" cy="941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Показатели вариации изучаемого признака</a:t>
            </a:r>
            <a:br>
              <a:rPr lang="ru-RU"/>
            </a:br>
            <a:r>
              <a:rPr lang="ru-RU"/>
              <a:t>(характеристики рассеивания)</a:t>
            </a:r>
            <a:endParaRPr/>
          </a:p>
        </p:txBody>
      </p:sp>
      <p:graphicFrame>
        <p:nvGraphicFramePr>
          <p:cNvPr id="186" name="Google Shape;186;p5"/>
          <p:cNvGraphicFramePr/>
          <p:nvPr/>
        </p:nvGraphicFramePr>
        <p:xfrm>
          <a:off x="1819673" y="11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{2693D4B4-0D40-4274-BA75-1047241385A0}</a:tableStyleId>
              </a:tblPr>
              <a:tblGrid>
                <a:gridCol w="595300"/>
                <a:gridCol w="2706700"/>
                <a:gridCol w="1739900"/>
                <a:gridCol w="1582725"/>
                <a:gridCol w="1727200"/>
              </a:tblGrid>
              <a:tr h="26637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Характеристика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По исходным данным 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По интервальному ряду 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5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по формуле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с помощью встроенных функций Excel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1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mo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Дисперсия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mo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Мера рассеивания относительно среднего значения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=ДИСПР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[x</a:t>
                      </a:r>
                      <a:r>
                        <a:rPr b="0" baseline="-2500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mo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Среднее линейное отклонение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mo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Среднее квадратическое отклонение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300"/>
                        <a:buFont typeface="Arimo"/>
                        <a:buNone/>
                      </a:pPr>
                      <a:r>
                        <a:rPr b="0" i="0" lang="ru-RU" sz="1300" u="none" cap="none" strike="noStrike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Коэффициент осцилляции (в%)</a:t>
                      </a:r>
                      <a:endParaRPr b="0" i="0" sz="1300" u="none" cap="none" strike="noStrike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b="0" i="0" lang="ru-RU" sz="105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колеблемость крайних значений относительно средней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300"/>
                        <a:buFont typeface="Arimo"/>
                        <a:buNone/>
                      </a:pPr>
                      <a:r>
                        <a:rPr b="0" i="0" lang="ru-RU" sz="1300" u="none" cap="none" strike="noStrike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Коэффициент линейной вариации (в%)</a:t>
                      </a:r>
                      <a:endParaRPr b="0" i="0" sz="1300" u="none" cap="none" strike="noStrike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300"/>
                        <a:buFont typeface="Arimo"/>
                        <a:buNone/>
                      </a:pPr>
                      <a:r>
                        <a:rPr b="0" i="0" lang="ru-RU" sz="1300" u="none" cap="none" strike="noStrike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Коэффициент вариации (в%)</a:t>
                      </a:r>
                      <a:endParaRPr b="0" i="0" sz="1300" u="none" cap="none" strike="noStrike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mo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Квартильный показатель вариации Гальтона Ф.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6235" y="2698455"/>
            <a:ext cx="1367866" cy="34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7460" y="2772678"/>
            <a:ext cx="1481410" cy="29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56374" y="3835217"/>
            <a:ext cx="849497" cy="36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8755" y="3896582"/>
            <a:ext cx="686455" cy="29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2901" y="5681843"/>
            <a:ext cx="819235" cy="45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42376" y="5768062"/>
            <a:ext cx="849497" cy="4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46235" y="3299017"/>
            <a:ext cx="915206" cy="48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67460" y="3202165"/>
            <a:ext cx="1165225" cy="57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72496" y="4459778"/>
            <a:ext cx="1130300" cy="66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75701" y="4419376"/>
            <a:ext cx="1128713" cy="6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72497" y="5044851"/>
            <a:ext cx="993775" cy="58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784234" y="5136708"/>
            <a:ext cx="993775" cy="58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199" y="6138139"/>
            <a:ext cx="1199703" cy="60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704711" y="6243527"/>
            <a:ext cx="1199703" cy="6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174171" y="67841"/>
            <a:ext cx="11785600" cy="4838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ru-RU" sz="2800"/>
              <a:t>Показатели вариации изучаемого признака (характеристики рассеивания)</a:t>
            </a:r>
            <a:endParaRPr/>
          </a:p>
        </p:txBody>
      </p:sp>
      <p:graphicFrame>
        <p:nvGraphicFramePr>
          <p:cNvPr id="206" name="Google Shape;206;p6"/>
          <p:cNvGraphicFramePr/>
          <p:nvPr/>
        </p:nvGraphicFramePr>
        <p:xfrm>
          <a:off x="1971729" y="6275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{2693D4B4-0D40-4274-BA75-1047241385A0}</a:tableStyleId>
              </a:tblPr>
              <a:tblGrid>
                <a:gridCol w="595300"/>
                <a:gridCol w="2706700"/>
                <a:gridCol w="1739900"/>
                <a:gridCol w="1582725"/>
                <a:gridCol w="1727200"/>
              </a:tblGrid>
              <a:tr h="29255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Характеристика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По исходным данным 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По интервальному ряду 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01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по формуле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с помощью встроенных функций Excel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17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mo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Относительный квартильный показатель вариации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Arimo"/>
                        <a:buNone/>
                      </a:pPr>
                      <a:r>
                        <a:rPr b="1" i="0" lang="ru-RU" sz="1300" u="none" cap="none" strike="noStrike">
                          <a:solidFill>
                            <a:schemeClr val="accent2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Центральный момент 1-ого порядка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Arimo"/>
                        <a:buNone/>
                      </a:pPr>
                      <a:r>
                        <a:rPr b="1" i="0" lang="ru-RU" sz="1300" u="none" cap="none" strike="noStrike">
                          <a:solidFill>
                            <a:schemeClr val="accent2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ЦМ 2-ого порядка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b="1" i="0" sz="1300" u="none" cap="none" strike="noStrike">
                        <a:solidFill>
                          <a:schemeClr val="accent2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Arimo"/>
                        <a:buNone/>
                      </a:pPr>
                      <a:r>
                        <a:rPr b="1" i="0" lang="ru-RU" sz="1300" u="none" cap="none" strike="noStrike">
                          <a:solidFill>
                            <a:schemeClr val="accent2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ЦМ 3-ого порядка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mo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Arimo"/>
                        <a:buNone/>
                      </a:pPr>
                      <a:r>
                        <a:rPr b="1" i="0" lang="ru-RU" sz="1300" u="none" cap="none" strike="noStrike">
                          <a:solidFill>
                            <a:schemeClr val="accent2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ЦМ 4-ого порядка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mo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Коэффициент асимметрии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=СКОС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[x</a:t>
                      </a:r>
                      <a:r>
                        <a:rPr b="0" baseline="-2500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])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mo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Коэффициент эксцесса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=ЭКСЦЕСС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[x</a:t>
                      </a:r>
                      <a:r>
                        <a:rPr b="0" baseline="-2500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])</a:t>
                      </a:r>
                      <a:endParaRPr/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800" marL="56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5494" y="3428301"/>
            <a:ext cx="1364305" cy="34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0916" y="3543308"/>
            <a:ext cx="1671318" cy="31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6798" y="4043327"/>
            <a:ext cx="1252664" cy="30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90916" y="4043327"/>
            <a:ext cx="1849329" cy="3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2361" y="4530390"/>
            <a:ext cx="1486036" cy="46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14286" y="4641856"/>
            <a:ext cx="1993339" cy="35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72361" y="5160299"/>
            <a:ext cx="1550574" cy="372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90915" y="5160300"/>
            <a:ext cx="1808148" cy="38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27765" y="5599066"/>
            <a:ext cx="882501" cy="46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59769" y="5630940"/>
            <a:ext cx="962026" cy="402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675798" y="6177242"/>
            <a:ext cx="1586437" cy="49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19268" y="6106851"/>
            <a:ext cx="1382777" cy="4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931275" y="2761461"/>
            <a:ext cx="1223168" cy="53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69571" y="2665415"/>
            <a:ext cx="1246360" cy="54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>
            <p:ph type="title"/>
          </p:nvPr>
        </p:nvSpPr>
        <p:spPr>
          <a:xfrm>
            <a:off x="4594592" y="337283"/>
            <a:ext cx="6976086" cy="13596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ru-RU" sz="4000"/>
              <a:t>«Маркеры»-признак совокупности распределен по нормальному закону</a:t>
            </a:r>
            <a:endParaRPr/>
          </a:p>
        </p:txBody>
      </p:sp>
      <p:pic>
        <p:nvPicPr>
          <p:cNvPr id="226" name="Google Shape;2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9033" y="739467"/>
            <a:ext cx="1749425" cy="164306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7"/>
          <p:cNvSpPr/>
          <p:nvPr/>
        </p:nvSpPr>
        <p:spPr>
          <a:xfrm>
            <a:off x="2047876" y="2057399"/>
            <a:ext cx="8713787" cy="151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 условиях нормального распределения границами вариации индивидуальных значений признака от средней является ± 3S по одну сторону от средней и по другую от нее:</a:t>
            </a:r>
            <a:endParaRPr/>
          </a:p>
        </p:txBody>
      </p:sp>
      <p:pic>
        <p:nvPicPr>
          <p:cNvPr id="228" name="Google Shape;2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7781" y="3700462"/>
            <a:ext cx="5678487" cy="2071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7"/>
          <p:cNvSpPr/>
          <p:nvPr/>
        </p:nvSpPr>
        <p:spPr>
          <a:xfrm>
            <a:off x="3478213" y="5508190"/>
            <a:ext cx="8713787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 этих пределах распределяется 9973 единицы из 10000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82835" y="3241368"/>
            <a:ext cx="2428091" cy="195488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~1,25*d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условиях нормального распределения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>
            <p:ph idx="3" type="body"/>
          </p:nvPr>
        </p:nvSpPr>
        <p:spPr>
          <a:xfrm>
            <a:off x="1037492" y="4912768"/>
            <a:ext cx="3552093" cy="160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ru-RU">
                <a:solidFill>
                  <a:schemeClr val="dk1"/>
                </a:solidFill>
              </a:rPr>
              <a:t>10    15    15   30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/>
              <a:t>Хср = 17,5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/>
              <a:t>R = 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/>
              <a:t>V = 42,9%</a:t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1037492" y="4425861"/>
            <a:ext cx="2078236" cy="3939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Ситуация 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399711" y="4432988"/>
            <a:ext cx="2078236" cy="3939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Ситуация 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7399711" y="4940925"/>
            <a:ext cx="3552093" cy="154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16    17    18   19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ru-RU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Хср = 17,5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ru-RU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 = 3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ru-RU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 = 6,39%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266699" y="4817948"/>
            <a:ext cx="770793" cy="3939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ряд 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6628918" y="4826976"/>
            <a:ext cx="770793" cy="39398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ряд 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ru-RU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Коэффициент вариации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 txBox="1"/>
          <p:nvPr>
            <p:ph idx="1" type="body"/>
          </p:nvPr>
        </p:nvSpPr>
        <p:spPr>
          <a:xfrm>
            <a:off x="677334" y="1404452"/>
            <a:ext cx="10905066" cy="3317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/>
              <a:t>Чем больше значение коэффициента вариации, тем относительно больший разброс и меньшая выравненность исследуемых значений.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/>
              <a:t>Если коэффициент вариации меньше 10%, то изменчивость вариационного ряда принято считать незначительной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/>
              <a:t>от 10% до 20% - средней,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/>
              <a:t>больше 20% и меньше 33% - значительной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/>
              <a:t>и если коэффициент вариации превышает 33%, то это говорит о неоднородности информации и необходимости исключения самых больших и самых маленьких значений.</a:t>
            </a:r>
            <a:endParaRPr/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3657" y="4351332"/>
            <a:ext cx="2026498" cy="102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2973" y="5434177"/>
            <a:ext cx="1367866" cy="34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2973" y="5998502"/>
            <a:ext cx="686455" cy="29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>
            <p:ph type="title"/>
          </p:nvPr>
        </p:nvSpPr>
        <p:spPr>
          <a:xfrm>
            <a:off x="1441206" y="1090735"/>
            <a:ext cx="87852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«Маркеры»-признаки симметричности распределения</a:t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1441206" y="2066925"/>
            <a:ext cx="554355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 симметричных или умеренно ассиметричных распределениях</a:t>
            </a:r>
            <a:endParaRPr/>
          </a:p>
        </p:txBody>
      </p:sp>
      <p:pic>
        <p:nvPicPr>
          <p:cNvPr id="252" name="Google Shape;2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2172" y="1949450"/>
            <a:ext cx="2333625" cy="65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2020-08-31T08:48:57Z</dcterms:created>
  <dc:creator>Кабаева Елена Владимировна</dc:creator>
</cp:coreProperties>
</file>