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FaX7y3k8RC6mP1l8nGnoplKd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540136-F4A9-4D81-ABA1-A6FA6439B3CA}">
  <a:tblStyle styleId="{D1540136-F4A9-4D81-ABA1-A6FA6439B3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6" name="Google Shape;46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8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forms/d/e/1FAIpQLSfA7nd0Wt5hUJq7gG0TTlmBnYVE01cjBs0YVMjTaLPb-sfL9g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00051" y="1266090"/>
            <a:ext cx="10058400" cy="2356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ru-RU" sz="4400"/>
              <a:t>Первичная обработка и </a:t>
            </a:r>
            <a:br>
              <a:rPr lang="ru-RU" sz="4400"/>
            </a:br>
            <a:r>
              <a:rPr lang="ru-RU" sz="4400"/>
              <a:t>представление статистических данных  </a:t>
            </a:r>
            <a:endParaRPr sz="4400"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1900"/>
              <a:t>ПРАКТИЧЕСКИЕ ЗАНЯТИЯ ПО ПЕРВОЙ ДИСЦИПЛИНЕ МАЙНОРА «ПРИКЛАДНОЙ СТАТИСТИЧЕСКИЙ АНАЛИЗ»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/>
              <a:t>КАБАЕВА ЕЛЕНА ВЛАДИМИРОВНА, К.Э.Н., ДОЦЕНТ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/>
              <a:t>          ELENA7296434@GMAIL.COM  		@ELEKABAEVA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4354286" y="5974080"/>
            <a:ext cx="4223658" cy="56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2022/2023 УЧЕБНЫЙ ГОД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9251" y="5019228"/>
            <a:ext cx="447500" cy="457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3801" y="5019228"/>
            <a:ext cx="447500" cy="44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7680709" y="508939"/>
            <a:ext cx="4223658" cy="1308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ЗАНЯТИЕ 6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19.10.2022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</a:pPr>
            <a:r>
              <a:rPr lang="ru-RU" sz="3200"/>
              <a:t>Основные показатели динамики</a:t>
            </a:r>
            <a:br>
              <a:rPr lang="ru-RU"/>
            </a:br>
            <a:endParaRPr/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2319338" y="1860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{D1540136-F4A9-4D81-ABA1-A6FA6439B3CA}</a:tableStyleId>
              </a:tblPr>
              <a:tblGrid>
                <a:gridCol w="1511300"/>
                <a:gridCol w="1903400"/>
                <a:gridCol w="1771650"/>
                <a:gridCol w="2517775"/>
              </a:tblGrid>
              <a:tr h="61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Абсолютный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прирост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Темп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роста (%)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Темп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прироста (% пункт)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Цепной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Базисный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ru-RU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Средний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976" y="3213100"/>
            <a:ext cx="1800225" cy="36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563" y="3141664"/>
            <a:ext cx="1231900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7663" y="3213101"/>
            <a:ext cx="1689100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9876" y="3697288"/>
            <a:ext cx="1223963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1526" y="3716338"/>
            <a:ext cx="1312863" cy="4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7664" y="3789363"/>
            <a:ext cx="1831975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08438" y="4249738"/>
            <a:ext cx="1223962" cy="4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08663" y="4202113"/>
            <a:ext cx="1295400" cy="61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12125" y="4292600"/>
            <a:ext cx="191135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2011120" y="5236368"/>
            <a:ext cx="8505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базисный период следует взять первый период выбранных наблюдений.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Расчеты оформить в виде таблицы</a:t>
            </a:r>
            <a:br>
              <a:rPr lang="ru-RU"/>
            </a:b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209801" y="5297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209801" y="653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2438401" y="4916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438400" y="831220"/>
            <a:ext cx="3161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3"/>
          <p:cNvGraphicFramePr/>
          <p:nvPr/>
        </p:nvGraphicFramePr>
        <p:xfrm>
          <a:off x="1323858" y="1297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{D1540136-F4A9-4D81-ABA1-A6FA6439B3CA}</a:tableStyleId>
              </a:tblPr>
              <a:tblGrid>
                <a:gridCol w="719150"/>
                <a:gridCol w="719125"/>
                <a:gridCol w="1152525"/>
                <a:gridCol w="1195400"/>
                <a:gridCol w="1109650"/>
                <a:gridCol w="1223975"/>
                <a:gridCol w="1008050"/>
                <a:gridCol w="1223975"/>
              </a:tblGrid>
              <a:tr h="238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дата</a:t>
                      </a:r>
                      <a:endParaRPr/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Абсолютный прирост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Темп роста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Темп прироста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462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цепной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базисный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цепной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базисный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цепной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Базисный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5825" marL="658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3"/>
          <p:cNvSpPr txBox="1"/>
          <p:nvPr/>
        </p:nvSpPr>
        <p:spPr>
          <a:xfrm>
            <a:off x="1775520" y="6098025"/>
            <a:ext cx="79001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Средние показатели (абсолютный прирост, темп роста, темп прироста)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считаются 1 раз за весь период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1992313" y="2608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 sz="2800"/>
              <a:t>Осуществить прогноз на 3 шага вперед, используя:</a:t>
            </a:r>
            <a:br>
              <a:rPr lang="ru-RU" sz="2800"/>
            </a:br>
            <a:r>
              <a:rPr lang="ru-RU" sz="2800"/>
              <a:t>- Средний абсолютный прирост</a:t>
            </a:r>
            <a:br>
              <a:rPr lang="ru-RU" sz="2800"/>
            </a:br>
            <a:r>
              <a:rPr lang="ru-RU" sz="2800"/>
              <a:t>- Средний темп роста</a:t>
            </a:r>
            <a:br>
              <a:rPr lang="ru-RU" sz="2800"/>
            </a:br>
            <a:endParaRPr sz="2800"/>
          </a:p>
        </p:txBody>
      </p:sp>
      <p:sp>
        <p:nvSpPr>
          <p:cNvPr id="145" name="Google Shape;145;p4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438401" y="4630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2438401" y="10345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2268538" y="1698561"/>
            <a:ext cx="59483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Результаты оформить в виде таблицы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p4"/>
          <p:cNvGraphicFramePr/>
          <p:nvPr/>
        </p:nvGraphicFramePr>
        <p:xfrm>
          <a:off x="1992313" y="227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{D1540136-F4A9-4D81-ABA1-A6FA6439B3CA}</a:tableStyleId>
              </a:tblPr>
              <a:tblGrid>
                <a:gridCol w="1656175"/>
                <a:gridCol w="3464000"/>
                <a:gridCol w="2152625"/>
              </a:tblGrid>
              <a:tr h="93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Временной ряд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Прогноз по среднему абсолютному приросту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Прогноз по среднему  темпу роста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aseline="-25000" i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aseline="-25000"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aseline="-25000"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baseline="-25000" i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n+1</a:t>
                      </a:r>
                      <a:endParaRPr baseline="-25000" i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n+2</a:t>
                      </a:r>
                      <a:endParaRPr i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baseline="-25000" i="1" lang="ru-RU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n+3</a:t>
                      </a:r>
                      <a:endParaRPr i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036" y="5180014"/>
            <a:ext cx="1893888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6341" y="5068095"/>
            <a:ext cx="1584325" cy="6111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>
            <a:off x="2039577" y="6084889"/>
            <a:ext cx="74882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данной таблице построить график прогнозов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1991544" y="188640"/>
            <a:ext cx="82296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ru-RU" sz="2400"/>
              <a:t>Данные для построения графика</a:t>
            </a:r>
            <a:endParaRPr/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1330037" y="6234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{D1540136-F4A9-4D81-ABA1-A6FA6439B3CA}</a:tableStyleId>
              </a:tblPr>
              <a:tblGrid>
                <a:gridCol w="1017325"/>
                <a:gridCol w="3253325"/>
                <a:gridCol w="3220625"/>
                <a:gridCol w="3052000"/>
              </a:tblGrid>
              <a:tr h="405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Покупка товаров и оплата услуг (%)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Прогноз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5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год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абсолютному приросту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среднему темпу роста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75,3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62,3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72,9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68,9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64,5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70,4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68,4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77,7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78,5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75,5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74,6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73,2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2009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74,1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2011</a:t>
                      </a:r>
                      <a:endParaRPr/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69,8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2012</a:t>
                      </a:r>
                      <a:endParaRPr/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69,6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2013</a:t>
                      </a:r>
                      <a:endParaRPr/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73,5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2014</a:t>
                      </a:r>
                      <a:endParaRPr/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73,4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74,40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/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73,3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75,32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/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73,3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76,24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6925" marL="169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1648691" y="530120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ru-RU" sz="3200"/>
              <a:t>Динамика доли расходов на покупку товаров и оплату услуг в потребительских расходах, % в Российской Федерации</a:t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561" y="692696"/>
            <a:ext cx="8480873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677334" y="609600"/>
            <a:ext cx="8596668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ru-RU" sz="4000"/>
              <a:t>Домашнее задание 7.	 До 09.11.2022</a:t>
            </a:r>
            <a:endParaRPr sz="4000"/>
          </a:p>
        </p:txBody>
      </p:sp>
      <p:sp>
        <p:nvSpPr>
          <p:cNvPr id="178" name="Google Shape;178;p8"/>
          <p:cNvSpPr/>
          <p:nvPr/>
        </p:nvSpPr>
        <p:spPr>
          <a:xfrm>
            <a:off x="677334" y="1881400"/>
            <a:ext cx="11385176" cy="446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Необходимо подобрать данные в динамике (1 показатель, 20-25 наблюдений).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Провести расчеты цепных и базисных показателей: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абсолютного прироста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темпа роста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темпа прироста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Рассчитать средние показатели: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Средний абсолютный прирост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Средний темп роста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Средний темп прироста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Построить прогноз на три уровня вперед двумя способами: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основании среднего абсолютного прироста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основании среднего темпа роста.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Описать ход работы и сделать экономически значимые выводы: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Сравнить результаты расчетов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Дать экономическую интерпретацию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Указать единицу измерения всех показателей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Результаты оформить в виде двух файлов:</a:t>
            </a:r>
            <a:endParaRPr/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Текстовый – с описанием работы и выводов в формате *.pdf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Расчетный и графический в формате MS Excel (для проверки должны быть доступны все формулы и функции, которые использованы, должна прослеживаться последовательность и логика расчетов).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Загрузить два файла: в формате *.pdf (текстовая часть) и в формате *.xls (расчетная и графическая часть) по ссылке: </a:t>
            </a:r>
            <a:r>
              <a:rPr lang="ru-RU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https://docs.google.com/forms/d/e/1FAIpQLSfA7nd0Wt5hUJq7gG0TTlmBnYVE01cjBs0YVMjTaLPb-sfL9g/viewform</a:t>
            </a: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текстовой части отразите обязательно заголовок. Это может быть: «Анализ показателей ряда динамики на примере данных о стоимости жилья» и т.п.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2020-08-31T08:48:57Z</dcterms:created>
  <dc:creator>Кабаева Елена Владимировна</dc:creator>
</cp:coreProperties>
</file>