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баева Елена Владимировна" initials="КЕВ" lastIdx="1" clrIdx="0">
    <p:extLst>
      <p:ext uri="{19B8F6BF-5375-455C-9EA6-DF929625EA0E}">
        <p15:presenceInfo xmlns:p15="http://schemas.microsoft.com/office/powerpoint/2012/main" userId="S-1-5-21-507921405-1993962763-1957994488-1511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kabaeva\Desktop\&#1058;&#1056;&#1045;&#1053;&#1048;&#1056;&#1054;&#1042;&#1054;&#1063;&#1053;&#1067;&#1049;%20&#1055;&#1056;&#1048;&#1052;&#1045;&#1056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abaeva.STAFF\Desktop\&#1084;&#1072;&#1081;&#1085;&#1086;&#1088;\2%20&#1084;&#1086;&#1076;&#1091;&#1083;&#1100;\&#1072;&#1082;&#1090;&#1091;&#1072;&#1083;&#1100;&#1085;&#1099;&#1077;%20&#1087;&#1088;&#1077;&#1079;&#1077;&#1085;&#1090;&#1072;&#1094;&#1080;&#1080;\&#1079;&#1072;&#1085;&#1103;&#1090;&#1080;&#1077;%207\&#1058;&#1056;&#1045;&#1053;&#1048;&#1056;&#1054;&#1042;&#1054;&#1063;&#1053;&#1067;&#1049;%20&#1055;&#1056;&#1048;&#1052;&#1045;&#105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abaeva.STAFF\Desktop\&#1084;&#1072;&#1081;&#1085;&#1086;&#1088;\2%20&#1084;&#1086;&#1076;&#1091;&#1083;&#1100;\&#1072;&#1082;&#1090;&#1091;&#1072;&#1083;&#1100;&#1085;&#1099;&#1077;%20&#1087;&#1088;&#1077;&#1079;&#1077;&#1085;&#1090;&#1072;&#1094;&#1080;&#1080;\&#1079;&#1072;&#1085;&#1103;&#1090;&#1080;&#1077;%207\&#1058;&#1056;&#1045;&#1053;&#1048;&#1056;&#1054;&#1042;&#1054;&#1063;&#1053;&#1067;&#1049;%20&#1055;&#1056;&#1048;&#1052;&#1045;&#105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abaeva.STAFF\Desktop\&#1084;&#1072;&#1081;&#1085;&#1086;&#1088;\2%20&#1084;&#1086;&#1076;&#1091;&#1083;&#1100;\&#1072;&#1082;&#1090;&#1091;&#1072;&#1083;&#1100;&#1085;&#1099;&#1077;%20&#1087;&#1088;&#1077;&#1079;&#1077;&#1085;&#1090;&#1072;&#1094;&#1080;&#1080;\&#1079;&#1072;&#1085;&#1103;&#1090;&#1080;&#1077;%207\&#1058;&#1056;&#1045;&#1053;&#1048;&#1056;&#1054;&#1042;&#1054;&#1063;&#1053;&#1067;&#1049;%20&#1055;&#1056;&#1048;&#1052;&#1045;&#105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kabaeva.STAFF\Desktop\&#1084;&#1072;&#1081;&#1085;&#1086;&#1088;\2%20&#1084;&#1086;&#1076;&#1091;&#1083;&#1100;\&#1072;&#1082;&#1090;&#1091;&#1072;&#1083;&#1100;&#1085;&#1099;&#1077;%20&#1087;&#1088;&#1077;&#1079;&#1077;&#1085;&#1090;&#1072;&#1094;&#1080;&#1080;\&#1079;&#1072;&#1085;&#1103;&#1090;&#1080;&#1077;%207\&#1058;&#1056;&#1045;&#1053;&#1048;&#1056;&#1054;&#1042;&#1054;&#1063;&#1053;&#1067;&#1049;%20&#1055;&#1056;&#1048;&#1052;&#1045;&#1056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Лист1!$P$13</c:f>
              <c:strCache>
                <c:ptCount val="1"/>
                <c:pt idx="0">
                  <c:v>y, балл</c:v>
                </c:pt>
              </c:strCache>
            </c:strRef>
          </c:tx>
          <c:spPr>
            <a:ln w="28575">
              <a:noFill/>
            </a:ln>
          </c:spPr>
          <c:xVal>
            <c:numRef>
              <c:f>Лист1!$O$14:$O$19</c:f>
              <c:numCache>
                <c:formatCode>General</c:formatCode>
                <c:ptCount val="6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</c:numCache>
            </c:numRef>
          </c:xVal>
          <c:yVal>
            <c:numRef>
              <c:f>Лист1!$P$14:$P$19</c:f>
              <c:numCache>
                <c:formatCode>General</c:formatCode>
                <c:ptCount val="6"/>
                <c:pt idx="0">
                  <c:v>86</c:v>
                </c:pt>
                <c:pt idx="1">
                  <c:v>95</c:v>
                </c:pt>
                <c:pt idx="2">
                  <c:v>92</c:v>
                </c:pt>
                <c:pt idx="3">
                  <c:v>83</c:v>
                </c:pt>
                <c:pt idx="4">
                  <c:v>78</c:v>
                </c:pt>
                <c:pt idx="5">
                  <c:v>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33-4659-9F7F-311041595E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026712"/>
        <c:axId val="166027104"/>
      </c:scatterChart>
      <c:valAx>
        <c:axId val="166026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6027104"/>
        <c:crosses val="autoZero"/>
        <c:crossBetween val="midCat"/>
      </c:valAx>
      <c:valAx>
        <c:axId val="166027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602671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Лист1!$F$4:$F$14</c:f>
              <c:numCache>
                <c:formatCode>General</c:formatCode>
                <c:ptCount val="11"/>
                <c:pt idx="0">
                  <c:v>3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1</c:v>
                </c:pt>
                <c:pt idx="9">
                  <c:v>2</c:v>
                </c:pt>
                <c:pt idx="10">
                  <c:v>12</c:v>
                </c:pt>
              </c:numCache>
            </c:numRef>
          </c:xVal>
          <c:yVal>
            <c:numRef>
              <c:f>Лист1!$G$4:$G$14</c:f>
              <c:numCache>
                <c:formatCode>General</c:formatCode>
                <c:ptCount val="11"/>
                <c:pt idx="0">
                  <c:v>100</c:v>
                </c:pt>
                <c:pt idx="1">
                  <c:v>125</c:v>
                </c:pt>
                <c:pt idx="2">
                  <c:v>135</c:v>
                </c:pt>
                <c:pt idx="3">
                  <c:v>140</c:v>
                </c:pt>
                <c:pt idx="4">
                  <c:v>115</c:v>
                </c:pt>
                <c:pt idx="5">
                  <c:v>112</c:v>
                </c:pt>
                <c:pt idx="6">
                  <c:v>138</c:v>
                </c:pt>
                <c:pt idx="7">
                  <c:v>136</c:v>
                </c:pt>
                <c:pt idx="8">
                  <c:v>120</c:v>
                </c:pt>
                <c:pt idx="9">
                  <c:v>111</c:v>
                </c:pt>
                <c:pt idx="10">
                  <c:v>109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21-4651-8214-86199399C5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771032"/>
        <c:axId val="169769856"/>
      </c:scatterChart>
      <c:valAx>
        <c:axId val="169771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9769856"/>
        <c:crosses val="autoZero"/>
        <c:crossBetween val="midCat"/>
      </c:valAx>
      <c:valAx>
        <c:axId val="16976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9771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Лист1!$P$27:$P$34</c:f>
              <c:numCache>
                <c:formatCode>General</c:formatCode>
                <c:ptCount val="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8</c:v>
                </c:pt>
                <c:pt idx="5">
                  <c:v>9</c:v>
                </c:pt>
                <c:pt idx="6">
                  <c:v>12</c:v>
                </c:pt>
                <c:pt idx="7">
                  <c:v>45</c:v>
                </c:pt>
              </c:numCache>
            </c:numRef>
          </c:xVal>
          <c:yVal>
            <c:numRef>
              <c:f>Лист1!$Q$27:$Q$34</c:f>
              <c:numCache>
                <c:formatCode>General</c:formatCode>
                <c:ptCount val="8"/>
                <c:pt idx="0">
                  <c:v>138</c:v>
                </c:pt>
                <c:pt idx="1">
                  <c:v>143</c:v>
                </c:pt>
                <c:pt idx="2">
                  <c:v>120</c:v>
                </c:pt>
                <c:pt idx="3">
                  <c:v>168</c:v>
                </c:pt>
                <c:pt idx="4">
                  <c:v>112</c:v>
                </c:pt>
                <c:pt idx="5">
                  <c:v>96</c:v>
                </c:pt>
                <c:pt idx="6">
                  <c:v>89</c:v>
                </c:pt>
                <c:pt idx="7">
                  <c:v>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2F-4720-B80A-3C72706C49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681288"/>
        <c:axId val="214682464"/>
      </c:scatterChart>
      <c:valAx>
        <c:axId val="214681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4682464"/>
        <c:crosses val="autoZero"/>
        <c:crossBetween val="midCat"/>
      </c:valAx>
      <c:valAx>
        <c:axId val="21468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4681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Лист1!$S$27:$S$38</c:f>
              <c:numCache>
                <c:formatCode>General</c:formatCode>
                <c:ptCount val="12"/>
                <c:pt idx="0">
                  <c:v>6</c:v>
                </c:pt>
                <c:pt idx="1">
                  <c:v>2</c:v>
                </c:pt>
                <c:pt idx="2">
                  <c:v>-2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8</c:v>
                </c:pt>
                <c:pt idx="7">
                  <c:v>11</c:v>
                </c:pt>
                <c:pt idx="8">
                  <c:v>9</c:v>
                </c:pt>
                <c:pt idx="9">
                  <c:v>0</c:v>
                </c:pt>
                <c:pt idx="10">
                  <c:v>-5</c:v>
                </c:pt>
                <c:pt idx="11">
                  <c:v>-10</c:v>
                </c:pt>
              </c:numCache>
            </c:numRef>
          </c:xVal>
          <c:yVal>
            <c:numRef>
              <c:f>Лист1!$T$27:$T$38</c:f>
              <c:numCache>
                <c:formatCode>General</c:formatCode>
                <c:ptCount val="12"/>
                <c:pt idx="0">
                  <c:v>747</c:v>
                </c:pt>
                <c:pt idx="1">
                  <c:v>748</c:v>
                </c:pt>
                <c:pt idx="2">
                  <c:v>744</c:v>
                </c:pt>
                <c:pt idx="3">
                  <c:v>743</c:v>
                </c:pt>
                <c:pt idx="4">
                  <c:v>741</c:v>
                </c:pt>
                <c:pt idx="5">
                  <c:v>742</c:v>
                </c:pt>
                <c:pt idx="6">
                  <c:v>743</c:v>
                </c:pt>
                <c:pt idx="7">
                  <c:v>746</c:v>
                </c:pt>
                <c:pt idx="8">
                  <c:v>755</c:v>
                </c:pt>
                <c:pt idx="9">
                  <c:v>752</c:v>
                </c:pt>
                <c:pt idx="10">
                  <c:v>748</c:v>
                </c:pt>
                <c:pt idx="11">
                  <c:v>747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B8-4F71-8B72-71D0644F7D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666920"/>
        <c:axId val="74669664"/>
      </c:scatterChart>
      <c:valAx>
        <c:axId val="74666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669664"/>
        <c:crosses val="autoZero"/>
        <c:crossBetween val="midCat"/>
      </c:valAx>
      <c:valAx>
        <c:axId val="7466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666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Лист1!$S$27:$S$56</c:f>
              <c:numCache>
                <c:formatCode>General</c:formatCode>
                <c:ptCount val="30"/>
                <c:pt idx="0">
                  <c:v>6</c:v>
                </c:pt>
                <c:pt idx="1">
                  <c:v>2</c:v>
                </c:pt>
                <c:pt idx="2">
                  <c:v>-2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8</c:v>
                </c:pt>
                <c:pt idx="7">
                  <c:v>11</c:v>
                </c:pt>
                <c:pt idx="8">
                  <c:v>9</c:v>
                </c:pt>
                <c:pt idx="9">
                  <c:v>0</c:v>
                </c:pt>
                <c:pt idx="10">
                  <c:v>-5</c:v>
                </c:pt>
                <c:pt idx="11">
                  <c:v>-10</c:v>
                </c:pt>
                <c:pt idx="12">
                  <c:v>-7</c:v>
                </c:pt>
                <c:pt idx="13">
                  <c:v>-4</c:v>
                </c:pt>
                <c:pt idx="14">
                  <c:v>-5</c:v>
                </c:pt>
                <c:pt idx="15">
                  <c:v>-7</c:v>
                </c:pt>
                <c:pt idx="16">
                  <c:v>-9</c:v>
                </c:pt>
                <c:pt idx="17">
                  <c:v>-8</c:v>
                </c:pt>
                <c:pt idx="18">
                  <c:v>-12</c:v>
                </c:pt>
                <c:pt idx="19">
                  <c:v>-13</c:v>
                </c:pt>
                <c:pt idx="20">
                  <c:v>-14</c:v>
                </c:pt>
                <c:pt idx="21">
                  <c:v>-13</c:v>
                </c:pt>
                <c:pt idx="22">
                  <c:v>-8</c:v>
                </c:pt>
                <c:pt idx="23">
                  <c:v>-2</c:v>
                </c:pt>
                <c:pt idx="24">
                  <c:v>3</c:v>
                </c:pt>
                <c:pt idx="25">
                  <c:v>2</c:v>
                </c:pt>
                <c:pt idx="26">
                  <c:v>0</c:v>
                </c:pt>
                <c:pt idx="27">
                  <c:v>-2</c:v>
                </c:pt>
                <c:pt idx="28">
                  <c:v>-4</c:v>
                </c:pt>
                <c:pt idx="29">
                  <c:v>-4</c:v>
                </c:pt>
              </c:numCache>
            </c:numRef>
          </c:xVal>
          <c:yVal>
            <c:numRef>
              <c:f>Лист1!$U$27:$U$56</c:f>
              <c:numCache>
                <c:formatCode>General</c:formatCode>
                <c:ptCount val="30"/>
                <c:pt idx="0">
                  <c:v>93</c:v>
                </c:pt>
                <c:pt idx="1">
                  <c:v>86</c:v>
                </c:pt>
                <c:pt idx="2">
                  <c:v>87</c:v>
                </c:pt>
                <c:pt idx="3">
                  <c:v>84</c:v>
                </c:pt>
                <c:pt idx="4">
                  <c:v>87</c:v>
                </c:pt>
                <c:pt idx="5">
                  <c:v>76</c:v>
                </c:pt>
                <c:pt idx="6">
                  <c:v>92</c:v>
                </c:pt>
                <c:pt idx="7">
                  <c:v>93</c:v>
                </c:pt>
                <c:pt idx="8">
                  <c:v>91</c:v>
                </c:pt>
                <c:pt idx="9">
                  <c:v>87</c:v>
                </c:pt>
                <c:pt idx="10">
                  <c:v>70</c:v>
                </c:pt>
                <c:pt idx="11">
                  <c:v>67</c:v>
                </c:pt>
                <c:pt idx="12">
                  <c:v>55</c:v>
                </c:pt>
                <c:pt idx="13">
                  <c:v>65</c:v>
                </c:pt>
                <c:pt idx="14">
                  <c:v>56</c:v>
                </c:pt>
                <c:pt idx="15">
                  <c:v>54</c:v>
                </c:pt>
                <c:pt idx="16">
                  <c:v>54</c:v>
                </c:pt>
                <c:pt idx="17">
                  <c:v>89</c:v>
                </c:pt>
                <c:pt idx="18">
                  <c:v>88</c:v>
                </c:pt>
                <c:pt idx="19">
                  <c:v>84</c:v>
                </c:pt>
                <c:pt idx="20">
                  <c:v>77</c:v>
                </c:pt>
                <c:pt idx="21">
                  <c:v>76</c:v>
                </c:pt>
                <c:pt idx="22">
                  <c:v>67</c:v>
                </c:pt>
                <c:pt idx="23">
                  <c:v>75</c:v>
                </c:pt>
                <c:pt idx="24">
                  <c:v>80</c:v>
                </c:pt>
                <c:pt idx="25">
                  <c:v>76</c:v>
                </c:pt>
                <c:pt idx="26">
                  <c:v>83</c:v>
                </c:pt>
                <c:pt idx="27">
                  <c:v>85</c:v>
                </c:pt>
                <c:pt idx="28">
                  <c:v>80</c:v>
                </c:pt>
                <c:pt idx="29">
                  <c:v>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C2-40AF-8C8B-DD7C92AB3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772208"/>
        <c:axId val="74669272"/>
      </c:scatterChart>
      <c:valAx>
        <c:axId val="169772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669272"/>
        <c:crosses val="autoZero"/>
        <c:crossBetween val="midCat"/>
      </c:valAx>
      <c:valAx>
        <c:axId val="74669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9772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Лист1!$T$27:$T$38</c:f>
              <c:numCache>
                <c:formatCode>General</c:formatCode>
                <c:ptCount val="12"/>
                <c:pt idx="0">
                  <c:v>747</c:v>
                </c:pt>
                <c:pt idx="1">
                  <c:v>748</c:v>
                </c:pt>
                <c:pt idx="2">
                  <c:v>744</c:v>
                </c:pt>
                <c:pt idx="3">
                  <c:v>743</c:v>
                </c:pt>
                <c:pt idx="4">
                  <c:v>741</c:v>
                </c:pt>
                <c:pt idx="5">
                  <c:v>742</c:v>
                </c:pt>
                <c:pt idx="6">
                  <c:v>743</c:v>
                </c:pt>
                <c:pt idx="7">
                  <c:v>746</c:v>
                </c:pt>
                <c:pt idx="8">
                  <c:v>755</c:v>
                </c:pt>
                <c:pt idx="9">
                  <c:v>752</c:v>
                </c:pt>
                <c:pt idx="10">
                  <c:v>748</c:v>
                </c:pt>
                <c:pt idx="11">
                  <c:v>747</c:v>
                </c:pt>
              </c:numCache>
            </c:numRef>
          </c:xVal>
          <c:yVal>
            <c:numRef>
              <c:f>Лист1!$U$27:$U$38</c:f>
              <c:numCache>
                <c:formatCode>General</c:formatCode>
                <c:ptCount val="12"/>
                <c:pt idx="0">
                  <c:v>93</c:v>
                </c:pt>
                <c:pt idx="1">
                  <c:v>86</c:v>
                </c:pt>
                <c:pt idx="2">
                  <c:v>87</c:v>
                </c:pt>
                <c:pt idx="3">
                  <c:v>84</c:v>
                </c:pt>
                <c:pt idx="4">
                  <c:v>87</c:v>
                </c:pt>
                <c:pt idx="5">
                  <c:v>76</c:v>
                </c:pt>
                <c:pt idx="6">
                  <c:v>92</c:v>
                </c:pt>
                <c:pt idx="7">
                  <c:v>93</c:v>
                </c:pt>
                <c:pt idx="8">
                  <c:v>91</c:v>
                </c:pt>
                <c:pt idx="9">
                  <c:v>87</c:v>
                </c:pt>
                <c:pt idx="10">
                  <c:v>70</c:v>
                </c:pt>
                <c:pt idx="11">
                  <c:v>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9A0-4343-A938-E5B41C0170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1381120"/>
        <c:axId val="271383864"/>
      </c:scatterChart>
      <c:valAx>
        <c:axId val="271381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1383864"/>
        <c:crosses val="autoZero"/>
        <c:crossBetween val="midCat"/>
      </c:valAx>
      <c:valAx>
        <c:axId val="271383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1381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Лист1!$S$27:$S$56</c:f>
              <c:numCache>
                <c:formatCode>General</c:formatCode>
                <c:ptCount val="30"/>
                <c:pt idx="0">
                  <c:v>6</c:v>
                </c:pt>
                <c:pt idx="1">
                  <c:v>2</c:v>
                </c:pt>
                <c:pt idx="2">
                  <c:v>-2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8</c:v>
                </c:pt>
                <c:pt idx="7">
                  <c:v>11</c:v>
                </c:pt>
                <c:pt idx="8">
                  <c:v>9</c:v>
                </c:pt>
                <c:pt idx="9">
                  <c:v>0</c:v>
                </c:pt>
                <c:pt idx="10">
                  <c:v>-5</c:v>
                </c:pt>
                <c:pt idx="11">
                  <c:v>-10</c:v>
                </c:pt>
                <c:pt idx="12">
                  <c:v>-7</c:v>
                </c:pt>
                <c:pt idx="13">
                  <c:v>-4</c:v>
                </c:pt>
                <c:pt idx="14">
                  <c:v>-5</c:v>
                </c:pt>
                <c:pt idx="15">
                  <c:v>-7</c:v>
                </c:pt>
                <c:pt idx="16">
                  <c:v>-9</c:v>
                </c:pt>
                <c:pt idx="17">
                  <c:v>-8</c:v>
                </c:pt>
                <c:pt idx="18">
                  <c:v>-12</c:v>
                </c:pt>
                <c:pt idx="19">
                  <c:v>-13</c:v>
                </c:pt>
                <c:pt idx="20">
                  <c:v>-14</c:v>
                </c:pt>
                <c:pt idx="21">
                  <c:v>-13</c:v>
                </c:pt>
                <c:pt idx="22">
                  <c:v>-8</c:v>
                </c:pt>
                <c:pt idx="23">
                  <c:v>-2</c:v>
                </c:pt>
                <c:pt idx="24">
                  <c:v>3</c:v>
                </c:pt>
                <c:pt idx="25">
                  <c:v>2</c:v>
                </c:pt>
                <c:pt idx="26">
                  <c:v>0</c:v>
                </c:pt>
                <c:pt idx="27">
                  <c:v>-2</c:v>
                </c:pt>
                <c:pt idx="28">
                  <c:v>-4</c:v>
                </c:pt>
                <c:pt idx="29">
                  <c:v>-4</c:v>
                </c:pt>
              </c:numCache>
            </c:numRef>
          </c:xVal>
          <c:yVal>
            <c:numRef>
              <c:f>Лист1!$V$27:$V$56</c:f>
              <c:numCache>
                <c:formatCode>General</c:formatCode>
                <c:ptCount val="30"/>
                <c:pt idx="0">
                  <c:v>0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2</c:v>
                </c:pt>
                <c:pt idx="16">
                  <c:v>5</c:v>
                </c:pt>
                <c:pt idx="17">
                  <c:v>4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7</c:v>
                </c:pt>
                <c:pt idx="22">
                  <c:v>6</c:v>
                </c:pt>
                <c:pt idx="23">
                  <c:v>8</c:v>
                </c:pt>
                <c:pt idx="24">
                  <c:v>4</c:v>
                </c:pt>
                <c:pt idx="25">
                  <c:v>3</c:v>
                </c:pt>
                <c:pt idx="26">
                  <c:v>3</c:v>
                </c:pt>
                <c:pt idx="27">
                  <c:v>4</c:v>
                </c:pt>
                <c:pt idx="28">
                  <c:v>4</c:v>
                </c:pt>
                <c:pt idx="2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A90-447B-8A50-EDEA6BADC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928352"/>
        <c:axId val="169926784"/>
      </c:scatterChart>
      <c:valAx>
        <c:axId val="169928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9926784"/>
        <c:crosses val="autoZero"/>
        <c:crossBetween val="midCat"/>
      </c:valAx>
      <c:valAx>
        <c:axId val="16992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69928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024D6-65AB-4D9C-B8F6-F132C157577E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90B59-1289-4213-8778-DD57C706F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010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C33BC-EF13-4ACB-A90D-06B79569667C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CA630-0998-4027-8C10-2B449383C1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3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5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6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7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0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7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4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7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12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E8DA2D-C6AA-4640-80E3-AACE692F4560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22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8DA2D-C6AA-4640-80E3-AACE692F4560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02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E8DA2D-C6AA-4640-80E3-AACE692F4560}" type="datetimeFigureOut">
              <a:rPr lang="ru-RU" smtClean="0"/>
              <a:t>02.11.2022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49E7C8-674C-44A3-B72B-F1BE75D5999A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90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xceltip.ru/%d1%87%d1%82%d0%be-%d1%82%d0%b0%d0%ba%d0%be%d0%b5-%d1%81%d1%82%d0%b0%d0%bd%d0%b4%d0%b0%d1%80%d1%82%d0%bd%d0%be%d0%b5-%d0%be%d1%82%d0%ba%d0%bb%d0%be%d0%bd%d0%b5%d0%bd%d0%b8%d0%b5-%d0%b8%d1%81%d0%bf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6Oyg6rOnoY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://exceltip.ru/%D0%BA%D0%B0%D0%BA-%D1%80%D0%B0%D1%81%D1%81%D1%87%D0%B8%D1%82%D0%B0%D1%82%D1%8C-%D0%BA%D0%BE%D1%8D%D1%84%D1%84%D0%B8%D1%86%D0%B8%D0%B5%D0%BD%D1%82-%D0%BA%D0%BE%D1%80%D1%80%D0%B5%D0%BB%D1%8F%D1%86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hyperlink" Target="http://exceltip.ru/%d1%87%d1%82%d0%be-%d1%82%d0%b0%d0%ba%d0%be%d0%b5-%d1%81%d1%82%d0%b0%d0%bd%d0%b4%d0%b0%d1%80%d1%82%d0%bd%d0%be%d0%b5-%d0%be%d1%82%d0%ba%d0%bb%d0%be%d0%bd%d0%b5%d0%bd%d0%b8%d0%b5-%d0%b8%d1%81%d0%bf/" TargetMode="External"/><Relationship Id="rId4" Type="http://schemas.openxmlformats.org/officeDocument/2006/relationships/hyperlink" Target="http://exceltip.ru/%d1%84%d1%83%d0%bd%d0%ba%d1%86%d0%b8%d1%8f-%d1%81%d1%83%d0%bc%d0%bc%d0%bf%d1%80%d0%be%d0%b8%d0%b7%d0%b2-%d0%ba%d0%b0%d0%ba-%d0%b8%d1%81%d0%bf%d0%be%d0%bb%d1%8c%d0%b7%d0%be%d0%b2%d0%b0%d1%82%d1%8c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o-_1lA1SUPdJdowQq9K9LD3JFjs6ZhJasZ_IMtbzMhXOdCw/viewfor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fA7nd0Wt5hUJq7gG0TTlmBnYVE01cjBs0YVMjTaLPb-sfL9g/viewfo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www.youtube.com/watch?v=G6Oyg6rOnoY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1266090"/>
            <a:ext cx="10058400" cy="2356975"/>
          </a:xfrm>
        </p:spPr>
        <p:txBody>
          <a:bodyPr>
            <a:noAutofit/>
          </a:bodyPr>
          <a:lstStyle/>
          <a:p>
            <a:r>
              <a:rPr lang="ru-RU" sz="4400" dirty="0" smtClean="0"/>
              <a:t>Первичная обработка и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ru-RU" sz="4400" dirty="0" smtClean="0"/>
              <a:t>представление статистических данных  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ctr"/>
            <a:r>
              <a:rPr lang="ru-RU" sz="1900" dirty="0" smtClean="0"/>
              <a:t>Практические занятия по первой дисциплине майнора «Прикладной статистический анализ»</a:t>
            </a:r>
          </a:p>
          <a:p>
            <a:pPr algn="ctr"/>
            <a:r>
              <a:rPr lang="ru-RU" dirty="0" smtClean="0"/>
              <a:t>КАБАЕВА Елена Владимировна, к.э.н., доцент</a:t>
            </a:r>
            <a:endParaRPr lang="en-US" dirty="0" smtClean="0"/>
          </a:p>
          <a:p>
            <a:r>
              <a:rPr lang="ru-RU" dirty="0" smtClean="0"/>
              <a:t>          </a:t>
            </a:r>
            <a:r>
              <a:rPr lang="en-US" dirty="0" smtClean="0"/>
              <a:t>elena7296434@gmail.com </a:t>
            </a:r>
            <a:r>
              <a:rPr lang="ru-RU" dirty="0" smtClean="0"/>
              <a:t> 		</a:t>
            </a:r>
            <a:r>
              <a:rPr lang="en-US" dirty="0" smtClean="0"/>
              <a:t>@</a:t>
            </a:r>
            <a:r>
              <a:rPr lang="en-US" dirty="0" err="1"/>
              <a:t>elekabaeva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354286" y="5974080"/>
            <a:ext cx="4223658" cy="56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202</a:t>
            </a:r>
            <a:r>
              <a:rPr lang="en-US" dirty="0" smtClean="0"/>
              <a:t>2</a:t>
            </a:r>
            <a:r>
              <a:rPr lang="ru-RU" dirty="0" smtClean="0"/>
              <a:t>/202</a:t>
            </a:r>
            <a:r>
              <a:rPr lang="en-US" dirty="0" smtClean="0"/>
              <a:t>3</a:t>
            </a:r>
            <a:r>
              <a:rPr lang="ru-RU" dirty="0" smtClean="0"/>
              <a:t> учебный год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251" y="5019228"/>
            <a:ext cx="447500" cy="4570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01" y="5019228"/>
            <a:ext cx="447500" cy="441306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7680709" y="508939"/>
            <a:ext cx="4223658" cy="1308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rgbClr val="C00000"/>
                </a:solidFill>
              </a:rPr>
              <a:t>Занятие 7 </a:t>
            </a:r>
          </a:p>
          <a:p>
            <a:r>
              <a:rPr lang="ru-RU" dirty="0" smtClean="0">
                <a:solidFill>
                  <a:srgbClr val="C00000"/>
                </a:solidFill>
              </a:rPr>
              <a:t>02.11.2022</a:t>
            </a:r>
          </a:p>
        </p:txBody>
      </p:sp>
    </p:spTree>
    <p:extLst>
      <p:ext uri="{BB962C8B-B14F-4D97-AF65-F5344CB8AC3E}">
        <p14:creationId xmlns:p14="http://schemas.microsoft.com/office/powerpoint/2010/main" val="17827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672" y="1589666"/>
            <a:ext cx="6448425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Блок-схема: сопоставление 4"/>
          <p:cNvSpPr/>
          <p:nvPr/>
        </p:nvSpPr>
        <p:spPr>
          <a:xfrm>
            <a:off x="677334" y="3632779"/>
            <a:ext cx="637309" cy="831273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47058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формулы</a:t>
            </a:r>
            <a:r>
              <a:rPr lang="ru-RU" dirty="0" smtClean="0"/>
              <a:t> в </a:t>
            </a:r>
            <a:r>
              <a:rPr lang="en-US" dirty="0" smtClean="0"/>
              <a:t>MS 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26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65" y="1724268"/>
            <a:ext cx="530542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Блок-схема: сопоставление 4"/>
          <p:cNvSpPr/>
          <p:nvPr/>
        </p:nvSpPr>
        <p:spPr>
          <a:xfrm>
            <a:off x="997200" y="2980005"/>
            <a:ext cx="637309" cy="831273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Заголовок 3"/>
          <p:cNvSpPr>
            <a:spLocks noGrp="1"/>
          </p:cNvSpPr>
          <p:nvPr>
            <p:ph type="title"/>
          </p:nvPr>
        </p:nvSpPr>
        <p:spPr>
          <a:xfrm>
            <a:off x="721296" y="363415"/>
            <a:ext cx="10866966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 </a:t>
            </a: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</a:t>
            </a:r>
            <a:r>
              <a:rPr lang="ru-RU" dirty="0" smtClean="0"/>
              <a:t> «КОРРЕЛ» в </a:t>
            </a:r>
            <a:r>
              <a:rPr lang="en-US" dirty="0" smtClean="0"/>
              <a:t>MS Excel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7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ru-RU"/>
              <a:t>Интерпретация коэффициентов</a:t>
            </a:r>
          </a:p>
        </p:txBody>
      </p:sp>
      <p:graphicFrame>
        <p:nvGraphicFramePr>
          <p:cNvPr id="69682" name="Group 50"/>
          <p:cNvGraphicFramePr>
            <a:graphicFrameLocks noGrp="1"/>
          </p:cNvGraphicFramePr>
          <p:nvPr>
            <p:extLst/>
          </p:nvPr>
        </p:nvGraphicFramePr>
        <p:xfrm>
          <a:off x="1919536" y="1772816"/>
          <a:ext cx="8229600" cy="233569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2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Значение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коэффициента</a:t>
                      </a:r>
                      <a:r>
                        <a:rPr kumimoji="0" lang="ru-RU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(по модулю)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Интерпретация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3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 &lt;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&lt;= 0,2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0,2 &lt;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&lt;= 0,5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0,5 &lt;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&lt;= 0,7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0,7 &lt;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&lt;= 0,9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0,9 &lt;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&lt;= 1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Очень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слабая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корреляция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Слабая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корреляция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Средняя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корреляция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Сильная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корреляция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Очень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сильная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корреляция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9" marB="4570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063552" y="4365104"/>
            <a:ext cx="7992888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400" dirty="0">
                <a:solidFill>
                  <a:srgbClr val="FF0000"/>
                </a:solidFill>
              </a:rPr>
              <a:t>?</a:t>
            </a:r>
          </a:p>
          <a:p>
            <a:pPr algn="ctr"/>
            <a:r>
              <a:rPr lang="ru-RU" dirty="0"/>
              <a:t>Может ли коэффициент корреляции меть отрицательное 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410798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607" y="509487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7030A0"/>
                </a:solidFill>
              </a:rPr>
              <a:t>Интерпретация коэффициентов корреляции и примеры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Rectangle 3"/>
          <p:cNvSpPr txBox="1">
            <a:spLocks/>
          </p:cNvSpPr>
          <p:nvPr/>
        </p:nvSpPr>
        <p:spPr>
          <a:xfrm>
            <a:off x="1981200" y="1268762"/>
            <a:ext cx="7211144" cy="23042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200" dirty="0">
              <a:hlinkClick r:id="rId2"/>
            </a:endParaRP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2207568" y="1772817"/>
            <a:ext cx="1224136" cy="86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 Unicode MS" pitchFamily="34" charset="-128"/>
              </a:rPr>
              <a:t>0,5</a:t>
            </a:r>
            <a:endParaRPr lang="en-US" sz="1400" dirty="0">
              <a:latin typeface="Arial Unicode MS" pitchFamily="34" charset="-128"/>
            </a:endParaRPr>
          </a:p>
          <a:p>
            <a:pPr marL="0" indent="0">
              <a:buNone/>
            </a:pPr>
            <a:endParaRPr lang="ru-RU" sz="1200" dirty="0">
              <a:hlinkClick r:id="rId2"/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2207568" y="2729299"/>
            <a:ext cx="1224136" cy="86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 Unicode MS" pitchFamily="34" charset="-128"/>
              </a:rPr>
              <a:t>-0,8</a:t>
            </a:r>
            <a:endParaRPr lang="en-US" sz="1400" dirty="0">
              <a:latin typeface="Arial Unicode MS" pitchFamily="34" charset="-128"/>
            </a:endParaRPr>
          </a:p>
          <a:p>
            <a:pPr marL="0" indent="0">
              <a:buNone/>
            </a:pPr>
            <a:endParaRPr lang="ru-RU" sz="1200" dirty="0">
              <a:hlinkClick r:id="rId2"/>
            </a:endParaRPr>
          </a:p>
        </p:txBody>
      </p:sp>
      <p:sp>
        <p:nvSpPr>
          <p:cNvPr id="8" name="Rectangle 3"/>
          <p:cNvSpPr txBox="1">
            <a:spLocks/>
          </p:cNvSpPr>
          <p:nvPr/>
        </p:nvSpPr>
        <p:spPr>
          <a:xfrm>
            <a:off x="2217135" y="3645752"/>
            <a:ext cx="1224136" cy="86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 Unicode MS" pitchFamily="34" charset="-128"/>
              </a:rPr>
              <a:t>-1</a:t>
            </a:r>
            <a:endParaRPr lang="en-US" sz="1400" dirty="0">
              <a:latin typeface="Arial Unicode MS" pitchFamily="34" charset="-128"/>
            </a:endParaRPr>
          </a:p>
          <a:p>
            <a:pPr marL="0" indent="0">
              <a:buNone/>
            </a:pPr>
            <a:endParaRPr lang="ru-RU" sz="1200" dirty="0">
              <a:hlinkClick r:id="rId2"/>
            </a:endParaRP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4327628" y="3593395"/>
            <a:ext cx="1224136" cy="86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 Unicode MS" pitchFamily="34" charset="-128"/>
              </a:rPr>
              <a:t>0,09</a:t>
            </a:r>
            <a:endParaRPr lang="en-US" sz="1400" dirty="0">
              <a:latin typeface="Arial Unicode MS" pitchFamily="34" charset="-128"/>
            </a:endParaRPr>
          </a:p>
          <a:p>
            <a:pPr marL="0" indent="0">
              <a:buNone/>
            </a:pPr>
            <a:endParaRPr lang="ru-RU" sz="1200" dirty="0">
              <a:hlinkClick r:id="rId2"/>
            </a:endParaRPr>
          </a:p>
        </p:txBody>
      </p:sp>
      <p:sp>
        <p:nvSpPr>
          <p:cNvPr id="10" name="Rectangle 3"/>
          <p:cNvSpPr txBox="1">
            <a:spLocks/>
          </p:cNvSpPr>
          <p:nvPr/>
        </p:nvSpPr>
        <p:spPr>
          <a:xfrm>
            <a:off x="4295800" y="1772817"/>
            <a:ext cx="1224136" cy="86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 Unicode MS" pitchFamily="34" charset="-128"/>
              </a:rPr>
              <a:t>-0,3</a:t>
            </a:r>
            <a:endParaRPr lang="en-US" sz="1400" dirty="0">
              <a:latin typeface="Arial Unicode MS" pitchFamily="34" charset="-128"/>
            </a:endParaRPr>
          </a:p>
          <a:p>
            <a:pPr marL="0" indent="0">
              <a:buNone/>
            </a:pPr>
            <a:endParaRPr lang="ru-RU" sz="1200" dirty="0">
              <a:hlinkClick r:id="rId2"/>
            </a:endParaRPr>
          </a:p>
        </p:txBody>
      </p:sp>
      <p:sp>
        <p:nvSpPr>
          <p:cNvPr id="11" name="Rectangle 3"/>
          <p:cNvSpPr txBox="1">
            <a:spLocks/>
          </p:cNvSpPr>
          <p:nvPr/>
        </p:nvSpPr>
        <p:spPr>
          <a:xfrm>
            <a:off x="4295800" y="2636913"/>
            <a:ext cx="1224136" cy="86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 Unicode MS" pitchFamily="34" charset="-128"/>
              </a:rPr>
              <a:t>-0,7</a:t>
            </a:r>
            <a:endParaRPr lang="en-US" sz="1400" dirty="0">
              <a:latin typeface="Arial Unicode MS" pitchFamily="34" charset="-128"/>
            </a:endParaRPr>
          </a:p>
          <a:p>
            <a:pPr marL="0" indent="0">
              <a:buNone/>
            </a:pPr>
            <a:endParaRPr lang="ru-RU" sz="1200" dirty="0">
              <a:hlinkClick r:id="rId2"/>
            </a:endParaRPr>
          </a:p>
        </p:txBody>
      </p:sp>
      <p:sp>
        <p:nvSpPr>
          <p:cNvPr id="12" name="Rectangle 3"/>
          <p:cNvSpPr txBox="1">
            <a:spLocks/>
          </p:cNvSpPr>
          <p:nvPr/>
        </p:nvSpPr>
        <p:spPr>
          <a:xfrm>
            <a:off x="6489398" y="2543286"/>
            <a:ext cx="1224136" cy="86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 Unicode MS" pitchFamily="34" charset="-128"/>
              </a:rPr>
              <a:t>0,4</a:t>
            </a:r>
            <a:endParaRPr lang="en-US" sz="1400" dirty="0">
              <a:latin typeface="Arial Unicode MS" pitchFamily="34" charset="-128"/>
            </a:endParaRPr>
          </a:p>
          <a:p>
            <a:pPr marL="0" indent="0">
              <a:buNone/>
            </a:pPr>
            <a:endParaRPr lang="ru-RU" sz="1200" dirty="0">
              <a:hlinkClick r:id="rId2"/>
            </a:endParaRPr>
          </a:p>
        </p:txBody>
      </p:sp>
      <p:sp>
        <p:nvSpPr>
          <p:cNvPr id="13" name="Rectangle 3"/>
          <p:cNvSpPr txBox="1">
            <a:spLocks/>
          </p:cNvSpPr>
          <p:nvPr/>
        </p:nvSpPr>
        <p:spPr>
          <a:xfrm>
            <a:off x="6364108" y="1656770"/>
            <a:ext cx="1224136" cy="86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 Unicode MS" pitchFamily="34" charset="-128"/>
              </a:rPr>
              <a:t>0,95</a:t>
            </a:r>
            <a:endParaRPr lang="en-US" sz="1400" dirty="0">
              <a:latin typeface="Arial Unicode MS" pitchFamily="34" charset="-128"/>
            </a:endParaRPr>
          </a:p>
          <a:p>
            <a:pPr marL="0" indent="0">
              <a:buNone/>
            </a:pPr>
            <a:endParaRPr lang="ru-RU" sz="1200" dirty="0">
              <a:hlinkClick r:id="rId2"/>
            </a:endParaRPr>
          </a:p>
        </p:txBody>
      </p:sp>
      <p:sp>
        <p:nvSpPr>
          <p:cNvPr id="14" name="Rectangle 3"/>
          <p:cNvSpPr txBox="1">
            <a:spLocks/>
          </p:cNvSpPr>
          <p:nvPr/>
        </p:nvSpPr>
        <p:spPr>
          <a:xfrm>
            <a:off x="6392416" y="3494633"/>
            <a:ext cx="1224136" cy="86409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Arial Unicode MS" pitchFamily="34" charset="-128"/>
              </a:rPr>
              <a:t>-0,2</a:t>
            </a:r>
            <a:endParaRPr lang="en-US" sz="1400" dirty="0">
              <a:latin typeface="Arial Unicode MS" pitchFamily="34" charset="-128"/>
            </a:endParaRPr>
          </a:p>
          <a:p>
            <a:pPr marL="0" indent="0">
              <a:buNone/>
            </a:pPr>
            <a:endParaRPr lang="ru-RU" sz="12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31560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/>
          </p:cNvSpPr>
          <p:nvPr/>
        </p:nvSpPr>
        <p:spPr>
          <a:xfrm>
            <a:off x="829733" y="1599710"/>
            <a:ext cx="8229600" cy="396043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hlinkClick r:id="rId2"/>
              </a:rPr>
              <a:t>http</a:t>
            </a:r>
            <a:r>
              <a:rPr lang="en-US" sz="1400" dirty="0">
                <a:hlinkClick r:id="rId2"/>
              </a:rPr>
              <a:t>://exceltip.ru/%D0%BA%D0%B0%D0%BA-%D1%80%D0%B0%D1%81%D1%81%D1%87%D0%B8%D1%82%D0%B0%D1%82%D1%8C-%D0%BA%D0%BE%D1%8D%D1%84%D1%84%D0%B8%D1%86%D0%B8%D0%B5%D0%BD%D1%82-%D0%BA%D0%BE%D1%80%D1%80%D0%B5%D0%BB%D1%8F%D1%86</a:t>
            </a:r>
            <a:r>
              <a:rPr lang="en-US" sz="1400" dirty="0" smtClean="0">
                <a:hlinkClick r:id="rId2"/>
              </a:rPr>
              <a:t>/</a:t>
            </a:r>
            <a:endParaRPr lang="ru-RU" sz="1400" dirty="0" smtClean="0"/>
          </a:p>
          <a:p>
            <a:pPr marL="0" indent="0">
              <a:buNone/>
            </a:pPr>
            <a:endParaRPr lang="ru-RU" sz="1400" dirty="0">
              <a:latin typeface="Arial Unicode MS" pitchFamily="34" charset="-128"/>
            </a:endParaRP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www.youtube.com/watch?v=G6Oyg6rOnoY</a:t>
            </a:r>
            <a:r>
              <a:rPr lang="ru-RU" sz="1400" dirty="0" smtClean="0"/>
              <a:t> </a:t>
            </a:r>
            <a:endParaRPr lang="ru-RU" sz="1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29732" y="3449172"/>
            <a:ext cx="10207543" cy="13208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Полезная формула: сумма произведений</a:t>
            </a:r>
            <a:endParaRPr lang="ru-RU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769816" y="4810185"/>
            <a:ext cx="10902135" cy="9640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hlinkClick r:id="rId4"/>
              </a:rPr>
              <a:t>http</a:t>
            </a:r>
            <a:r>
              <a:rPr lang="en-US" sz="1400" dirty="0">
                <a:hlinkClick r:id="rId4"/>
              </a:rPr>
              <a:t>://exceltip.ru/%d1%84%d1%83%d0%bd%d0%ba%d1%86%d0%b8%d1%8f-%d1%81%d1%83%d0%bc%d0%bc%d0%bf%d1%80%d0%be%d0%b8%d0%b7%d0%b2-%d0%ba%d0%b0%d0%ba-%d0%b8%d1%81%d0%bf%d0%be%d0%bb%d1%8c%d0%b7%d0%be%d0%b2%d0%b0%d1%82%d1%8c/</a:t>
            </a:r>
            <a:endParaRPr lang="en-US" sz="1400" dirty="0">
              <a:latin typeface="Arial Unicode MS" pitchFamily="34" charset="-128"/>
            </a:endParaRPr>
          </a:p>
          <a:p>
            <a:pPr marL="0" indent="0">
              <a:buNone/>
            </a:pPr>
            <a:endParaRPr lang="ru-RU" sz="1200" dirty="0">
              <a:hlinkClick r:id="rId5"/>
            </a:endParaRP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Полезные ссылки и тренажеры</a:t>
            </a:r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408022"/>
            <a:ext cx="34290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451" y="5131922"/>
            <a:ext cx="28575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4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433754"/>
            <a:ext cx="10928512" cy="647700"/>
          </a:xfrm>
        </p:spPr>
        <p:txBody>
          <a:bodyPr>
            <a:normAutofit fontScale="90000"/>
          </a:bodyPr>
          <a:lstStyle/>
          <a:p>
            <a:r>
              <a:rPr lang="ru-RU" dirty="0"/>
              <a:t>Домашнее задание </a:t>
            </a:r>
            <a:r>
              <a:rPr lang="ru-RU" dirty="0" smtClean="0"/>
              <a:t>8.	До 09.11.2022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72762"/>
            <a:ext cx="10181166" cy="405325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sz="1200" dirty="0"/>
              <a:t>Подобрать пространственные данные (2 показателя, 20-40 наблюдений) и представить в виде таблицы в </a:t>
            </a:r>
            <a:r>
              <a:rPr lang="en-US" sz="1200" dirty="0"/>
              <a:t>MS Excel</a:t>
            </a:r>
            <a:r>
              <a:rPr lang="ru-RU" sz="1200" dirty="0" smtClean="0"/>
              <a:t>. </a:t>
            </a:r>
            <a:r>
              <a:rPr lang="ru-RU" sz="1200" dirty="0"/>
              <a:t>В качестве одного из показателей рекомендуется использовать данные из того массива наблюдений, который уже анализирован при выполнении Модульного задания № 1 по одномерным данным и добавить еще один показатель, который по экономическому смыслу может быть взаимосвязан с исходным. Если же данных в этой области найти не удается, тогда можно взять двумерный массив пространственных данных из другой области исследования.</a:t>
            </a:r>
          </a:p>
          <a:p>
            <a:pPr lvl="0">
              <a:buFont typeface="+mj-lt"/>
              <a:buAutoNum type="arabicPeriod"/>
            </a:pPr>
            <a:r>
              <a:rPr lang="ru-RU" sz="1200" dirty="0" smtClean="0"/>
              <a:t>Построить </a:t>
            </a:r>
            <a:r>
              <a:rPr lang="ru-RU" sz="1200" dirty="0"/>
              <a:t>корреляционное облако (диаграмму рассеяния/точечную диаграмму) средствами </a:t>
            </a:r>
            <a:r>
              <a:rPr lang="en-US" sz="1200" dirty="0"/>
              <a:t>MS Excel</a:t>
            </a:r>
            <a:r>
              <a:rPr lang="ru-RU" sz="1200" dirty="0"/>
              <a:t>. Нанести линию тренда. Сделать предварительный вывод о наличии связи между признаками.</a:t>
            </a:r>
          </a:p>
          <a:p>
            <a:pPr lvl="0">
              <a:buFont typeface="+mj-lt"/>
              <a:buAutoNum type="arabicPeriod"/>
            </a:pPr>
            <a:r>
              <a:rPr lang="ru-RU" sz="1200" dirty="0"/>
              <a:t>Рассчитать коэффициент корреляции двумя способами:</a:t>
            </a:r>
          </a:p>
          <a:p>
            <a:pPr lvl="1"/>
            <a:r>
              <a:rPr lang="ru-RU" sz="1200" dirty="0"/>
              <a:t>«вручную» по формуле (построив для этого расчетную таблицу в </a:t>
            </a:r>
            <a:r>
              <a:rPr lang="en-US" sz="1200" dirty="0"/>
              <a:t>MS Excel</a:t>
            </a:r>
            <a:r>
              <a:rPr lang="ru-RU" sz="1200" dirty="0"/>
              <a:t>)</a:t>
            </a:r>
          </a:p>
          <a:p>
            <a:pPr lvl="1"/>
            <a:r>
              <a:rPr lang="ru-RU" sz="1200" dirty="0"/>
              <a:t>используя функцию «КОРРЕЛ» в </a:t>
            </a:r>
            <a:r>
              <a:rPr lang="en-US" sz="1200" dirty="0"/>
              <a:t>MS Excel</a:t>
            </a:r>
            <a:endParaRPr lang="ru-RU" sz="1200" dirty="0"/>
          </a:p>
          <a:p>
            <a:pPr lvl="0">
              <a:buFont typeface="+mj-lt"/>
              <a:buAutoNum type="arabicPeriod"/>
            </a:pPr>
            <a:r>
              <a:rPr lang="ru-RU" sz="1200" dirty="0"/>
              <a:t>Сравнить результаты расчетов (в п.3), а также насколько они соотносятся с предварительным выводом, сделанным в п.2 (подтверждают ли или не подтверждают его).</a:t>
            </a:r>
          </a:p>
          <a:p>
            <a:pPr lvl="0">
              <a:buFont typeface="+mj-lt"/>
              <a:buAutoNum type="arabicPeriod"/>
            </a:pPr>
            <a:r>
              <a:rPr lang="ru-RU" sz="1200" dirty="0"/>
              <a:t>Дать заключение о наличии и направлении связи между показателями.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Результаты (расчеты и графики) оформить в виде файла в формате </a:t>
            </a:r>
            <a:r>
              <a:rPr lang="en-US" sz="1200" dirty="0"/>
              <a:t>MS Excel</a:t>
            </a:r>
            <a:r>
              <a:rPr lang="ru-RU" sz="1200" dirty="0"/>
              <a:t> (для проверки должны быть доступны все формулы и функции, которые использованы, должна прослеживаться последовательность и логика расчетов). </a:t>
            </a:r>
            <a:endParaRPr lang="ru-RU" sz="1200" dirty="0" smtClean="0"/>
          </a:p>
          <a:p>
            <a:pPr>
              <a:buFont typeface="+mj-lt"/>
              <a:buAutoNum type="arabicPeriod"/>
            </a:pPr>
            <a:r>
              <a:rPr lang="ru-RU" sz="1200" dirty="0" smtClean="0"/>
              <a:t>Загрузить </a:t>
            </a:r>
            <a:r>
              <a:rPr lang="ru-RU" sz="1200" dirty="0" smtClean="0">
                <a:solidFill>
                  <a:srgbClr val="FF0000"/>
                </a:solidFill>
              </a:rPr>
              <a:t>по</a:t>
            </a:r>
            <a:r>
              <a:rPr lang="ru-RU" sz="1200" dirty="0" smtClean="0"/>
              <a:t> </a:t>
            </a:r>
            <a:r>
              <a:rPr lang="ru-RU" sz="1200" dirty="0" smtClean="0">
                <a:solidFill>
                  <a:srgbClr val="FF0000"/>
                </a:solidFill>
              </a:rPr>
              <a:t>ссылке</a:t>
            </a:r>
            <a:r>
              <a:rPr lang="ru-RU" sz="1200" dirty="0" smtClean="0"/>
              <a:t>: </a:t>
            </a:r>
            <a:r>
              <a:rPr lang="en-US" sz="1200" dirty="0">
                <a:hlinkClick r:id="rId2"/>
              </a:rPr>
              <a:t>https://docs.google.com/forms/d/e/1FAIpQLSeo-_</a:t>
            </a:r>
            <a:r>
              <a:rPr lang="en-US" sz="1200" dirty="0" smtClean="0">
                <a:hlinkClick r:id="rId2"/>
              </a:rPr>
              <a:t>1lA1SUPdJdowQq9K9LD3JFjs6ZhJasZ_IMtbzMhXOdCw/viewform</a:t>
            </a:r>
            <a:r>
              <a:rPr lang="ru-RU" sz="1200" dirty="0" smtClean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4413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Домашнее задание </a:t>
            </a:r>
            <a:r>
              <a:rPr lang="ru-RU" sz="4000" dirty="0" smtClean="0"/>
              <a:t>7 (задано 19.10.2022).	 До 09.11.2022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1881400"/>
            <a:ext cx="11385176" cy="4463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подобрать данные в динамике (1 показатель, 20-25 наблюдений).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расчеты цепных и базисных показателей: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абсолютного прироста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темпа роста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темпа прироста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Рассчитать средние показатели: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Средний абсолютный прирост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Средний темп роста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Средний темп прироста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Построить прогноз на три уровня вперед двумя способами: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основании среднего абсолютного прироста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основании среднего темпа роста.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Описать ход работы и сделать экономически значимые выводы: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результаты расчетов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Дать экономическую интерпретацию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Указать единицу измерения всех показателей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оформить в виде двух файлов: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Текстовый – с описанием работы и выводов в формате *.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pdf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Расчетный и графический в формате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 Excel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(для проверки должны быть доступны все формулы и функции, которые использованы, должна прослеживаться последовательность и логика расчетов).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Загрузить два файла: в формате *.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pdf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(текстовая часть) и в формате *.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xls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(расчетная и графическая часть) по ссылке: </a:t>
            </a:r>
            <a:r>
              <a:rPr lang="ru-RU" sz="11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https://docs.google.com/forms/d/e/1FAIpQLSfA7nd0Wt5hUJq7gG0TTlmBnYVE01cjBs0YVMjTaLPb-sfL9g/viewform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текстовой части отразите обязательно заголовок. Это может быть: «Анализ показателей ряда динамики на примере данных о стоимости жилья» и т.п.</a:t>
            </a:r>
            <a:endParaRPr lang="ru-R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0146" y="2404534"/>
            <a:ext cx="10972800" cy="1646302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ru-RU" sz="6000" b="1" dirty="0"/>
              <a:t>Двумерные данные. 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 smtClean="0"/>
              <a:t>Определение </a:t>
            </a:r>
            <a:r>
              <a:rPr lang="ru-RU" sz="2800" b="1" dirty="0"/>
              <a:t>корреляционной зависимости между ними.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368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5415" y="1004399"/>
            <a:ext cx="10075985" cy="65881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Несколько примеров </a:t>
            </a:r>
            <a:r>
              <a:rPr lang="ru-RU" sz="3200" dirty="0" smtClean="0"/>
              <a:t>зависимостей и графическое представление двумерных данных (точечная диаграмма / корреляционное облако / диаграмма рассеяния)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31" y="1924668"/>
            <a:ext cx="4459532" cy="43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/>
          </p:cNvSpPr>
          <p:nvPr/>
        </p:nvSpPr>
        <p:spPr>
          <a:xfrm>
            <a:off x="677334" y="4607168"/>
            <a:ext cx="9733084" cy="9583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помощь: видеосюжет </a:t>
            </a:r>
            <a:r>
              <a:rPr lang="en-US" dirty="0">
                <a:hlinkClick r:id="rId2"/>
              </a:rPr>
              <a:t>https://www.youtube.com/watch?v=G6Oyg6rOnoY</a:t>
            </a:r>
            <a:endParaRPr lang="en-US" dirty="0">
              <a:latin typeface="Arial Unicode MS" pitchFamily="34" charset="-128"/>
            </a:endParaRPr>
          </a:p>
          <a:p>
            <a:pPr marL="0" indent="0">
              <a:buNone/>
            </a:pPr>
            <a:endParaRPr lang="ru-RU" sz="1200" dirty="0">
              <a:hlinkClick r:id=""/>
            </a:endParaRPr>
          </a:p>
          <a:p>
            <a:pPr marL="0" indent="0">
              <a:buNone/>
            </a:pPr>
            <a:endParaRPr lang="ru-RU" sz="1200" dirty="0">
              <a:hlinkClick r:id=""/>
            </a:endParaRP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/>
          </p:nvPr>
        </p:nvGraphicFramePr>
        <p:xfrm>
          <a:off x="3411845" y="2303079"/>
          <a:ext cx="3654152" cy="1659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Блок-схема: сопоставление 4"/>
          <p:cNvSpPr/>
          <p:nvPr/>
        </p:nvSpPr>
        <p:spPr>
          <a:xfrm>
            <a:off x="831006" y="2486980"/>
            <a:ext cx="637309" cy="831273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Построить график (точечную диаграмму/ корреляционное облако / диаграмму рассеяния)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76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Линия тренда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046" y="2501324"/>
            <a:ext cx="6019800" cy="3419475"/>
          </a:xfrm>
          <a:prstGeom prst="rect">
            <a:avLst/>
          </a:prstGeom>
        </p:spPr>
      </p:pic>
      <p:sp>
        <p:nvSpPr>
          <p:cNvPr id="5" name="Блок-схема: сопоставление 4"/>
          <p:cNvSpPr/>
          <p:nvPr/>
        </p:nvSpPr>
        <p:spPr>
          <a:xfrm>
            <a:off x="1255642" y="2434938"/>
            <a:ext cx="637309" cy="831273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2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1201" y="116632"/>
            <a:ext cx="8859295" cy="41805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?</a:t>
            </a:r>
            <a:r>
              <a:rPr lang="ru-RU" dirty="0" smtClean="0">
                <a:solidFill>
                  <a:srgbClr val="7030A0"/>
                </a:solidFill>
              </a:rPr>
              <a:t> </a:t>
            </a:r>
            <a:r>
              <a:rPr lang="ru-RU" sz="2000" dirty="0">
                <a:solidFill>
                  <a:srgbClr val="7030A0"/>
                </a:solidFill>
              </a:rPr>
              <a:t>Есть ли связь между переменными Х и У? Если да, охарактеризуйте</a:t>
            </a:r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/>
          </p:nvPr>
        </p:nvGraphicFramePr>
        <p:xfrm>
          <a:off x="1625027" y="725534"/>
          <a:ext cx="3960440" cy="1803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Диаграмма 5"/>
          <p:cNvGraphicFramePr>
            <a:graphicFrameLocks/>
          </p:cNvGraphicFramePr>
          <p:nvPr>
            <p:extLst/>
          </p:nvPr>
        </p:nvGraphicFramePr>
        <p:xfrm>
          <a:off x="6348313" y="631794"/>
          <a:ext cx="3911161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/>
          </p:nvPr>
        </p:nvGraphicFramePr>
        <p:xfrm>
          <a:off x="2135561" y="2531767"/>
          <a:ext cx="3242671" cy="179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Диаграмма 8"/>
          <p:cNvGraphicFramePr>
            <a:graphicFrameLocks/>
          </p:cNvGraphicFramePr>
          <p:nvPr>
            <p:extLst/>
          </p:nvPr>
        </p:nvGraphicFramePr>
        <p:xfrm>
          <a:off x="6355433" y="2709731"/>
          <a:ext cx="3911161" cy="2343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Диаграмма 9"/>
          <p:cNvGraphicFramePr>
            <a:graphicFrameLocks/>
          </p:cNvGraphicFramePr>
          <p:nvPr>
            <p:extLst/>
          </p:nvPr>
        </p:nvGraphicFramePr>
        <p:xfrm>
          <a:off x="6593956" y="4999810"/>
          <a:ext cx="3419872" cy="184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Диаграмма 10"/>
          <p:cNvGraphicFramePr>
            <a:graphicFrameLocks/>
          </p:cNvGraphicFramePr>
          <p:nvPr>
            <p:extLst/>
          </p:nvPr>
        </p:nvGraphicFramePr>
        <p:xfrm>
          <a:off x="1847529" y="4581128"/>
          <a:ext cx="3917599" cy="2115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Овал 3"/>
          <p:cNvSpPr/>
          <p:nvPr/>
        </p:nvSpPr>
        <p:spPr>
          <a:xfrm>
            <a:off x="4439816" y="4437112"/>
            <a:ext cx="1440160" cy="1068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 </a:t>
            </a:r>
          </a:p>
          <a:p>
            <a:pPr algn="ctr"/>
            <a:r>
              <a:rPr lang="ru-RU" sz="1100" dirty="0"/>
              <a:t>(</a:t>
            </a:r>
            <a:r>
              <a:rPr lang="en-US" sz="1100" dirty="0"/>
              <a:t>t</a:t>
            </a:r>
            <a:r>
              <a:rPr lang="ru-RU" sz="1100" dirty="0"/>
              <a:t>, скорость ветра)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32588" y="5505990"/>
            <a:ext cx="1683892" cy="846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0,09</a:t>
            </a:r>
          </a:p>
          <a:p>
            <a:pPr algn="ctr"/>
            <a:r>
              <a:rPr lang="ru-RU" sz="1100" dirty="0"/>
              <a:t>(</a:t>
            </a:r>
            <a:r>
              <a:rPr lang="ru-RU" sz="1100" dirty="0" err="1"/>
              <a:t>атм.давл</a:t>
            </a:r>
            <a:r>
              <a:rPr lang="ru-RU" sz="1100" dirty="0"/>
              <a:t>, влажность </a:t>
            </a:r>
            <a:r>
              <a:rPr lang="ru-RU" sz="1100" dirty="0" err="1"/>
              <a:t>возд</a:t>
            </a:r>
            <a:r>
              <a:rPr lang="ru-RU" sz="1100" dirty="0"/>
              <a:t>)</a:t>
            </a:r>
          </a:p>
        </p:txBody>
      </p:sp>
      <p:sp>
        <p:nvSpPr>
          <p:cNvPr id="13" name="Овал 12"/>
          <p:cNvSpPr/>
          <p:nvPr/>
        </p:nvSpPr>
        <p:spPr>
          <a:xfrm>
            <a:off x="9022991" y="3431752"/>
            <a:ext cx="1250723" cy="1366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0,51</a:t>
            </a:r>
          </a:p>
          <a:p>
            <a:pPr algn="ctr"/>
            <a:r>
              <a:rPr lang="ru-RU" sz="1200" dirty="0"/>
              <a:t>(</a:t>
            </a:r>
            <a:r>
              <a:rPr lang="en-US" sz="1200" dirty="0"/>
              <a:t>t</a:t>
            </a:r>
            <a:r>
              <a:rPr lang="ru-RU" sz="1200" dirty="0"/>
              <a:t>, влажность </a:t>
            </a:r>
            <a:r>
              <a:rPr lang="ru-RU" sz="1200" dirty="0" err="1"/>
              <a:t>возд</a:t>
            </a:r>
            <a:r>
              <a:rPr lang="ru-RU" sz="1200" dirty="0"/>
              <a:t>)</a:t>
            </a:r>
          </a:p>
        </p:txBody>
      </p:sp>
      <p:sp>
        <p:nvSpPr>
          <p:cNvPr id="14" name="Овал 13"/>
          <p:cNvSpPr/>
          <p:nvPr/>
        </p:nvSpPr>
        <p:spPr>
          <a:xfrm>
            <a:off x="4791562" y="2804316"/>
            <a:ext cx="1563871" cy="912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0,03</a:t>
            </a:r>
          </a:p>
          <a:p>
            <a:pPr algn="ctr"/>
            <a:r>
              <a:rPr lang="ru-RU" sz="1100" dirty="0"/>
              <a:t>(</a:t>
            </a:r>
            <a:r>
              <a:rPr lang="en-US" sz="1100" dirty="0"/>
              <a:t>t</a:t>
            </a:r>
            <a:r>
              <a:rPr lang="ru-RU" sz="1100" dirty="0"/>
              <a:t>, </a:t>
            </a:r>
            <a:r>
              <a:rPr lang="ru-RU" sz="1100" dirty="0" err="1"/>
              <a:t>атм.давл</a:t>
            </a:r>
            <a:r>
              <a:rPr lang="ru-RU" sz="1100" dirty="0"/>
              <a:t>)</a:t>
            </a:r>
          </a:p>
        </p:txBody>
      </p:sp>
      <p:sp>
        <p:nvSpPr>
          <p:cNvPr id="15" name="Овал 14"/>
          <p:cNvSpPr/>
          <p:nvPr/>
        </p:nvSpPr>
        <p:spPr>
          <a:xfrm>
            <a:off x="8855412" y="921767"/>
            <a:ext cx="938415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-0,82</a:t>
            </a:r>
          </a:p>
        </p:txBody>
      </p:sp>
      <p:sp>
        <p:nvSpPr>
          <p:cNvPr id="16" name="Овал 15"/>
          <p:cNvSpPr/>
          <p:nvPr/>
        </p:nvSpPr>
        <p:spPr>
          <a:xfrm>
            <a:off x="4311370" y="1562319"/>
            <a:ext cx="938415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0,11</a:t>
            </a:r>
          </a:p>
        </p:txBody>
      </p:sp>
    </p:spTree>
    <p:extLst>
      <p:ext uri="{BB962C8B-B14F-4D97-AF65-F5344CB8AC3E}">
        <p14:creationId xmlns:p14="http://schemas.microsoft.com/office/powerpoint/2010/main" val="10056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  <p:bldGraphic spid="11" grpId="0">
        <p:bldAsOne/>
      </p:bldGraphic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Расчет коэффициента корреляции</a:t>
            </a: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677334" y="2572543"/>
            <a:ext cx="8929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buFontTx/>
              <a:buChar char="•"/>
            </a:pPr>
            <a:r>
              <a:rPr lang="ru-RU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Определить тесноту связи и ее направленность с помощью коэффициента корреляции:</a:t>
            </a:r>
            <a:endParaRPr lang="ru-RU" dirty="0">
              <a:ea typeface="Calibri" pitchFamily="34" charset="0"/>
              <a:cs typeface="Times New Roman" pitchFamily="18" charset="0"/>
            </a:endParaRPr>
          </a:p>
          <a:p>
            <a:pPr eaLnBrk="0" hangingPunct="0"/>
            <a:endParaRPr lang="ru-RU" dirty="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4656139" y="3860800"/>
            <a:ext cx="7762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 sz="1100">
                <a:latin typeface="Calibri" pitchFamily="34" charset="0"/>
                <a:cs typeface="Times New Roman" pitchFamily="18" charset="0"/>
              </a:rPr>
              <a:t>  </a:t>
            </a:r>
            <a:r>
              <a:rPr lang="ru-RU">
                <a:latin typeface="Calibri" pitchFamily="34" charset="0"/>
                <a:cs typeface="Times New Roman" pitchFamily="18" charset="0"/>
              </a:rPr>
              <a:t>, где  </a:t>
            </a:r>
            <a:endParaRPr lang="ru-RU"/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1919288" y="4900614"/>
            <a:ext cx="53641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ru-RU">
                <a:latin typeface="Calibri" pitchFamily="34" charset="0"/>
                <a:cs typeface="Times New Roman" pitchFamily="18" charset="0"/>
              </a:rPr>
              <a:t>   (можно рассчитать с помощью функции КОРРЕЛ().</a:t>
            </a:r>
            <a:endParaRPr lang="ru-RU"/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104" name="Picture 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1538" y="3552825"/>
            <a:ext cx="2411412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5" name="Rectangle 1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4106" name="Picture 1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67438" y="3716339"/>
            <a:ext cx="25400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7" name="Прямоугольник 14"/>
          <p:cNvSpPr>
            <a:spLocks noChangeArrowheads="1"/>
          </p:cNvSpPr>
          <p:nvPr/>
        </p:nvSpPr>
        <p:spPr bwMode="auto">
          <a:xfrm>
            <a:off x="1992314" y="5300663"/>
            <a:ext cx="79200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Желательно подобрать такие данные, чтобы модуль коэффициента корреляции лежал от 0,5 до 0,8 включительно.</a:t>
            </a:r>
          </a:p>
          <a:p>
            <a:r>
              <a:rPr lang="ru-RU" dirty="0"/>
              <a:t>При положительном коэффициенте корреляции наблюдается прямая связь между данными, при отрицательном – обратная.</a:t>
            </a:r>
          </a:p>
        </p:txBody>
      </p:sp>
      <p:sp>
        <p:nvSpPr>
          <p:cNvPr id="2" name="Блок-схема: сопоставление 1"/>
          <p:cNvSpPr/>
          <p:nvPr/>
        </p:nvSpPr>
        <p:spPr>
          <a:xfrm>
            <a:off x="5565531" y="1665433"/>
            <a:ext cx="386801" cy="512617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0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сопоставление 3"/>
          <p:cNvSpPr/>
          <p:nvPr/>
        </p:nvSpPr>
        <p:spPr>
          <a:xfrm>
            <a:off x="886097" y="2257459"/>
            <a:ext cx="362410" cy="534843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677334" y="4189047"/>
            <a:ext cx="5442112" cy="18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24551" y="3574107"/>
            <a:ext cx="46178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ru-RU" dirty="0"/>
              <a:t> – часы изучения предмета;</a:t>
            </a:r>
          </a:p>
          <a:p>
            <a:r>
              <a:rPr lang="ru-RU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</a:t>
            </a:r>
            <a:r>
              <a:rPr lang="ru-RU" dirty="0"/>
              <a:t> – балл за экзамен</a:t>
            </a:r>
            <a:endParaRPr lang="en-US" dirty="0"/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461" y="2349056"/>
            <a:ext cx="4811579" cy="3373431"/>
          </a:xfrm>
          <a:prstGeom prst="rect">
            <a:avLst/>
          </a:prstGeom>
        </p:spPr>
      </p:pic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Расчетные графы (для расчетов без использования функции «КОРРЕЛ»)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94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2398</TotalTime>
  <Words>761</Words>
  <Application>Microsoft Office PowerPoint</Application>
  <PresentationFormat>Широкоэкранный</PresentationFormat>
  <Paragraphs>97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 Unicode MS</vt:lpstr>
      <vt:lpstr>Arial</vt:lpstr>
      <vt:lpstr>Calibri</vt:lpstr>
      <vt:lpstr>Calibri Light</vt:lpstr>
      <vt:lpstr>Times New Roman</vt:lpstr>
      <vt:lpstr>Verdana</vt:lpstr>
      <vt:lpstr>Ретро</vt:lpstr>
      <vt:lpstr>Первичная обработка и  представление статистических данных  </vt:lpstr>
      <vt:lpstr>Домашнее задание 7 (задано 19.10.2022).  До 09.11.2022</vt:lpstr>
      <vt:lpstr>Двумерные данные.   Определение корреляционной зависимости между ними. </vt:lpstr>
      <vt:lpstr>Несколько примеров зависимостей и графическое представление двумерных данных (точечная диаграмма / корреляционное облако / диаграмма рассеяния)</vt:lpstr>
      <vt:lpstr>Построить график (точечную диаграмму/ корреляционное облако / диаграмму рассеяния) </vt:lpstr>
      <vt:lpstr>Линия тренда</vt:lpstr>
      <vt:lpstr>? Есть ли связь между переменными Х и У? Если да, охарактеризуйте</vt:lpstr>
      <vt:lpstr>Расчет коэффициента корреляции</vt:lpstr>
      <vt:lpstr>Расчетные графы (для расчетов без использования функции «КОРРЕЛ»)</vt:lpstr>
      <vt:lpstr>Пример использования формулы в MS Excel</vt:lpstr>
      <vt:lpstr>Пример использования функции «КОРРЕЛ» в MS Excel</vt:lpstr>
      <vt:lpstr>Интерпретация коэффициентов</vt:lpstr>
      <vt:lpstr>Интерпретация коэффициентов корреляции и примеры</vt:lpstr>
      <vt:lpstr>Полезная формула: сумма произведений</vt:lpstr>
      <vt:lpstr>Домашнее задание 8. До 09.11.2022</vt:lpstr>
    </vt:vector>
  </TitlesOfParts>
  <Company>НИУ ВШЭ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статистических наблюдений</dc:title>
  <dc:creator>Кабаева Елена Владимировна</dc:creator>
  <cp:lastModifiedBy>Кабаева Елена Владимировна</cp:lastModifiedBy>
  <cp:revision>327</cp:revision>
  <cp:lastPrinted>2021-09-14T17:28:54Z</cp:lastPrinted>
  <dcterms:created xsi:type="dcterms:W3CDTF">2020-08-31T08:48:57Z</dcterms:created>
  <dcterms:modified xsi:type="dcterms:W3CDTF">2022-11-02T09:39:39Z</dcterms:modified>
</cp:coreProperties>
</file>