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0" r:id="rId13"/>
    <p:sldId id="291" r:id="rId14"/>
    <p:sldId id="292" r:id="rId15"/>
    <p:sldId id="293" r:id="rId16"/>
    <p:sldId id="294" r:id="rId17"/>
    <p:sldId id="296" r:id="rId18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Y2DNxoVxp9dvtIEFeqwgnFijZLsRMto?usp=sharing" TargetMode="External"/><Relationship Id="rId2" Type="http://schemas.openxmlformats.org/officeDocument/2006/relationships/hyperlink" Target="https://drive.google.com/drive/folders/1vhObZJpfowbvX1Uiv_ogE-9Skmba9kVK?usp=shar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google.com/forms/d/e/1FAIpQLSdLL4oh4fESGTtFMmEK7l6cixAjtB16jKe3sUF_3ceswOpOnw/viewfor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icroexcel.ru/metod-naimenshih-kvadratov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A7nd0Wt5hUJq7gG0TTlmBnYVE01cjBs0YVMjTaLPb-sfL9g/view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o-_1lA1SUPdJdowQq9K9LD3JFjs6ZhJasZ_IMtbzMhXOdC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RZ7TpzyGb921KRkFO7MYVZSrg7xUWcI?usp=sharing" TargetMode="External"/><Relationship Id="rId2" Type="http://schemas.openxmlformats.org/officeDocument/2006/relationships/hyperlink" Target="https://drive.google.com/drive/folders/1F84a_ftgPdG9qVlFsMDLiszlFnqGlIK3?usp=shar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j4zW6GHx8ByaBy6UuqVNyYexMGOLjzAu?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oJh01R_XQ" TargetMode="External"/><Relationship Id="rId2" Type="http://schemas.openxmlformats.org/officeDocument/2006/relationships/hyperlink" Target="https://www.youtube.com/watch?v=3mHoiGm2jVc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ord-office.ru/uravnenie-regressii-kak-sdelat-v-excel.html" TargetMode="External"/><Relationship Id="rId5" Type="http://schemas.openxmlformats.org/officeDocument/2006/relationships/hyperlink" Target="https://exceltable.com/otchety/korrelyacionno-regressionnyy-analiz" TargetMode="External"/><Relationship Id="rId4" Type="http://schemas.openxmlformats.org/officeDocument/2006/relationships/hyperlink" Target="https://excel2.ru/articles/prostaya-lineynaya-regressiya-v-ms-exc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8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09.11.2022</a:t>
            </a: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712177" y="274638"/>
            <a:ext cx="9498623" cy="17862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Домашнее задание №9 «Регрессионный анализ». </a:t>
            </a:r>
            <a:r>
              <a:rPr lang="ru-RU" smtClean="0"/>
              <a:t>До 16.11.2022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12177" y="2027493"/>
            <a:ext cx="981221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данных, подобранных для предыдущего домашнего задания 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корреляционный анализ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), провести регрессионный анализ в MS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Предварительно активировать модуль «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Анализ данных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Рассчитать коэффициенты регрессии двумя способами: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«вручную» по формуле (построив для этого расчетную таблицу в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используя опцию «Регрессионный анализ» в модуле «Анализ данных»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Сравнить результаты расчетов (в п.2).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Написать полученный результат в виде уравнения регрессии 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 вычисленными  значениями коэффициентов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altLang="ru-RU" sz="1400" baseline="-30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altLang="ru-RU" sz="1400" baseline="-30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/>
              <a:t>· </a:t>
            </a:r>
            <a:r>
              <a:rPr lang="ru-RU" sz="1400" dirty="0">
                <a:latin typeface="+mn-lt"/>
                <a:cs typeface="Times New Roman" panose="02020603050405020304" pitchFamily="18" charset="0"/>
              </a:rPr>
              <a:t>Н</a:t>
            </a:r>
            <a:r>
              <a:rPr 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анесите </a:t>
            </a:r>
            <a:r>
              <a:rPr 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линию расчетных значений на диаграмму рассеяния (корреляционное облако);</a:t>
            </a:r>
            <a:endParaRPr lang="ru-RU" altLang="ru-RU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ru-RU" altLang="ru-RU" sz="1400" dirty="0"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Дать интерпретацию 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полученному коэффициенту уравнению 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регрессии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altLang="ru-RU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(расчеты и графики) оформить в виде файла в формате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использованы, должна прослеживаться последовательность и логика расчетов</a:t>
            </a:r>
            <a:r>
              <a:rPr lang="ru-RU" altLang="ru-RU" sz="1400" dirty="0">
                <a:latin typeface="+mn-lt"/>
              </a:rPr>
              <a:t>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/>
              <a:t>Загрузить по ссылке:  </a:t>
            </a:r>
            <a:r>
              <a:rPr lang="ru-RU" sz="1400" u="sng" dirty="0">
                <a:hlinkClick r:id="rId4"/>
              </a:rPr>
              <a:t>https://docs.google.com/forms/d/e/1FAIpQLSdLL4oh4fESGTtFMmEK7l6cixAjtB16jKe3sUF_3ceswOpOnw/viewform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712177" y="274638"/>
            <a:ext cx="9498623" cy="1786210"/>
          </a:xfrm>
        </p:spPr>
        <p:txBody>
          <a:bodyPr>
            <a:normAutofit/>
          </a:bodyPr>
          <a:lstStyle/>
          <a:p>
            <a:r>
              <a:rPr lang="ru-RU" dirty="0" smtClean="0"/>
              <a:t>Оптимальна ли модель? Насколько она устойчива?</a:t>
            </a:r>
            <a:endParaRPr lang="ru-RU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12177" y="3458654"/>
            <a:ext cx="98122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Метод наименьших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квадратов.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ru-RU" sz="1400" baseline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altLang="ru-RU" sz="1400" baseline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-квадрат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наименьших квадратов (теория)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78" y="1930400"/>
            <a:ext cx="7860289" cy="19904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14" y="4421330"/>
            <a:ext cx="3605976" cy="14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наименьших квадратов (практика)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46" y="2565318"/>
            <a:ext cx="2479430" cy="88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69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наименьших квадратов графически (на примере линейной модели)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9128"/>
            <a:ext cx="5695950" cy="29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 в </a:t>
            </a:r>
            <a:r>
              <a:rPr lang="en-US" dirty="0" smtClean="0"/>
              <a:t>MS Excel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203305"/>
            <a:ext cx="3324225" cy="3171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334" y="1510145"/>
            <a:ext cx="521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Активировать модуль «Поиск решения» </a:t>
            </a:r>
            <a:endParaRPr lang="ru-RU" dirty="0"/>
          </a:p>
        </p:txBody>
      </p:sp>
      <p:pic>
        <p:nvPicPr>
          <p:cNvPr id="3074" name="Picture 2" descr="Выбор оператора СУММКВРАЗН для вставки в ячейку таблицы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78" y="1930400"/>
            <a:ext cx="39433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011151">
            <a:off x="4508705" y="5500112"/>
            <a:ext cx="7329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ПРАВИЛЬНО ЗАДАТЬ МАССИВЫ ДАННЫХ х И 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«х»  указать ячейки, соответствующие наблюдениям переменной 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«у» (указать ячейки, соответствующие расчетным данным в колонке </a:t>
            </a:r>
            <a:r>
              <a:rPr lang="en-US" sz="1400" dirty="0" smtClean="0"/>
              <a:t>NX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34533" y="609600"/>
            <a:ext cx="547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https://www.youtube.com/watch?v=X6MC6gvimBU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89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https://microexcel.ru/metod-naimenshih-kvadratov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8" y="1811915"/>
            <a:ext cx="4552950" cy="24860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18" y="1930400"/>
            <a:ext cx="3733800" cy="2381250"/>
          </a:xfrm>
          <a:prstGeom prst="rect">
            <a:avLst/>
          </a:prstGeom>
        </p:spPr>
      </p:pic>
      <p:sp>
        <p:nvSpPr>
          <p:cNvPr id="5" name="Стрелка вверх 4"/>
          <p:cNvSpPr/>
          <p:nvPr/>
        </p:nvSpPr>
        <p:spPr>
          <a:xfrm>
            <a:off x="5366039" y="3435927"/>
            <a:ext cx="3334616" cy="3172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</a:t>
            </a:r>
            <a:r>
              <a:rPr lang="ru-RU" dirty="0" smtClean="0"/>
              <a:t>аименьший квадрат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22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 сюжеты в помощь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1472230"/>
            <a:ext cx="531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https://www.youtube.com/watch?v=UcwI7tY7bss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942437"/>
            <a:ext cx="537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https://www.youtube.com/watch?v=_-XAg8gQ2ak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8285" y="2423698"/>
            <a:ext cx="531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https://www.youtube.com/watch?v=YSnVUt0JqSI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8408" y="5156260"/>
            <a:ext cx="537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https://www.youtube.com/watch?v=WrZFJtfVSzw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8474">
            <a:off x="5883962" y="3133979"/>
            <a:ext cx="6153150" cy="21717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77334" y="2957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https://excel2.ru/articles/mnk-metod-naimenshih-kvadratov-v-ms-excel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4779" y="5676958"/>
            <a:ext cx="548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https://www.youtube.com/watch?v=xdegHGtlWNU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779" y="6228764"/>
            <a:ext cx="538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https://www.youtube.com/watch?v=o6LCAscFgzQ</a:t>
            </a:r>
          </a:p>
        </p:txBody>
      </p:sp>
    </p:spTree>
    <p:extLst>
      <p:ext uri="{BB962C8B-B14F-4D97-AF65-F5344CB8AC3E}">
        <p14:creationId xmlns:p14="http://schemas.microsoft.com/office/powerpoint/2010/main" val="23906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Домашнее задание </a:t>
            </a:r>
            <a:r>
              <a:rPr lang="ru-RU" sz="4000" dirty="0" smtClean="0"/>
              <a:t>7 (задано 19.10.2022).	 До 09.11.2022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881400"/>
            <a:ext cx="11385176" cy="446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данные в динамике (1 показатель, 20-25 наблюдений).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расчеты цепных и базисных показателей: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абсолютного прироста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темпа 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темпа прироста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Рассчитать средние показатели: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абсолютный прирост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темп 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темп прироста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прогноз на три уровня вперед двумя способами: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среднего абсолютного прироста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среднего темпа роста.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ход работы и сделать экономически значимые выводы: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результаты расчетов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Дать экономическую интерпретацию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Указать единицу измерения всех показателей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оформить в виде двух файлов: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Текстовый – с описанием работы и выводов в формате *.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Расчетный и графический в формате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Загрузить два файла: в формате *.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(текстовая часть) и в формате *.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(расчетная и графическая часть) по ссылке: </a:t>
            </a:r>
            <a:r>
              <a:rPr lang="ru-RU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https://docs.google.com/forms/d/e/1FAIpQLSfA7nd0Wt5hUJq7gG0TTlmBnYVE01cjBs0YVMjTaLPb-sfL9g/viewform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текстовой части отразите обязательно заголовок. Это может быть: «Анализ показателей ряда динамики на примере данных о стоимости жилья» и т.п.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33754"/>
            <a:ext cx="10928512" cy="6477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Домашнее задание </a:t>
            </a:r>
            <a:r>
              <a:rPr lang="ru-RU" dirty="0" smtClean="0"/>
              <a:t>8.	До 09.11.2022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72762"/>
            <a:ext cx="10181166" cy="4053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1200" dirty="0"/>
              <a:t>Подобрать пространственные данные (2 показателя, 20-40 наблюдений) и представить в виде таблицы в </a:t>
            </a:r>
            <a:r>
              <a:rPr lang="en-US" sz="1200" dirty="0"/>
              <a:t>MS Excel</a:t>
            </a:r>
            <a:r>
              <a:rPr lang="ru-RU" sz="1200" dirty="0" smtClean="0"/>
              <a:t>. </a:t>
            </a:r>
            <a:r>
              <a:rPr lang="ru-RU" sz="1200" dirty="0"/>
              <a:t>В качестве одного из показателей рекомендуется использовать данные из того массива наблюдений, который уже анализирован при выполнении Модульного задания № 1 по одномерным данным и добавить еще один показатель, который по экономическому смыслу может быть взаимосвязан с исходным. Если же данных в этой области найти не удается, тогда можно взять двумерный массив пространственных данных из другой области исследования.</a:t>
            </a:r>
          </a:p>
          <a:p>
            <a:pPr lvl="0">
              <a:buFont typeface="+mj-lt"/>
              <a:buAutoNum type="arabicPeriod"/>
            </a:pPr>
            <a:r>
              <a:rPr lang="ru-RU" sz="1200" dirty="0" smtClean="0"/>
              <a:t>Построить </a:t>
            </a:r>
            <a:r>
              <a:rPr lang="ru-RU" sz="1200" dirty="0"/>
              <a:t>корреляционное облако (диаграмму рассеяния/точечную диаграмму) средствами </a:t>
            </a:r>
            <a:r>
              <a:rPr lang="en-US" sz="1200" dirty="0"/>
              <a:t>MS Excel</a:t>
            </a:r>
            <a:r>
              <a:rPr lang="ru-RU" sz="1200" dirty="0"/>
              <a:t>. Нанести линию тренда. Сделать предварительный вывод о наличии связи между признаками.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Рассчитать коэффициент корреляции двумя способами:</a:t>
            </a:r>
          </a:p>
          <a:p>
            <a:pPr lvl="1"/>
            <a:r>
              <a:rPr lang="ru-RU" sz="1200" dirty="0"/>
              <a:t>«вручную» по формуле (построив для этого расчетную таблицу в </a:t>
            </a:r>
            <a:r>
              <a:rPr lang="en-US" sz="1200" dirty="0"/>
              <a:t>MS Excel</a:t>
            </a:r>
            <a:r>
              <a:rPr lang="ru-RU" sz="1200" dirty="0"/>
              <a:t>)</a:t>
            </a:r>
          </a:p>
          <a:p>
            <a:pPr lvl="1"/>
            <a:r>
              <a:rPr lang="ru-RU" sz="1200" dirty="0"/>
              <a:t>используя функцию «КОРРЕЛ» в </a:t>
            </a:r>
            <a:r>
              <a:rPr lang="en-US" sz="1200" dirty="0"/>
              <a:t>MS Excel</a:t>
            </a:r>
            <a:endParaRPr lang="ru-RU" sz="1200" dirty="0"/>
          </a:p>
          <a:p>
            <a:pPr lvl="0">
              <a:buFont typeface="+mj-lt"/>
              <a:buAutoNum type="arabicPeriod"/>
            </a:pPr>
            <a:r>
              <a:rPr lang="ru-RU" sz="1200" dirty="0"/>
              <a:t>Сравнить результаты расчетов (в п.3), а также насколько они соотносятся с предварительным выводом, сделанным в п.2 (подтверждают ли или не подтверждают его).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Дать заключение о наличии и направлении связи между показателями.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Результаты (расчеты и графики) оформить в виде файла в формате </a:t>
            </a:r>
            <a:r>
              <a:rPr lang="en-US" sz="1200" dirty="0"/>
              <a:t>MS Excel</a:t>
            </a:r>
            <a:r>
              <a:rPr lang="ru-RU" sz="1200" dirty="0"/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  <a:endParaRPr lang="ru-RU" sz="1200" dirty="0" smtClean="0"/>
          </a:p>
          <a:p>
            <a:pPr>
              <a:buFont typeface="+mj-lt"/>
              <a:buAutoNum type="arabicPeriod"/>
            </a:pPr>
            <a:r>
              <a:rPr lang="ru-RU" sz="1200" dirty="0" smtClean="0"/>
              <a:t>Загрузить </a:t>
            </a:r>
            <a:r>
              <a:rPr lang="ru-RU" sz="1200" dirty="0" smtClean="0">
                <a:solidFill>
                  <a:srgbClr val="FF0000"/>
                </a:solidFill>
              </a:rPr>
              <a:t>по</a:t>
            </a:r>
            <a:r>
              <a:rPr lang="ru-RU" sz="1200" dirty="0" smtClean="0"/>
              <a:t> </a:t>
            </a:r>
            <a:r>
              <a:rPr lang="ru-RU" sz="1200" dirty="0" smtClean="0">
                <a:solidFill>
                  <a:srgbClr val="FF0000"/>
                </a:solidFill>
              </a:rPr>
              <a:t>ссылке</a:t>
            </a:r>
            <a:r>
              <a:rPr lang="ru-RU" sz="1200" dirty="0" smtClean="0"/>
              <a:t>: </a:t>
            </a:r>
            <a:r>
              <a:rPr lang="en-US" sz="1200" dirty="0">
                <a:hlinkClick r:id="rId2"/>
              </a:rPr>
              <a:t>https://docs.google.com/forms/d/e/1FAIpQLSeo-_</a:t>
            </a:r>
            <a:r>
              <a:rPr lang="en-US" sz="1200" dirty="0" smtClean="0">
                <a:hlinkClick r:id="rId2"/>
              </a:rPr>
              <a:t>1lA1SUPdJdowQq9K9LD3JFjs6ZhJasZ_IMtbzMhXOdCw/viewform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41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b="1" dirty="0"/>
              <a:t>Двумерные данные. </a:t>
            </a:r>
            <a:r>
              <a:rPr lang="ru-RU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Определение корреляционной зависимости между ними. </a:t>
            </a:r>
            <a:r>
              <a:rPr lang="ru-RU" sz="2800" b="1" dirty="0"/>
              <a:t>Построение двумерной линейной регрессионной модели.</a:t>
            </a:r>
            <a:br>
              <a:rPr lang="ru-RU" sz="2800" b="1" dirty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4348" y="3922607"/>
            <a:ext cx="9531927" cy="173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РЕГРЕССИОННЫЙ АНАЛИЗ:</a:t>
            </a:r>
          </a:p>
          <a:p>
            <a:pPr algn="ctr"/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На какие вопросы отвечает?</a:t>
            </a:r>
          </a:p>
          <a:p>
            <a:pPr algn="ctr"/>
            <a:r>
              <a:rPr lang="ru-RU" dirty="0" smtClean="0"/>
              <a:t>Чем отличается от корреляционного?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0586" y="650630"/>
            <a:ext cx="10796954" cy="14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Видеосюжеты в помощь:</a:t>
            </a:r>
          </a:p>
          <a:p>
            <a:pPr fontAlgn="base">
              <a:spcAft>
                <a:spcPts val="0"/>
              </a:spcAft>
            </a:pP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Регрессия - обзорный видеосюжет (9 мин.): 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ru-RU" sz="1000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https://drive.google.com/drive/folders/1F84a_ftgPdG9qVlFsMDLiszlFnqGlIK3?usp=sharing</a:t>
            </a: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  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В помощь к выполнению пункта 2 домашнего задания №9: 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Регрессия - расчет вручную в MS </a:t>
            </a:r>
            <a:r>
              <a:rPr lang="ru-RU" sz="1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Excel</a:t>
            </a: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 и интерпретация коэффициентов (12 мин): </a:t>
            </a:r>
            <a:r>
              <a:rPr lang="ru-RU" sz="1000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https://drive.google.com/drive/folders/1qRZ7TpzyGb921KRkFO7MYVZSrg7xUWcI?usp=sharing</a:t>
            </a: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  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Регрессия - расчет с использованием модуля “Анализ данных” в MS </a:t>
            </a:r>
            <a:r>
              <a:rPr lang="ru-RU" sz="1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Excel</a:t>
            </a: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 (10 мин):  </a:t>
            </a:r>
            <a:r>
              <a:rPr lang="ru-RU" sz="1000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https://drive.google.com/drive/folders/1j4zW6GHx8ByaBy6UuqVNyYexMGOLjzAu?usp=sharing</a:t>
            </a:r>
            <a:r>
              <a:rPr lang="ru-RU" sz="1000" dirty="0">
                <a:latin typeface="Calibri" panose="020F0502020204030204" pitchFamily="34" charset="0"/>
                <a:ea typeface="Times New Roman" panose="02020603050405020304" pitchFamily="18" charset="0"/>
              </a:rPr>
              <a:t>  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05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Построить линейную регрессионную модель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0277" y="1277926"/>
            <a:ext cx="2159487" cy="48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3097" y="2810513"/>
            <a:ext cx="1946396" cy="83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8" name="Прямоугольник 7"/>
          <p:cNvSpPr>
            <a:spLocks noChangeArrowheads="1"/>
          </p:cNvSpPr>
          <p:nvPr/>
        </p:nvSpPr>
        <p:spPr bwMode="auto">
          <a:xfrm>
            <a:off x="4379547" y="1930400"/>
            <a:ext cx="6623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г</a:t>
            </a:r>
            <a:r>
              <a:rPr lang="ru-RU" sz="2000" dirty="0" smtClean="0"/>
              <a:t>де </a:t>
            </a:r>
            <a:endParaRPr lang="ru-RU" sz="2000" dirty="0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1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3097" y="3906120"/>
            <a:ext cx="1827219" cy="4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Блок-схема: сопоставление 11"/>
          <p:cNvSpPr/>
          <p:nvPr/>
        </p:nvSpPr>
        <p:spPr>
          <a:xfrm>
            <a:off x="677334" y="2810513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16182" y="4822887"/>
            <a:ext cx="9531927" cy="173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Шаблон интерпретации полученного уравнения регрессии: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Значение коэффициента 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dirty="0" smtClean="0"/>
              <a:t> показывает, на какую величину в среднем изменится величина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ru-RU" dirty="0" smtClean="0"/>
              <a:t> при изменении </a:t>
            </a:r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RU" dirty="0" smtClean="0"/>
              <a:t> на единицу собственного измерения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7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616366" y="419100"/>
            <a:ext cx="8229600" cy="106885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!</a:t>
            </a:r>
            <a:r>
              <a:rPr lang="ru-RU" dirty="0" smtClean="0"/>
              <a:t> </a:t>
            </a:r>
            <a:r>
              <a:rPr lang="ru-RU" dirty="0"/>
              <a:t>Активировать пакет анализа в </a:t>
            </a:r>
            <a:r>
              <a:rPr lang="en-US" dirty="0"/>
              <a:t>MS Excel</a:t>
            </a:r>
            <a:r>
              <a:rPr lang="ru-RU" dirty="0"/>
              <a:t> </a:t>
            </a:r>
            <a:br>
              <a:rPr lang="ru-RU" dirty="0"/>
            </a:br>
            <a:r>
              <a:rPr lang="ru-RU" sz="1100" dirty="0"/>
              <a:t>(обязательно нужно для того, чтобы использовать функцию регрессионного анализа (ЛИНЕЙН))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07" y="1405732"/>
            <a:ext cx="7622466" cy="5452268"/>
          </a:xfrm>
          <a:prstGeom prst="rect">
            <a:avLst/>
          </a:prstGeom>
        </p:spPr>
      </p:pic>
      <p:sp>
        <p:nvSpPr>
          <p:cNvPr id="9" name="Блок-схема: сопоставление 8"/>
          <p:cNvSpPr/>
          <p:nvPr/>
        </p:nvSpPr>
        <p:spPr>
          <a:xfrm>
            <a:off x="438223" y="1637724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847528" y="427774"/>
            <a:ext cx="8229600" cy="106885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!</a:t>
            </a:r>
            <a:r>
              <a:rPr lang="ru-RU" dirty="0" smtClean="0"/>
              <a:t> </a:t>
            </a:r>
            <a:r>
              <a:rPr lang="ru-RU" dirty="0"/>
              <a:t>Проверка активации пакета анализа в </a:t>
            </a:r>
            <a:r>
              <a:rPr lang="en-US" dirty="0"/>
              <a:t>MS Excel</a:t>
            </a:r>
            <a:r>
              <a:rPr lang="ru-RU" dirty="0"/>
              <a:t> </a:t>
            </a:r>
            <a:br>
              <a:rPr lang="ru-RU" dirty="0"/>
            </a:br>
            <a:endParaRPr lang="ru-RU" sz="1100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492896"/>
            <a:ext cx="8001000" cy="1698104"/>
          </a:xfrm>
          <a:prstGeom prst="rect">
            <a:avLst/>
          </a:prstGeom>
        </p:spPr>
      </p:pic>
      <p:sp>
        <p:nvSpPr>
          <p:cNvPr id="8" name="Блок-схема: сопоставление 7"/>
          <p:cNvSpPr/>
          <p:nvPr/>
        </p:nvSpPr>
        <p:spPr>
          <a:xfrm>
            <a:off x="535205" y="1661623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426170"/>
          </a:xfrm>
        </p:spPr>
        <p:txBody>
          <a:bodyPr/>
          <a:lstStyle/>
          <a:p>
            <a:r>
              <a:rPr lang="ru-RU" sz="3200" dirty="0"/>
              <a:t>Помощь в расчетах: вспомогательные графы расчетной таблицы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2058542"/>
            <a:ext cx="4676775" cy="1514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087423"/>
            <a:ext cx="3552825" cy="3324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4005064"/>
            <a:ext cx="1314450" cy="914400"/>
          </a:xfrm>
          <a:prstGeom prst="rect">
            <a:avLst/>
          </a:prstGeom>
        </p:spPr>
      </p:pic>
      <p:sp>
        <p:nvSpPr>
          <p:cNvPr id="10" name="Блок-схема: сопоставление 9"/>
          <p:cNvSpPr/>
          <p:nvPr/>
        </p:nvSpPr>
        <p:spPr>
          <a:xfrm>
            <a:off x="716328" y="1457615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Помощь в расчетах: видеосюжеты, учебные примеры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93861" y="3418460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https://www.youtube.com/watch?v=3mHoiGm2jVc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5228" y="2595768"/>
            <a:ext cx="5631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https://www.youtube.com/watch?v=iToJh01R_XQ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5228" y="1737369"/>
            <a:ext cx="606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https://www.youtube.com/watch?v=3mHoiGm2jVc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23592" y="4192832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https://excel2.ru/articles/prostaya-lineynaya-regressiya-v-ms-excel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4839163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https://exceltable.com/otchety/korrelyacionno-regressionnyy-analiz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23592" y="530082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http://word-office.ru/uravnenie-regressii-kak-sdelat-v-excel.html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8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2561</TotalTime>
  <Words>949</Words>
  <Application>Microsoft Office PowerPoint</Application>
  <PresentationFormat>Широкоэкранный</PresentationFormat>
  <Paragraphs>112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Calisto MT</vt:lpstr>
      <vt:lpstr>Symbol</vt:lpstr>
      <vt:lpstr>Times New Roman</vt:lpstr>
      <vt:lpstr>Ретро</vt:lpstr>
      <vt:lpstr>Первичная обработка и  представление статистических данных  </vt:lpstr>
      <vt:lpstr>Домашнее задание 7 (задано 19.10.2022).  До 09.11.2022</vt:lpstr>
      <vt:lpstr>Домашнее задание 8. До 09.11.2022</vt:lpstr>
      <vt:lpstr>Двумерные данные. Определение корреляционной зависимости между ними. Построение двумерной линейной регрессионной модели.  </vt:lpstr>
      <vt:lpstr>Построить линейную регрессионную модель</vt:lpstr>
      <vt:lpstr>! Активировать пакет анализа в MS Excel  (обязательно нужно для того, чтобы использовать функцию регрессионного анализа (ЛИНЕЙН))</vt:lpstr>
      <vt:lpstr>! Проверка активации пакета анализа в MS Excel  </vt:lpstr>
      <vt:lpstr>Помощь в расчетах: вспомогательные графы расчетной таблицы</vt:lpstr>
      <vt:lpstr>Помощь в расчетах: видеосюжеты, учебные примеры  </vt:lpstr>
      <vt:lpstr>Домашнее задание №9 «Регрессионный анализ». До 16.11.2022 </vt:lpstr>
      <vt:lpstr>Оптимальна ли модель? Насколько она устойчива?</vt:lpstr>
      <vt:lpstr>Метод наименьших квадратов (теория)</vt:lpstr>
      <vt:lpstr>Метод наименьших квадратов (практика)</vt:lpstr>
      <vt:lpstr>Метод наименьших квадратов графически (на примере линейной модели)</vt:lpstr>
      <vt:lpstr>МНК в MS Excel</vt:lpstr>
      <vt:lpstr>https://microexcel.ru/metod-naimenshih-kvadratov/ </vt:lpstr>
      <vt:lpstr>Видео сюжеты в помощь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334</cp:revision>
  <cp:lastPrinted>2021-09-14T17:28:54Z</cp:lastPrinted>
  <dcterms:created xsi:type="dcterms:W3CDTF">2020-08-31T08:48:57Z</dcterms:created>
  <dcterms:modified xsi:type="dcterms:W3CDTF">2022-11-09T09:28:01Z</dcterms:modified>
</cp:coreProperties>
</file>