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4" r:id="rId3"/>
    <p:sldId id="285" r:id="rId4"/>
    <p:sldId id="298" r:id="rId5"/>
    <p:sldId id="299" r:id="rId6"/>
    <p:sldId id="300" r:id="rId7"/>
    <p:sldId id="301" r:id="rId8"/>
    <p:sldId id="302" r:id="rId9"/>
    <p:sldId id="286" r:id="rId10"/>
    <p:sldId id="287" r:id="rId11"/>
    <p:sldId id="320" r:id="rId12"/>
    <p:sldId id="288" r:id="rId13"/>
    <p:sldId id="289" r:id="rId14"/>
    <p:sldId id="295" r:id="rId15"/>
    <p:sldId id="296" r:id="rId16"/>
    <p:sldId id="297" r:id="rId17"/>
    <p:sldId id="303" r:id="rId18"/>
    <p:sldId id="304" r:id="rId19"/>
    <p:sldId id="305" r:id="rId20"/>
    <p:sldId id="306" r:id="rId21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6" autoAdjust="0"/>
    <p:restoredTop sz="94849" autoAdjust="0"/>
  </p:normalViewPr>
  <p:slideViewPr>
    <p:cSldViewPr snapToGrid="0">
      <p:cViewPr>
        <p:scale>
          <a:sx n="200" d="100"/>
          <a:sy n="200" d="100"/>
        </p:scale>
        <p:origin x="-840" y="-21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33BC-EF13-4ACB-A90D-06B79569667C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CA630-0998-4027-8C10-2B449383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9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BddJ3KB5XKiuaXZitLI-SxhDVEwpqy5s4LD6TXq-Qtzstxw/viewform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google.com/document/d/17-MRyhmovzDaGOz6qavIwCCN6vNzcMvD/edit?usp=sharing&amp;ouid=107551176737749980647&amp;rtpof=true&amp;sd=tr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-MRyhmovzDaGOz6qavIwCCN6vNzcMvD/ed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google.com/document/d/17-MRyhmovzDaGOz6qavIwCCN6vNzcMvD/edit?usp=sharing&amp;ouid=107551176737749980647&amp;rtpof=true&amp;sd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-Y2DNxoVxp9dvtIEFeqwgnFijZLsRMto?usp=sharing" TargetMode="External"/><Relationship Id="rId2" Type="http://schemas.openxmlformats.org/officeDocument/2006/relationships/hyperlink" Target="https://drive.google.com/drive/folders/1vhObZJpfowbvX1Uiv_ogE-9Skmba9kVK?usp=shar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google.com/forms/d/e/1FAIpQLSdLL4oh4fESGTtFMmEK7l6cixAjtB16jKe3sUF_3ceswOpOnw/viewfor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icroexcel.ru/metod-naimenshih-kvadratov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  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680709" y="508939"/>
            <a:ext cx="4223658" cy="130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Занятие 9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16.11.2022</a:t>
            </a:r>
          </a:p>
        </p:txBody>
      </p:sp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Способ построения в </a:t>
            </a:r>
            <a:r>
              <a:rPr lang="en-US" altLang="ru-RU" dirty="0" smtClean="0"/>
              <a:t>MS Excel</a:t>
            </a:r>
            <a:endParaRPr lang="ru-RU" altLang="ru-RU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Модели строятся методом линеаризации нелинейных моделей путем замены переменных и логарифмированием.</a:t>
            </a:r>
          </a:p>
          <a:p>
            <a:pPr eaLnBrk="1" hangingPunct="1"/>
            <a:r>
              <a:rPr lang="ru-RU" altLang="ru-RU" dirty="0" smtClean="0"/>
              <a:t>Необходимо проверить совпадение результатов при построении моделей нематричным способом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вручную и с помощью </a:t>
            </a:r>
            <a:r>
              <a:rPr lang="en-US" altLang="ru-RU" dirty="0" smtClean="0"/>
              <a:t>Excel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7409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Гиперболическая модель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89" y="1033382"/>
            <a:ext cx="2172003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239169" y="215797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 = 1/x</a:t>
            </a:r>
          </a:p>
          <a:p>
            <a:pPr algn="ctr"/>
            <a:r>
              <a:rPr lang="en-US" i="1" smtClean="0">
                <a:solidFill>
                  <a:srgbClr val="0070C0"/>
                </a:solidFill>
              </a:rPr>
              <a:t>Y</a:t>
            </a:r>
            <a:r>
              <a:rPr lang="en-US" baseline="30000" smtClean="0">
                <a:solidFill>
                  <a:srgbClr val="0070C0"/>
                </a:solidFill>
              </a:rPr>
              <a:t>^</a:t>
            </a:r>
            <a:r>
              <a:rPr lang="en-US" smtClean="0">
                <a:solidFill>
                  <a:srgbClr val="0070C0"/>
                </a:solidFill>
              </a:rPr>
              <a:t>= b</a:t>
            </a:r>
            <a:r>
              <a:rPr lang="en-US" baseline="-25000" smtClean="0">
                <a:solidFill>
                  <a:srgbClr val="0070C0"/>
                </a:solidFill>
              </a:rPr>
              <a:t>0 </a:t>
            </a:r>
            <a:r>
              <a:rPr lang="en-US" smtClean="0">
                <a:solidFill>
                  <a:srgbClr val="0070C0"/>
                </a:solidFill>
              </a:rPr>
              <a:t>+ b</a:t>
            </a:r>
            <a:r>
              <a:rPr lang="en-US" baseline="-25000" smtClean="0">
                <a:solidFill>
                  <a:srgbClr val="0070C0"/>
                </a:solidFill>
              </a:rPr>
              <a:t>1 </a:t>
            </a:r>
            <a:r>
              <a:rPr lang="en-US" smtClean="0">
                <a:solidFill>
                  <a:srgbClr val="0070C0"/>
                </a:solidFill>
              </a:rPr>
              <a:t>* z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4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Степенная модель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75276" y="5547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92" y="789781"/>
            <a:ext cx="260667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018" y="2242845"/>
            <a:ext cx="2802059" cy="42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2438401" y="463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2438401" y="1034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2438401" y="1034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32" name="Rectangle 1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33" name="Rectangle 14"/>
          <p:cNvSpPr>
            <a:spLocks noChangeArrowheads="1"/>
          </p:cNvSpPr>
          <p:nvPr/>
        </p:nvSpPr>
        <p:spPr bwMode="auto">
          <a:xfrm>
            <a:off x="2438401" y="1034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r="-392" b="40755"/>
          <a:stretch>
            <a:fillRect/>
          </a:stretch>
        </p:blipFill>
        <p:spPr bwMode="auto">
          <a:xfrm>
            <a:off x="1558926" y="3213100"/>
            <a:ext cx="91090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6" name="Rectangle 17"/>
          <p:cNvSpPr>
            <a:spLocks noChangeArrowheads="1"/>
          </p:cNvSpPr>
          <p:nvPr/>
        </p:nvSpPr>
        <p:spPr bwMode="auto">
          <a:xfrm>
            <a:off x="2438401" y="1034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37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graphicFrame>
        <p:nvGraphicFramePr>
          <p:cNvPr id="5138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228391"/>
              </p:ext>
            </p:extLst>
          </p:nvPr>
        </p:nvGraphicFramePr>
        <p:xfrm>
          <a:off x="2390897" y="4528086"/>
          <a:ext cx="36703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Уравнение" r:id="rId6" imgW="1244060" imgH="266584" progId="Equation.3">
                  <p:embed/>
                </p:oleObj>
              </mc:Choice>
              <mc:Fallback>
                <p:oleObj name="Уравнение" r:id="rId6" imgW="1244060" imgH="266584" progId="Equation.3">
                  <p:embed/>
                  <p:pic>
                    <p:nvPicPr>
                      <p:cNvPr id="5138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7" y="4528086"/>
                        <a:ext cx="36703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7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Показательная модель 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614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918091"/>
            <a:ext cx="25685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90" y="2205039"/>
            <a:ext cx="3697042" cy="55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2438401" y="5487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6153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7" b="49454"/>
          <a:stretch>
            <a:fillRect/>
          </a:stretch>
        </p:blipFill>
        <p:spPr bwMode="auto">
          <a:xfrm>
            <a:off x="4800602" y="3128963"/>
            <a:ext cx="5586412" cy="71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8"/>
          <p:cNvSpPr>
            <a:spLocks noChangeArrowheads="1"/>
          </p:cNvSpPr>
          <p:nvPr/>
        </p:nvSpPr>
        <p:spPr bwMode="auto">
          <a:xfrm>
            <a:off x="2438401" y="9964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 flipV="1">
            <a:off x="2814639" y="5499378"/>
            <a:ext cx="10004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graphicFrame>
        <p:nvGraphicFramePr>
          <p:cNvPr id="6156" name="Объект 2"/>
          <p:cNvGraphicFramePr>
            <a:graphicFrameLocks noChangeAspect="1"/>
          </p:cNvGraphicFramePr>
          <p:nvPr/>
        </p:nvGraphicFramePr>
        <p:xfrm>
          <a:off x="2208213" y="4170364"/>
          <a:ext cx="27670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Уравнение" r:id="rId6" imgW="1371600" imgH="495300" progId="Equation.3">
                  <p:embed/>
                </p:oleObj>
              </mc:Choice>
              <mc:Fallback>
                <p:oleObj name="Уравнение" r:id="rId6" imgW="1371600" imgH="495300" progId="Equation.3">
                  <p:embed/>
                  <p:pic>
                    <p:nvPicPr>
                      <p:cNvPr id="6156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170364"/>
                        <a:ext cx="276701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5951538" y="5320784"/>
            <a:ext cx="1206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graphicFrame>
        <p:nvGraphicFramePr>
          <p:cNvPr id="6158" name="Объект 4"/>
          <p:cNvGraphicFramePr>
            <a:graphicFrameLocks noChangeAspect="1"/>
          </p:cNvGraphicFramePr>
          <p:nvPr/>
        </p:nvGraphicFramePr>
        <p:xfrm>
          <a:off x="5970588" y="4340225"/>
          <a:ext cx="3505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Уравнение" r:id="rId8" imgW="1307532" imgH="266584" progId="Equation.3">
                  <p:embed/>
                </p:oleObj>
              </mc:Choice>
              <mc:Fallback>
                <p:oleObj name="Уравнение" r:id="rId8" imgW="1307532" imgH="266584" progId="Equation.3">
                  <p:embed/>
                  <p:pic>
                    <p:nvPicPr>
                      <p:cNvPr id="6158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4340225"/>
                        <a:ext cx="3505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3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677334" y="479426"/>
            <a:ext cx="10184630" cy="1320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Задание: сделайте расчет, сравните результаты и сделайте выводы по 3 (или 4) моделям</a:t>
            </a:r>
          </a:p>
        </p:txBody>
      </p:sp>
      <p:pic>
        <p:nvPicPr>
          <p:cNvPr id="717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3" y="2060576"/>
            <a:ext cx="1444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500438"/>
            <a:ext cx="28384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2135189" y="2060575"/>
            <a:ext cx="7056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ru-RU" sz="2000">
                <a:latin typeface="Calibri" panose="020F0502020204030204" pitchFamily="34" charset="0"/>
                <a:cs typeface="Times New Roman" panose="02020603050405020304" pitchFamily="18" charset="0"/>
              </a:rPr>
              <a:t>Скопируйте на отдельный лист </a:t>
            </a:r>
            <a:r>
              <a:rPr lang="en-US" altLang="ru-RU" sz="2000">
                <a:latin typeface="Calibri" panose="020F0502020204030204" pitchFamily="34" charset="0"/>
                <a:cs typeface="Times New Roman" panose="02020603050405020304" pitchFamily="18" charset="0"/>
              </a:rPr>
              <a:t>Excel </a:t>
            </a:r>
            <a:r>
              <a:rPr lang="ru-RU" altLang="ru-RU" sz="2000">
                <a:latin typeface="Calibri" panose="020F0502020204030204" pitchFamily="34" charset="0"/>
                <a:cs typeface="Times New Roman" panose="02020603050405020304" pitchFamily="18" charset="0"/>
              </a:rPr>
              <a:t> значения по </a:t>
            </a:r>
            <a:r>
              <a:rPr lang="en-US" altLang="ru-RU" sz="2000" i="1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altLang="ru-RU" sz="200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000" i="1"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ru-RU" sz="20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>
                <a:latin typeface="Calibri" panose="020F0502020204030204" pitchFamily="34" charset="0"/>
                <a:cs typeface="Times New Roman" panose="02020603050405020304" pitchFamily="18" charset="0"/>
              </a:rPr>
              <a:t>и   </a:t>
            </a:r>
            <a:endParaRPr lang="ru-RU" altLang="ru-RU" sz="2000">
              <a:latin typeface="Calibri" panose="020F0502020204030204" pitchFamily="34" charset="0"/>
            </a:endParaRPr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2135188" y="1558926"/>
            <a:ext cx="77009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dirty="0"/>
          </a:p>
          <a:p>
            <a:endParaRPr lang="ru-RU" altLang="ru-RU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по всем моделям</a:t>
            </a:r>
          </a:p>
          <a:p>
            <a:pPr>
              <a:buFontTx/>
              <a:buChar char="•"/>
            </a:pPr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Определите наилучшую модель с помощью метода наименьших </a:t>
            </a:r>
          </a:p>
          <a:p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квадратов: для каждой модели рассчитайте значение отклонения   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1177636" y="4816743"/>
            <a:ext cx="103578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выделите </a:t>
            </a:r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цветом наименьшее значение и сделайте вывод о том, что </a:t>
            </a:r>
            <a:r>
              <a:rPr lang="ru-RU" alt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выбранная </a:t>
            </a:r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модель – наилучшая</a:t>
            </a:r>
            <a:endParaRPr lang="ru-RU" altLang="ru-RU" sz="2000" dirty="0"/>
          </a:p>
          <a:p>
            <a:pPr>
              <a:buFontTx/>
              <a:buChar char="•"/>
            </a:pPr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Постройте график, совместив облако </a:t>
            </a:r>
            <a:r>
              <a:rPr lang="ru-RU" alt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рассеяния </a:t>
            </a:r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и все </a:t>
            </a:r>
            <a:r>
              <a:rPr lang="ru-RU" alt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построенные </a:t>
            </a:r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Сделайте выводы о состоянии анализируемого явления</a:t>
            </a:r>
            <a:r>
              <a:rPr lang="ru-RU" alt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характере зависимости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2" name="Блок-схема: сопоставление 1"/>
          <p:cNvSpPr/>
          <p:nvPr/>
        </p:nvSpPr>
        <p:spPr>
          <a:xfrm>
            <a:off x="677334" y="1759527"/>
            <a:ext cx="500302" cy="70109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Видео сюжеты в помощь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8408" y="2120459"/>
            <a:ext cx="531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https://www.youtube.com/watch?v=UcwI7tY7bss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8408" y="2590666"/>
            <a:ext cx="537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https://www.youtube.com/watch?v=_-XAg8gQ2ak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95013" y="3073062"/>
            <a:ext cx="531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https://www.youtube.com/watch?v=YSnVUt0JqSI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2036" y="4358564"/>
            <a:ext cx="5376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https://www.youtube.com/watch?v=WrZFJtfVSzw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58474">
            <a:off x="6068601" y="2518385"/>
            <a:ext cx="6153150" cy="21717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18408" y="36061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https://excel2.ru/articles/mnk-metod-naimenshih-kvadratov-v-ms-excel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8407" y="4879262"/>
            <a:ext cx="548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https://www.youtube.com/watch?v=xdegHGtlWNU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8407" y="5431068"/>
            <a:ext cx="538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https://www.youtube.com/watch?v=o6LCAscFgzQ</a:t>
            </a:r>
          </a:p>
        </p:txBody>
      </p:sp>
    </p:spTree>
    <p:extLst>
      <p:ext uri="{BB962C8B-B14F-4D97-AF65-F5344CB8AC3E}">
        <p14:creationId xmlns:p14="http://schemas.microsoft.com/office/powerpoint/2010/main" val="239063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025769" y="453562"/>
            <a:ext cx="9498623" cy="1786210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Домашнее задание №10 «МНК и нелинейные регрессионные модели». До 23.11.2022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12177" y="2165992"/>
            <a:ext cx="981221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данных, подобранных для предыдущего домашнего задания (линейный регрессионный анализ) вычислить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МНК-оценку.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1400" baseline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Построить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две нелинейные регрессионные модели (гиперболическая и/или степенная, и/или показательная) - на выбор. Написать полученные результаты в виде уравнения регрессии соответствующей модели.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Вычислить МНК-оценки для двух построенных в п.2 нелинейных регрессионных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моделей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Сравнить результаты МНК-оценки всех построенных моделей (включая линейную). Сделать вывод о том, какая из моделей оптимальна. 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Обосновать.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Результаты 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(расчеты и графики) оформить в виде файла в формате </a:t>
            </a:r>
            <a:r>
              <a:rPr lang="en-US" altLang="ru-RU" sz="14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(для проверки должны быть доступны все формулы и функции, которые использованы, должна прослеживаться последовательность и логика расчетов</a:t>
            </a:r>
            <a:r>
              <a:rPr lang="ru-RU" altLang="ru-RU" sz="1400" dirty="0">
                <a:latin typeface="+mn-lt"/>
              </a:rPr>
              <a:t> </a:t>
            </a:r>
            <a:endParaRPr lang="ru-RU" altLang="ru-RU" sz="1400" dirty="0" smtClean="0"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endParaRPr lang="ru-RU" altLang="ru-RU" sz="1400" dirty="0">
              <a:latin typeface="+mn-lt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/>
              <a:t>Загрузить по ссылке</a:t>
            </a:r>
            <a:r>
              <a:rPr lang="ru-RU" sz="1400" dirty="0" smtClean="0"/>
              <a:t>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docs.google.com/forms/d/e/1FAIpQLSfBddJ3KB5XKiuaXZitLI-SxhDVEwpqy5s4LD6TXq-Qtzstxw/viewform</a:t>
            </a:r>
            <a:r>
              <a:rPr lang="ru-RU" sz="1400" smtClean="0"/>
              <a:t>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238" y="555152"/>
            <a:ext cx="11245035" cy="81475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Корреляционный анализ</a:t>
            </a:r>
            <a:r>
              <a:rPr lang="ru-RU" dirty="0" smtClean="0"/>
              <a:t>. Проверка значимости КК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534" y="1987062"/>
            <a:ext cx="4668389" cy="42513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Гипотеза Но: связь между признаками Х и У отсутствует.</a:t>
            </a:r>
          </a:p>
          <a:p>
            <a:pPr marL="0" indent="0">
              <a:buNone/>
            </a:pPr>
            <a:r>
              <a:rPr lang="ru-RU" dirty="0" smtClean="0"/>
              <a:t>Гипотеза Н1: связь между признаками есть.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Для проверки гипотезы </a:t>
            </a:r>
            <a:r>
              <a:rPr lang="en-US" dirty="0" smtClean="0"/>
              <a:t>t-</a:t>
            </a:r>
            <a:r>
              <a:rPr lang="ru-RU" dirty="0" smtClean="0"/>
              <a:t>критерий Стьюдента при заданных:</a:t>
            </a:r>
          </a:p>
          <a:p>
            <a:r>
              <a:rPr lang="en-US" dirty="0" err="1" smtClean="0"/>
              <a:t>Rxy</a:t>
            </a:r>
            <a:endParaRPr lang="en-US" dirty="0" smtClean="0"/>
          </a:p>
          <a:p>
            <a:r>
              <a:rPr lang="en-US" dirty="0" smtClean="0"/>
              <a:t>L </a:t>
            </a:r>
            <a:r>
              <a:rPr lang="ru-RU" dirty="0" smtClean="0"/>
              <a:t>(уровень значимости) =</a:t>
            </a:r>
            <a:r>
              <a:rPr lang="en-US" dirty="0" smtClean="0"/>
              <a:t>0,05</a:t>
            </a:r>
          </a:p>
          <a:p>
            <a:r>
              <a:rPr lang="en-US" dirty="0" smtClean="0"/>
              <a:t>V</a:t>
            </a:r>
            <a:r>
              <a:rPr lang="ru-RU" dirty="0" smtClean="0"/>
              <a:t> (число степеней свободы) = </a:t>
            </a:r>
            <a:r>
              <a:rPr lang="en-US" dirty="0" smtClean="0"/>
              <a:t>n-2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наблюдаемое сравнивается с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критическим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Математико-статистические таблицы: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docs.google.com/document/d/17-MRyhmovzDaGOz6qavIwCCN6vNzcMvD/edit?usp=sharing&amp;ouid=107551176737749980647&amp;rtpof=true&amp;sd=true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2" y="1749853"/>
            <a:ext cx="5519811" cy="34112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 rot="20938021">
            <a:off x="6655778" y="5275177"/>
            <a:ext cx="5433646" cy="742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Важно для модульной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5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Регрессионный анализ</a:t>
            </a:r>
            <a:r>
              <a:rPr lang="ru-RU" dirty="0"/>
              <a:t>. </a:t>
            </a:r>
            <a:r>
              <a:rPr lang="ru-RU" altLang="ru-RU" dirty="0" smtClean="0"/>
              <a:t>Проверка значимости уравнения регрессии в целом. Шаг 1 из 2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F-</a:t>
            </a:r>
            <a:r>
              <a:rPr lang="ru-RU" dirty="0" smtClean="0"/>
              <a:t>критерий Фишера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 rot="20310684">
            <a:off x="8132024" y="1526748"/>
            <a:ext cx="4009293" cy="1037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значимо, то переход на следующий шаг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20" y="2619631"/>
            <a:ext cx="7849695" cy="29626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7280" y="5649979"/>
            <a:ext cx="9688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F-</a:t>
            </a:r>
            <a:r>
              <a:rPr lang="ru-RU" dirty="0" smtClean="0"/>
              <a:t>критерий Фишера (таблица 4 – Распределение Фишера-</a:t>
            </a:r>
            <a:r>
              <a:rPr lang="ru-RU" dirty="0" err="1" smtClean="0"/>
              <a:t>Снедекора</a:t>
            </a:r>
            <a:r>
              <a:rPr lang="ru-RU" dirty="0" smtClean="0"/>
              <a:t> </a:t>
            </a:r>
            <a:r>
              <a:rPr lang="en-US" dirty="0" smtClean="0"/>
              <a:t>F-</a:t>
            </a:r>
            <a:r>
              <a:rPr lang="ru-RU" dirty="0" smtClean="0"/>
              <a:t>распределение):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docs.google.com/document/d/17-MRyhmovzDaGOz6qavIwCCN6vNzcMvD/edit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238" y="555152"/>
            <a:ext cx="11245035" cy="81475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Регрессионный анализ</a:t>
            </a:r>
            <a:r>
              <a:rPr lang="ru-RU" dirty="0" smtClean="0"/>
              <a:t>. Проверка значимости коэффициента уравнения регрессии. </a:t>
            </a:r>
            <a:r>
              <a:rPr lang="ru-RU" altLang="ru-RU" dirty="0"/>
              <a:t>Шаг </a:t>
            </a:r>
            <a:r>
              <a:rPr lang="ru-RU" altLang="ru-RU" dirty="0" smtClean="0"/>
              <a:t>2 </a:t>
            </a:r>
            <a:r>
              <a:rPr lang="ru-RU" altLang="ru-RU" dirty="0"/>
              <a:t>из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6126" y="1802606"/>
            <a:ext cx="5110400" cy="48612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Гипотеза Но: коэффициент регрессии </a:t>
            </a:r>
            <a:r>
              <a:rPr lang="en-US" dirty="0" err="1"/>
              <a:t>Bj</a:t>
            </a:r>
            <a:r>
              <a:rPr lang="ru-RU" dirty="0" smtClean="0"/>
              <a:t> не значим.</a:t>
            </a:r>
          </a:p>
          <a:p>
            <a:pPr marL="0" indent="0">
              <a:buNone/>
            </a:pPr>
            <a:r>
              <a:rPr lang="ru-RU" dirty="0" smtClean="0"/>
              <a:t>Гипотеза Н1:</a:t>
            </a:r>
            <a:r>
              <a:rPr lang="en-US" dirty="0" smtClean="0"/>
              <a:t> </a:t>
            </a:r>
            <a:r>
              <a:rPr lang="ru-RU" dirty="0"/>
              <a:t>коэффициент регрессии </a:t>
            </a:r>
            <a:r>
              <a:rPr lang="en-US" dirty="0" err="1"/>
              <a:t>Bj</a:t>
            </a:r>
            <a:r>
              <a:rPr lang="ru-RU" dirty="0"/>
              <a:t> </a:t>
            </a:r>
            <a:r>
              <a:rPr lang="ru-RU" dirty="0" smtClean="0"/>
              <a:t>значим.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Для проверки гипотезы </a:t>
            </a:r>
            <a:r>
              <a:rPr lang="en-US" dirty="0" smtClean="0"/>
              <a:t>t-</a:t>
            </a:r>
            <a:r>
              <a:rPr lang="ru-RU" dirty="0" smtClean="0"/>
              <a:t>критерий Стьюдента при заданных:</a:t>
            </a:r>
          </a:p>
          <a:p>
            <a:r>
              <a:rPr lang="en-US" dirty="0" smtClean="0"/>
              <a:t>L </a:t>
            </a:r>
            <a:r>
              <a:rPr lang="ru-RU" dirty="0" smtClean="0"/>
              <a:t>(уровень значимости) </a:t>
            </a:r>
            <a:r>
              <a:rPr lang="en-US" dirty="0" smtClean="0"/>
              <a:t>~0,05</a:t>
            </a:r>
          </a:p>
          <a:p>
            <a:r>
              <a:rPr lang="en-US" dirty="0" smtClean="0"/>
              <a:t>V</a:t>
            </a:r>
            <a:r>
              <a:rPr lang="ru-RU" dirty="0" smtClean="0"/>
              <a:t> (число степеней свободы) = </a:t>
            </a:r>
            <a:r>
              <a:rPr lang="en-US" dirty="0" smtClean="0"/>
              <a:t>n-k-1       (n-2)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наблюдаемое (расчетное) сравнивается с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критическим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если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н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&gt;t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кр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, то Но отвергается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вероятностью ошибки 0,05)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Математико-статистические таблицы: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docs.google.com/document/d/17-MRyhmovzDaGOz6qavIwCCN6vNzcMvD/edit?usp=sharing&amp;ouid=107551176737749980647&amp;rtpof=true&amp;sd=true</a:t>
            </a:r>
            <a:r>
              <a:rPr lang="ru-RU" dirty="0" smtClean="0"/>
              <a:t> 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93" y="1802606"/>
            <a:ext cx="4544059" cy="676369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10990385" y="405866"/>
            <a:ext cx="360485" cy="13967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/>
              <a:t>!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2" y="1770058"/>
            <a:ext cx="1063543" cy="6504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477" y="2911675"/>
            <a:ext cx="4746125" cy="1676211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8247185" y="2911675"/>
            <a:ext cx="518746" cy="1247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0427677" y="3112190"/>
            <a:ext cx="1046286" cy="1046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869115" y="2620108"/>
            <a:ext cx="703385" cy="291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216590" y="2820623"/>
            <a:ext cx="703385" cy="291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32" y="3784950"/>
            <a:ext cx="2991267" cy="1095528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 rot="20611294">
            <a:off x="7274399" y="4919921"/>
            <a:ext cx="4581225" cy="111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Важно для модульной работы. Если к-т оказался статистически не значим, велика вероятность того, что ее влияние на У отсутствует (с вероятностью ошибки)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975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712177" y="274638"/>
            <a:ext cx="9498623" cy="17862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Домашнее задание №9 «Регрессионный анализ». </a:t>
            </a:r>
            <a:r>
              <a:rPr lang="ru-RU" smtClean="0"/>
              <a:t>До 16.11.2022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12177" y="2027493"/>
            <a:ext cx="981221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данных, подобранных для предыдущего домашнего задания 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корреляционный анализ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), провести регрессионный анализ в MS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Предварительно активировать модуль «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Анализ данных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Рассчитать коэффициенты регрессии двумя способами: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«вручную» по формуле (построив для этого расчетную таблицу в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используя опцию «Регрессионный анализ» в модуле «Анализ данных»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Сравнить результаты расчетов (в п.2).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Написать полученный результат в виде уравнения регрессии 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 вычисленными  значениями коэффициентов </a:t>
            </a:r>
            <a:r>
              <a:rPr lang="en-US" altLang="ru-RU" sz="14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altLang="ru-RU" sz="1400" baseline="-30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altLang="ru-RU" sz="14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altLang="ru-RU" sz="1400" baseline="-30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/>
              <a:t>· </a:t>
            </a:r>
            <a:r>
              <a:rPr lang="ru-RU" sz="1400" dirty="0">
                <a:latin typeface="+mn-lt"/>
                <a:cs typeface="Times New Roman" panose="02020603050405020304" pitchFamily="18" charset="0"/>
              </a:rPr>
              <a:t>Н</a:t>
            </a:r>
            <a:r>
              <a:rPr 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анесите </a:t>
            </a:r>
            <a:r>
              <a:rPr 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линию расчетных значений на диаграмму рассеяния (корреляционное облако);</a:t>
            </a:r>
            <a:endParaRPr lang="ru-RU" altLang="ru-RU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ru-RU" altLang="ru-RU" sz="1400" dirty="0"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Дать интерпретацию 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полученному коэффициенту уравнению 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регрессии</a:t>
            </a:r>
            <a:r>
              <a:rPr lang="ru-RU" altLang="ru-RU" sz="14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altLang="ru-RU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Результаты (расчеты и графики) оформить в виде файла в формате </a:t>
            </a:r>
            <a:r>
              <a:rPr lang="en-US" altLang="ru-RU" sz="14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lang="ru-RU" altLang="ru-RU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(для проверки должны быть доступны все формулы и функции, которые использованы, должна прослеживаться последовательность и логика расчетов</a:t>
            </a:r>
            <a:r>
              <a:rPr lang="ru-RU" altLang="ru-RU" sz="1400" dirty="0">
                <a:latin typeface="+mn-lt"/>
              </a:rPr>
              <a:t>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/>
              <a:t>Загрузить по ссылке:  </a:t>
            </a:r>
            <a:r>
              <a:rPr lang="ru-RU" sz="1400" u="sng" dirty="0">
                <a:hlinkClick r:id="rId4"/>
              </a:rPr>
              <a:t>https://docs.google.com/forms/d/e/1FAIpQLSdLL4oh4fESGTtFMmEK7l6cixAjtB16jKe3sUF_3ceswOpOnw/viewform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5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/>
          <p:cNvSpPr>
            <a:spLocks noGrp="1" noChangeArrowheads="1"/>
          </p:cNvSpPr>
          <p:nvPr>
            <p:ph type="title"/>
          </p:nvPr>
        </p:nvSpPr>
        <p:spPr>
          <a:xfrm>
            <a:off x="677334" y="389793"/>
            <a:ext cx="10699912" cy="1140069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Работа на индивидуальных вкладках: проверка статистических гипотез</a:t>
            </a:r>
          </a:p>
        </p:txBody>
      </p:sp>
      <p:sp>
        <p:nvSpPr>
          <p:cNvPr id="8195" name="Содержимое 3"/>
          <p:cNvSpPr>
            <a:spLocks noGrp="1" noChangeArrowheads="1"/>
          </p:cNvSpPr>
          <p:nvPr>
            <p:ph idx="1"/>
          </p:nvPr>
        </p:nvSpPr>
        <p:spPr>
          <a:xfrm>
            <a:off x="985065" y="1890346"/>
            <a:ext cx="3534181" cy="440599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Проверить значимость коэффициента корреляции.</a:t>
            </a:r>
          </a:p>
          <a:p>
            <a:pPr marL="457200" indent="-457200"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Проверить значимость уравнения регрессии.</a:t>
            </a:r>
          </a:p>
          <a:p>
            <a:pPr marL="457200" indent="-457200"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Проверить значимость коэффициента уравнения регрессии.</a:t>
            </a:r>
          </a:p>
          <a:p>
            <a:pPr marL="457200" indent="-457200">
              <a:buAutoNum type="arabicPeriod"/>
            </a:pPr>
            <a:endParaRPr lang="ru-RU" altLang="ru-RU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одержимое 3"/>
          <p:cNvSpPr txBox="1">
            <a:spLocks noChangeArrowheads="1"/>
          </p:cNvSpPr>
          <p:nvPr/>
        </p:nvSpPr>
        <p:spPr>
          <a:xfrm>
            <a:off x="5363308" y="1784838"/>
            <a:ext cx="5460023" cy="440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Алгоритм и результат работы: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Сформулированные гипотезы Но и Н1.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Расчетное значение критерия, с указанием числа степеней свободы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Табличное значение критерия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Сравнение расчетного и табличного значений критериев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alt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Вывод о принятии/отклонении гипотезы</a:t>
            </a:r>
            <a:endParaRPr lang="ru-RU" altLang="ru-RU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025769" y="465991"/>
            <a:ext cx="9498623" cy="11479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Оптимальна ли модель? Насколько она устойчива?</a:t>
            </a:r>
            <a:endParaRPr lang="ru-RU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524000" y="249823"/>
            <a:ext cx="306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6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100"/>
              <a:t> </a:t>
            </a:r>
            <a:endParaRPr lang="ru-RU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12177" y="3458654"/>
            <a:ext cx="981221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Метод наименьших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квадратов.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ru-RU" sz="1400" baseline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altLang="ru-RU" sz="1400" baseline="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-квадрат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наименьших квадратов (теория)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78" y="1930400"/>
            <a:ext cx="7860289" cy="19904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14" y="4421330"/>
            <a:ext cx="3605976" cy="14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наименьших квадратов (практика)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46" y="2565318"/>
            <a:ext cx="2479430" cy="88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19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наименьших квадратов графически (на примере линейной модели)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9128"/>
            <a:ext cx="5695950" cy="29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МНК в </a:t>
            </a:r>
            <a:r>
              <a:rPr lang="en-US" dirty="0" smtClean="0"/>
              <a:t>MS Excel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203305"/>
            <a:ext cx="3324225" cy="3171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334" y="1510145"/>
            <a:ext cx="521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Активировать модуль «Поиск решения» </a:t>
            </a:r>
            <a:endParaRPr lang="ru-RU" dirty="0"/>
          </a:p>
        </p:txBody>
      </p:sp>
      <p:pic>
        <p:nvPicPr>
          <p:cNvPr id="3074" name="Picture 2" descr="Выбор оператора СУММКВРАЗН для вставки в ячейку таблицы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78" y="1930400"/>
            <a:ext cx="39433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1011151">
            <a:off x="4508705" y="5500112"/>
            <a:ext cx="7329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ПРАВИЛЬНО ЗАДАТЬ МАССИВЫ ДАННЫХ х И 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«х»  указать ячейки, соответствующие наблюдениям переменной 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«у» (указать ячейки, соответствующие расчетным данным в колонке </a:t>
            </a:r>
            <a:r>
              <a:rPr lang="en-US" sz="1400" dirty="0" smtClean="0"/>
              <a:t>NX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34533" y="609600"/>
            <a:ext cx="547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https://www.youtube.com/watch?v=X6MC6gvimBU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https://microexcel.ru/metod-naimenshih-kvadratov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8" y="1811915"/>
            <a:ext cx="4552950" cy="24860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18" y="1930400"/>
            <a:ext cx="3733800" cy="2381250"/>
          </a:xfrm>
          <a:prstGeom prst="rect">
            <a:avLst/>
          </a:prstGeom>
        </p:spPr>
      </p:pic>
      <p:sp>
        <p:nvSpPr>
          <p:cNvPr id="5" name="Стрелка вверх 4"/>
          <p:cNvSpPr/>
          <p:nvPr/>
        </p:nvSpPr>
        <p:spPr>
          <a:xfrm>
            <a:off x="5366039" y="3435927"/>
            <a:ext cx="3334616" cy="3172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</a:t>
            </a:r>
            <a:r>
              <a:rPr lang="ru-RU" dirty="0" smtClean="0"/>
              <a:t>аименьший квадрат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96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7067" y="1330036"/>
            <a:ext cx="7766936" cy="2720800"/>
          </a:xfrm>
        </p:spPr>
        <p:txBody>
          <a:bodyPr/>
          <a:lstStyle/>
          <a:p>
            <a:r>
              <a:rPr lang="ru-RU" sz="4000" b="1" dirty="0"/>
              <a:t>Построение нелинейных регрессионных </a:t>
            </a:r>
            <a:r>
              <a:rPr lang="ru-RU" sz="4000" b="1" dirty="0" smtClean="0"/>
              <a:t>моделей</a:t>
            </a:r>
            <a:r>
              <a:rPr lang="en-US" sz="4000" b="1" dirty="0" smtClean="0"/>
              <a:t> (</a:t>
            </a:r>
            <a:r>
              <a:rPr lang="ru-RU" sz="4000" b="1" dirty="0" smtClean="0"/>
              <a:t>двумерные данные).</a:t>
            </a:r>
            <a:endParaRPr lang="ru-RU" alt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19542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2728</TotalTime>
  <Words>867</Words>
  <Application>Microsoft Office PowerPoint</Application>
  <PresentationFormat>Широкоэкранный</PresentationFormat>
  <Paragraphs>124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Calisto MT</vt:lpstr>
      <vt:lpstr>Times New Roman</vt:lpstr>
      <vt:lpstr>Wingdings 3</vt:lpstr>
      <vt:lpstr>Ретро</vt:lpstr>
      <vt:lpstr>Уравнение</vt:lpstr>
      <vt:lpstr>Первичная обработка и  представление статистических данных  </vt:lpstr>
      <vt:lpstr>Домашнее задание №9 «Регрессионный анализ». До 16.11.2022 </vt:lpstr>
      <vt:lpstr>Оптимальна ли модель? Насколько она устойчива?</vt:lpstr>
      <vt:lpstr>Метод наименьших квадратов (теория)</vt:lpstr>
      <vt:lpstr>Метод наименьших квадратов (практика)</vt:lpstr>
      <vt:lpstr>Метод наименьших квадратов графически (на примере линейной модели)</vt:lpstr>
      <vt:lpstr>МНК в MS Excel</vt:lpstr>
      <vt:lpstr>https://microexcel.ru/metod-naimenshih-kvadratov/ </vt:lpstr>
      <vt:lpstr>Построение нелинейных регрессионных моделей (двумерные данные).</vt:lpstr>
      <vt:lpstr>Способ построения в MS Excel</vt:lpstr>
      <vt:lpstr>Гиперболическая модель</vt:lpstr>
      <vt:lpstr>Степенная модель</vt:lpstr>
      <vt:lpstr>Показательная модель </vt:lpstr>
      <vt:lpstr>Задание: сделайте расчет, сравните результаты и сделайте выводы по 3 (или 4) моделям</vt:lpstr>
      <vt:lpstr>Видео сюжеты в помощь</vt:lpstr>
      <vt:lpstr>Домашнее задание №10 «МНК и нелинейные регрессионные модели». До 23.11.2022 </vt:lpstr>
      <vt:lpstr>Корреляционный анализ. Проверка значимости КК</vt:lpstr>
      <vt:lpstr>Регрессионный анализ. Проверка значимости уравнения регрессии в целом. Шаг 1 из 2</vt:lpstr>
      <vt:lpstr>Регрессионный анализ. Проверка значимости коэффициента уравнения регрессии. Шаг 2 из 2</vt:lpstr>
      <vt:lpstr>Работа на индивидуальных вкладках: проверка статистических гипотез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345</cp:revision>
  <cp:lastPrinted>2022-11-12T12:07:03Z</cp:lastPrinted>
  <dcterms:created xsi:type="dcterms:W3CDTF">2020-08-31T08:48:57Z</dcterms:created>
  <dcterms:modified xsi:type="dcterms:W3CDTF">2022-11-16T09:09:41Z</dcterms:modified>
</cp:coreProperties>
</file>