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9" r:id="rId5"/>
    <p:sldId id="260" r:id="rId6"/>
    <p:sldId id="261" r:id="rId7"/>
    <p:sldId id="275" r:id="rId8"/>
    <p:sldId id="272" r:id="rId9"/>
    <p:sldId id="276" r:id="rId10"/>
    <p:sldId id="269" r:id="rId11"/>
    <p:sldId id="273" r:id="rId12"/>
    <p:sldId id="274" r:id="rId13"/>
    <p:sldId id="267" r:id="rId14"/>
    <p:sldId id="268" r:id="rId15"/>
    <p:sldId id="278" r:id="rId16"/>
    <p:sldId id="279" r:id="rId17"/>
    <p:sldId id="280" r:id="rId18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 panose="020F0502020204030204"/>
      </a:defRPr>
    </a:lvl1pPr>
    <a:lvl2pPr indent="228600" latinLnBrk="0">
      <a:defRPr sz="1200">
        <a:latin typeface="+mj-lt"/>
        <a:ea typeface="+mj-ea"/>
        <a:cs typeface="+mj-cs"/>
        <a:sym typeface="Calibri" panose="020F0502020204030204"/>
      </a:defRPr>
    </a:lvl2pPr>
    <a:lvl3pPr indent="457200" latinLnBrk="0">
      <a:defRPr sz="1200">
        <a:latin typeface="+mj-lt"/>
        <a:ea typeface="+mj-ea"/>
        <a:cs typeface="+mj-cs"/>
        <a:sym typeface="Calibri" panose="020F0502020204030204"/>
      </a:defRPr>
    </a:lvl3pPr>
    <a:lvl4pPr indent="685800" latinLnBrk="0">
      <a:defRPr sz="1200">
        <a:latin typeface="+mj-lt"/>
        <a:ea typeface="+mj-ea"/>
        <a:cs typeface="+mj-cs"/>
        <a:sym typeface="Calibri" panose="020F0502020204030204"/>
      </a:defRPr>
    </a:lvl4pPr>
    <a:lvl5pPr indent="914400" latinLnBrk="0">
      <a:defRPr sz="1200">
        <a:latin typeface="+mj-lt"/>
        <a:ea typeface="+mj-ea"/>
        <a:cs typeface="+mj-cs"/>
        <a:sym typeface="Calibri" panose="020F0502020204030204"/>
      </a:defRPr>
    </a:lvl5pPr>
    <a:lvl6pPr indent="1143000" latinLnBrk="0">
      <a:defRPr sz="1200">
        <a:latin typeface="+mj-lt"/>
        <a:ea typeface="+mj-ea"/>
        <a:cs typeface="+mj-cs"/>
        <a:sym typeface="Calibri" panose="020F0502020204030204"/>
      </a:defRPr>
    </a:lvl6pPr>
    <a:lvl7pPr indent="1371600" latinLnBrk="0">
      <a:defRPr sz="1200">
        <a:latin typeface="+mj-lt"/>
        <a:ea typeface="+mj-ea"/>
        <a:cs typeface="+mj-cs"/>
        <a:sym typeface="Calibri" panose="020F0502020204030204"/>
      </a:defRPr>
    </a:lvl7pPr>
    <a:lvl8pPr indent="1600200" latinLnBrk="0">
      <a:defRPr sz="1200">
        <a:latin typeface="+mj-lt"/>
        <a:ea typeface="+mj-ea"/>
        <a:cs typeface="+mj-cs"/>
        <a:sym typeface="Calibri" panose="020F0502020204030204"/>
      </a:defRPr>
    </a:lvl8pPr>
    <a:lvl9pPr indent="1828800" latinLnBrk="0">
      <a:defRPr sz="1200">
        <a:latin typeface="+mj-lt"/>
        <a:ea typeface="+mj-ea"/>
        <a:cs typeface="+mj-cs"/>
        <a:sym typeface="Calibri" panose="020F0502020204030204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138428"/>
            <a:ext cx="15087600" cy="534924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2000" spc="-7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0077" y="6683430"/>
            <a:ext cx="15087600" cy="17145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 algn="ctr">
              <a:buNone/>
              <a:defRPr sz="36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0DE-7863-474F-B383-4334525CBB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0DE-7863-474F-B383-4334525CBB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622168"/>
            <a:ext cx="3943350" cy="86361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622167"/>
            <a:ext cx="11601450" cy="8636133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0DE-7863-474F-B383-4334525CBB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0DE-7863-474F-B383-4334525CBB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44000" y="591608"/>
            <a:ext cx="16200000" cy="1188000"/>
          </a:xfrm>
        </p:spPr>
        <p:txBody>
          <a:bodyPr lIns="0" tIns="0" rIns="0" bIns="0"/>
          <a:lstStyle>
            <a:lvl1pPr algn="ctr" fontAlgn="base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0DE-7863-474F-B383-4334525CBB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138428"/>
            <a:ext cx="15087600" cy="534924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2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6679692"/>
            <a:ext cx="15087600" cy="17145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600" cap="all" spc="300" baseline="0">
                <a:solidFill>
                  <a:schemeClr val="tx2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0DE-7863-474F-B383-4334525CBB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811487" y="6515100"/>
            <a:ext cx="14813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45919" y="2768601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26880" y="2768603"/>
            <a:ext cx="7406640" cy="60350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0DE-7863-474F-B383-4334525CBB6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326880" y="2769078"/>
            <a:ext cx="7406640" cy="1104423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3000" b="0" cap="all" baseline="0">
                <a:solidFill>
                  <a:schemeClr val="tx2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326880" y="3873501"/>
            <a:ext cx="7406640" cy="5067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0DE-7863-474F-B383-4334525CBB6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0DE-7863-474F-B383-4334525CBB6D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63" y="9601200"/>
            <a:ext cx="18283238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23" y="950147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0DE-7863-474F-B383-4334525CBB6D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5" y="0"/>
            <a:ext cx="6076187" cy="10287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060107" y="0"/>
            <a:ext cx="96012" cy="1028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891538"/>
            <a:ext cx="4800600" cy="3429000"/>
          </a:xfrm>
        </p:spPr>
        <p:txBody>
          <a:bodyPr anchor="b">
            <a:norm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900" y="1097280"/>
            <a:ext cx="9738360" cy="7886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389120"/>
            <a:ext cx="4800600" cy="5068686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8268" y="9689678"/>
            <a:ext cx="3927765" cy="547688"/>
          </a:xfrm>
        </p:spPr>
        <p:txBody>
          <a:bodyPr/>
          <a:lstStyle>
            <a:lvl1pPr algn="l">
              <a:defRPr/>
            </a:lvl1pPr>
          </a:lstStyle>
          <a:p>
            <a:fld id="{30B720DE-7863-474F-B383-4334525CBB6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00900" y="9689678"/>
            <a:ext cx="6972300" cy="547688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CB4B4D-7CA3-9044-876B-883B54F8677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7429500"/>
            <a:ext cx="18283238" cy="285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3" y="7372614"/>
            <a:ext cx="18283238" cy="960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7612380"/>
            <a:ext cx="15169896" cy="1234440"/>
          </a:xfrm>
        </p:spPr>
        <p:txBody>
          <a:bodyPr lIns="91440" tIns="0" rIns="91440" bIns="0" anchor="b">
            <a:noAutofit/>
          </a:bodyPr>
          <a:lstStyle>
            <a:lvl1pPr>
              <a:defRPr sz="5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" y="0"/>
            <a:ext cx="18287978" cy="737261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4800">
                <a:solidFill>
                  <a:schemeClr val="bg1"/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0" y="8860535"/>
            <a:ext cx="15169896" cy="89154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225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20DE-7863-474F-B383-4334525CBB6D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" y="9601200"/>
            <a:ext cx="182880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9501474"/>
            <a:ext cx="18288002" cy="98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45920" y="429905"/>
            <a:ext cx="15087600" cy="2176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0" y="2768601"/>
            <a:ext cx="15087600" cy="60350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5921" y="9689678"/>
            <a:ext cx="3708407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rgbClr val="FFFFFF"/>
                </a:solidFill>
              </a:defRPr>
            </a:lvl1pPr>
          </a:lstStyle>
          <a:p>
            <a:fld id="{30B720DE-7863-474F-B383-4334525CBB6D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29278" y="9689678"/>
            <a:ext cx="723420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850688" y="9689678"/>
            <a:ext cx="196803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rPr lang="en-IN" smtClean="0"/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790298" y="2606768"/>
            <a:ext cx="149504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7200" kern="1200" spc="-7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90000"/>
        </a:lnSpc>
        <a:spcBef>
          <a:spcPts val="1800"/>
        </a:spcBef>
        <a:spcAft>
          <a:spcPts val="3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75945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anose="020F0502020204030204" pitchFamily="34" charset="0"/>
        <a:buChar char="◦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0265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anose="020F0502020204030204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124585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anose="020F0502020204030204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98905" indent="-27432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anose="020F0502020204030204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4973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anose="020F0502020204030204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50085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anose="020F0502020204030204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49805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anose="020F0502020204030204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50160" indent="-342900" algn="l" defTabSz="1371600" rtl="0" eaLnBrk="1" latinLnBrk="0" hangingPunct="1">
        <a:lnSpc>
          <a:spcPct val="90000"/>
        </a:lnSpc>
        <a:spcBef>
          <a:spcPts val="300"/>
        </a:spcBef>
        <a:spcAft>
          <a:spcPts val="600"/>
        </a:spcAft>
        <a:buClr>
          <a:schemeClr val="accent1"/>
        </a:buClr>
        <a:buFont typeface="Calibri" panose="020F0502020204030204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hyperlink" Target="2410.12052v1.pdf" TargetMode="External"/><Relationship Id="rId2" Type="http://schemas.openxmlformats.org/officeDocument/2006/relationships/hyperlink" Target="Research_Papers\Paper3.pdf" TargetMode="External"/><Relationship Id="rId1" Type="http://schemas.openxmlformats.org/officeDocument/2006/relationships/hyperlink" Target="..\10-1108_jwam-08-2024-0111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>
            <a:off x="-2101623" y="-767351"/>
            <a:ext cx="22013893" cy="12354777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95" name="Freeform 4"/>
          <p:cNvSpPr/>
          <p:nvPr/>
        </p:nvSpPr>
        <p:spPr>
          <a:xfrm>
            <a:off x="-2321628" y="-1009413"/>
            <a:ext cx="22453904" cy="11711718"/>
          </a:xfrm>
          <a:prstGeom prst="rect">
            <a:avLst/>
          </a:prstGeom>
          <a:solidFill>
            <a:srgbClr val="AAD7D4">
              <a:alpha val="28627"/>
            </a:srgbClr>
          </a:solid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96" name="Freeform 6"/>
          <p:cNvSpPr/>
          <p:nvPr/>
        </p:nvSpPr>
        <p:spPr>
          <a:xfrm>
            <a:off x="15820572" y="119987"/>
            <a:ext cx="3074028" cy="13894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97" name="TextBox 7"/>
          <p:cNvSpPr txBox="1"/>
          <p:nvPr/>
        </p:nvSpPr>
        <p:spPr>
          <a:xfrm>
            <a:off x="-1708785" y="409575"/>
            <a:ext cx="17228820" cy="109537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ts val="5300"/>
              </a:lnSpc>
              <a:defRPr sz="6300" b="1" spc="-340">
                <a:solidFill>
                  <a:srgbClr val="1C2120"/>
                </a:solidFill>
                <a:latin typeface="Poppins Semi-Bold"/>
                <a:ea typeface="Poppins Semi-Bold"/>
                <a:cs typeface="Poppins Semi-Bold"/>
                <a:sym typeface="Poppins Semi-Bold"/>
              </a:defRPr>
            </a:pPr>
            <a:r>
              <a:rPr lang="en-IN" sz="7000" dirty="0">
                <a:latin typeface="Times New Roman" panose="02020603050405020304" charset="0"/>
                <a:cs typeface="Times New Roman" panose="02020603050405020304" charset="0"/>
              </a:rPr>
              <a:t>C3I Summer Internship</a:t>
            </a:r>
            <a:r>
              <a:rPr lang="en-US" altLang="en-IN" sz="70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IN" sz="7000" dirty="0">
                <a:latin typeface="Times New Roman" panose="02020603050405020304" charset="0"/>
                <a:cs typeface="Times New Roman" panose="02020603050405020304" charset="0"/>
              </a:rPr>
              <a:t>(June-July 2025)</a:t>
            </a:r>
            <a:endParaRPr sz="70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8" name="TextBox 8"/>
          <p:cNvSpPr txBox="1"/>
          <p:nvPr/>
        </p:nvSpPr>
        <p:spPr>
          <a:xfrm>
            <a:off x="1028700" y="5884071"/>
            <a:ext cx="17199926" cy="126936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>
              <a:lnSpc>
                <a:spcPts val="3300"/>
              </a:lnSpc>
              <a:defRPr sz="3300" b="1" spc="-66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Intern Name</a:t>
            </a:r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:</a:t>
            </a:r>
            <a:r>
              <a:rPr b="0" dirty="0">
                <a:latin typeface="Times New Roman" panose="02020603050405020304" charset="0"/>
                <a:ea typeface="Poppins"/>
                <a:cs typeface="Times New Roman" panose="02020603050405020304" charset="0"/>
                <a:sym typeface="Poppins"/>
              </a:rPr>
              <a:t> </a:t>
            </a:r>
            <a:r>
              <a:rPr lang="en-US" b="0" dirty="0">
                <a:latin typeface="Times New Roman" panose="02020603050405020304" charset="0"/>
                <a:ea typeface="Poppins"/>
                <a:cs typeface="Times New Roman" panose="02020603050405020304" charset="0"/>
                <a:sym typeface="Poppins"/>
              </a:rPr>
              <a:t>Suhas Venkata Karamalaputti (PES2UG22CS590)</a:t>
            </a:r>
            <a:endParaRPr lang="en-IN" b="0" dirty="0"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>
              <a:lnSpc>
                <a:spcPts val="3300"/>
              </a:lnSpc>
              <a:defRPr sz="3300" b="1" spc="-66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endParaRPr b="0" dirty="0"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  <a:p>
            <a:pPr>
              <a:lnSpc>
                <a:spcPts val="3300"/>
              </a:lnSpc>
              <a:defRPr sz="3300" b="1" spc="-66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rPr lang="en-IN" dirty="0">
                <a:latin typeface="Times New Roman" panose="02020603050405020304" charset="0"/>
                <a:cs typeface="Times New Roman" panose="02020603050405020304" charset="0"/>
              </a:rPr>
              <a:t>Mentor Name:</a:t>
            </a:r>
            <a:r>
              <a:rPr lang="en-US" altLang="en-IN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IN" b="0" dirty="0">
                <a:latin typeface="Times New Roman" panose="02020603050405020304" charset="0"/>
                <a:cs typeface="Times New Roman" panose="02020603050405020304" charset="0"/>
              </a:rPr>
              <a:t>Dr. Richa Sharma (Associate Professor)</a:t>
            </a:r>
            <a:endParaRPr lang="en-US" altLang="en-IN" b="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9" name="TextBox 9"/>
          <p:cNvSpPr txBox="1"/>
          <p:nvPr/>
        </p:nvSpPr>
        <p:spPr>
          <a:xfrm>
            <a:off x="224790" y="3223895"/>
            <a:ext cx="17360900" cy="127190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noAutofit/>
          </a:bodyPr>
          <a:lstStyle/>
          <a:p>
            <a:pPr algn="ctr">
              <a:lnSpc>
                <a:spcPts val="3700"/>
              </a:lnSpc>
              <a:defRPr sz="3700" b="1" spc="-74">
                <a:latin typeface="Poppins Bold"/>
                <a:ea typeface="Poppins Bold"/>
                <a:cs typeface="Poppins Bold"/>
                <a:sym typeface="Poppins Bold"/>
              </a:defRPr>
            </a:pPr>
            <a:r>
              <a:rPr b="0" dirty="0"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en-US" altLang="en-US" sz="4200" b="0" kern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Analyzing job posting trends, skill gaps, and recommend reskilling programs in  employment sectors</a:t>
            </a:r>
            <a:r>
              <a:rPr sz="4200" b="0" spc="-84" dirty="0">
                <a:latin typeface="Times New Roman" panose="02020603050405020304" charset="0"/>
                <a:ea typeface="Helvetica Neue"/>
                <a:cs typeface="Times New Roman" panose="02020603050405020304" charset="0"/>
                <a:sym typeface="Helvetica Neue"/>
              </a:rPr>
              <a:t>”</a:t>
            </a:r>
            <a:endParaRPr sz="4200" b="0" spc="-84" dirty="0">
              <a:latin typeface="Times New Roman" panose="02020603050405020304" charset="0"/>
              <a:ea typeface="Helvetica Neue"/>
              <a:cs typeface="Times New Roman" panose="02020603050405020304" charset="0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 Details &amp; Preprocessing Steps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/>
              <a:t>Job Datasets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https://www.kaggle.com/datasets/haseebkn/nyc-fresh-jobs-postings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https://www.kaggle.com/datasets/PromptCloudHQ/jobs-on-naukricom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https://www.kaggle.com/datasets/riteshmn/naukri-jan-2024-jobs-data?select=Data+Science+_+Analytics.csvw</a:t>
            </a:r>
            <a:endParaRPr lang="en-US" alt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Courses Dataset 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https://www.kaggle.com/datasets/ankushbisht005/udemy-courses-data-2023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https://www.kaggle.com/datasets/azraimohamad/coursera-course-data?select=coursera_course_dataset_v3.csv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03" name="Freeform 7"/>
          <p:cNvSpPr/>
          <p:nvPr/>
        </p:nvSpPr>
        <p:spPr>
          <a:xfrm>
            <a:off x="15920049" y="571078"/>
            <a:ext cx="1986951" cy="940596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Dataset Details &amp; Preprocessing Steps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3. Resume Dataset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https://www.kaggle.com/datasets/snehaanbhawal/resume-dataset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Preprocessing Steps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900">
                <a:latin typeface="Times New Roman" panose="02020603050405020304" charset="0"/>
                <a:cs typeface="Times New Roman" panose="02020603050405020304" charset="0"/>
              </a:rPr>
              <a:t>All CSV datasets are loaded with robust encoding handling (UTF-8, latin1, etc.).</a:t>
            </a:r>
            <a:endParaRPr lang="en-US" altLang="en-US" sz="29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900">
                <a:latin typeface="Times New Roman" panose="02020603050405020304" charset="0"/>
                <a:cs typeface="Times New Roman" panose="02020603050405020304" charset="0"/>
              </a:rPr>
              <a:t>Column names are standardized to lowercase and underscores for consistency.</a:t>
            </a:r>
            <a:endParaRPr lang="en-US" altLang="en-US" sz="29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900">
                <a:latin typeface="Times New Roman" panose="02020603050405020304" charset="0"/>
                <a:cs typeface="Times New Roman" panose="02020603050405020304" charset="0"/>
              </a:rPr>
              <a:t>Duplicate rows are removed to ensure data integrity.</a:t>
            </a:r>
            <a:endParaRPr lang="en-US" altLang="en-US" sz="29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900">
                <a:latin typeface="Times New Roman" panose="02020603050405020304" charset="0"/>
                <a:cs typeface="Times New Roman" panose="02020603050405020304" charset="0"/>
              </a:rPr>
              <a:t>Rows with more than 50% missing values are dropped.</a:t>
            </a:r>
            <a:endParaRPr lang="en-US" altLang="en-US" sz="29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900">
                <a:latin typeface="Times New Roman" panose="02020603050405020304" charset="0"/>
                <a:cs typeface="Times New Roman" panose="02020603050405020304" charset="0"/>
              </a:rPr>
              <a:t>Remaining missing values are filled with appropriate defaults (e.g., 'Unknown' for categorical, median for numerics).</a:t>
            </a:r>
            <a:endParaRPr lang="en-US" altLang="en-US" sz="29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900">
                <a:latin typeface="Times New Roman" panose="02020603050405020304" charset="0"/>
                <a:cs typeface="Times New Roman" panose="02020603050405020304" charset="0"/>
              </a:rPr>
              <a:t>Skill columns are split, lowercased, deduplicated, and standardized.</a:t>
            </a:r>
            <a:endParaRPr lang="en-US" altLang="en-US" sz="29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900">
                <a:latin typeface="Times New Roman" panose="02020603050405020304" charset="0"/>
                <a:cs typeface="Times New Roman" panose="02020603050405020304" charset="0"/>
              </a:rPr>
              <a:t>Cleaned datasets are saved as new CSV files in the preprocessed/ directory for modeling and analysis.</a:t>
            </a:r>
            <a:endParaRPr lang="en-US" altLang="en-US" sz="29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3" name="Freeform 7"/>
          <p:cNvSpPr/>
          <p:nvPr/>
        </p:nvSpPr>
        <p:spPr>
          <a:xfrm>
            <a:off x="15920049" y="571078"/>
            <a:ext cx="1986951" cy="940596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Hardware/Software Requirements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PNY GeForce RTX 4090 24GB VERTO Triple Fan DLSS 3 Graphics Card- Used for training the model.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Operating System: Windows 10/11, macOS, or Linux</a:t>
            </a: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103" name="Freeform 7"/>
          <p:cNvSpPr/>
          <p:nvPr/>
        </p:nvSpPr>
        <p:spPr>
          <a:xfrm>
            <a:off x="15920049" y="1180678"/>
            <a:ext cx="1986951" cy="940596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Work Progress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Literature Survey- Done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Curating Datasets from kaggle- Done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EDA(Exploratory Data Analysis)- Done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Pre-Processing and Model Training- Done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Model Testing- Done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3" name="Freeform 7"/>
          <p:cNvSpPr/>
          <p:nvPr/>
        </p:nvSpPr>
        <p:spPr>
          <a:xfrm>
            <a:off x="15920049" y="571078"/>
            <a:ext cx="1986951" cy="940596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Challenges Faced and Resolutions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/>
              <a:t>Integration of Ollama with the model.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 Vague/Poor recommendations by the model</a:t>
            </a:r>
            <a:endParaRPr lang="en-US"/>
          </a:p>
        </p:txBody>
      </p:sp>
      <p:sp>
        <p:nvSpPr>
          <p:cNvPr id="103" name="Freeform 7"/>
          <p:cNvSpPr/>
          <p:nvPr/>
        </p:nvSpPr>
        <p:spPr>
          <a:xfrm>
            <a:off x="15920049" y="571078"/>
            <a:ext cx="1986951" cy="940596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Next Steps and Remaining Work Plan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/>
              <a:t>Integrate Ollama with the fined model for enchanced skill extraction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Include a resume score based on the resume uploaded by the user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Enhance the frontend by using streamlit.</a:t>
            </a:r>
            <a:endParaRPr lang="en-US"/>
          </a:p>
        </p:txBody>
      </p:sp>
      <p:sp>
        <p:nvSpPr>
          <p:cNvPr id="103" name="Freeform 7"/>
          <p:cNvSpPr/>
          <p:nvPr/>
        </p:nvSpPr>
        <p:spPr>
          <a:xfrm>
            <a:off x="15920049" y="571078"/>
            <a:ext cx="1986951" cy="940596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References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ym typeface="+mn-ea"/>
                <a:hlinkClick r:id="rId1" action="ppaction://hlinkfile"/>
              </a:rPr>
              <a:t>https://doi.org/10.1108/JWAM-08-2024-0111</a:t>
            </a:r>
            <a:endParaRPr lang="en-US" altLang="en-US" dirty="0">
              <a:sym typeface="+mn-ea"/>
              <a:hlinkClick r:id="rId1" action="ppaction://hlinkfile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sym typeface="+mn-ea"/>
                <a:hlinkClick r:id="rId2" action="ppaction://hlinkfile"/>
              </a:rPr>
              <a:t>https://www.researchgate.net/publication/387087506_Survey_on_Resume_Parsing_Models_for_JOBCONNECT_Enhancing_Recruitment_Efficiency_using_Natural_language_processing_and_Machine_Learning</a:t>
            </a:r>
            <a:endParaRPr lang="en-US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>
                <a:hlinkClick r:id="rId3" tooltip="" action="ppaction://hlinkfile"/>
              </a:rPr>
              <a:t>https://arxiv.org/abs/2410.12052v1</a:t>
            </a:r>
            <a:endParaRPr lang="en-US" altLang="en-US" dirty="0"/>
          </a:p>
        </p:txBody>
      </p:sp>
      <p:sp>
        <p:nvSpPr>
          <p:cNvPr id="103" name="Freeform 7"/>
          <p:cNvSpPr/>
          <p:nvPr/>
        </p:nvSpPr>
        <p:spPr>
          <a:xfrm>
            <a:off x="15920049" y="571078"/>
            <a:ext cx="1986951" cy="94059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6"/>
          <p:cNvSpPr txBox="1"/>
          <p:nvPr/>
        </p:nvSpPr>
        <p:spPr>
          <a:xfrm>
            <a:off x="177135" y="935265"/>
            <a:ext cx="8011991" cy="101282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>
              <a:lnSpc>
                <a:spcPts val="7900"/>
              </a:lnSpc>
              <a:defRPr sz="8100" b="1">
                <a:solidFill>
                  <a:srgbClr val="1C2120"/>
                </a:solidFill>
                <a:latin typeface="Poppins Bold"/>
                <a:ea typeface="Poppins Bold"/>
                <a:cs typeface="Poppins Bold"/>
                <a:sym typeface="Poppins Bold"/>
              </a:defRPr>
            </a:lvl1pPr>
          </a:lstStyle>
          <a:p>
            <a:pPr algn="ctr"/>
            <a:r>
              <a:rPr dirty="0">
                <a:latin typeface="Times New Roman" panose="02020603050405020304" charset="0"/>
                <a:cs typeface="Times New Roman" panose="02020603050405020304" charset="0"/>
              </a:rPr>
              <a:t>AGENDA</a:t>
            </a:r>
            <a:endParaRPr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3" name="Freeform 7"/>
          <p:cNvSpPr/>
          <p:nvPr/>
        </p:nvSpPr>
        <p:spPr>
          <a:xfrm>
            <a:off x="15272349" y="1180043"/>
            <a:ext cx="1986951" cy="940596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/>
        </p:txBody>
      </p:sp>
      <p:sp>
        <p:nvSpPr>
          <p:cNvPr id="104" name="TextBox 8"/>
          <p:cNvSpPr txBox="1"/>
          <p:nvPr/>
        </p:nvSpPr>
        <p:spPr>
          <a:xfrm>
            <a:off x="1245870" y="2255520"/>
            <a:ext cx="12972415" cy="6668135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marL="325755" lvl="1" indent="0">
              <a:lnSpc>
                <a:spcPts val="4000"/>
              </a:lnSpc>
              <a:buSzPct val="100000"/>
              <a:buFont typeface="Arial" panose="020B0604020202020204"/>
              <a:buNone/>
              <a:defRPr sz="3000" spc="181">
                <a:latin typeface="DM Sans"/>
                <a:ea typeface="DM Sans"/>
                <a:cs typeface="DM Sans"/>
                <a:sym typeface="DM Sans"/>
              </a:defRPr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1. Title &amp; Problem Statement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25755" lvl="1" indent="0">
              <a:lnSpc>
                <a:spcPts val="4000"/>
              </a:lnSpc>
              <a:buSzPct val="100000"/>
              <a:buFont typeface="Arial" panose="020B0604020202020204"/>
              <a:buNone/>
              <a:defRPr sz="3000" spc="181">
                <a:latin typeface="DM Sans"/>
                <a:ea typeface="DM Sans"/>
                <a:cs typeface="DM Sans"/>
                <a:sym typeface="DM Sans"/>
              </a:defRPr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2. Research / Industry Relevance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25755" lvl="1" indent="0">
              <a:lnSpc>
                <a:spcPts val="4000"/>
              </a:lnSpc>
              <a:buSzPct val="100000"/>
              <a:buFont typeface="Arial" panose="020B0604020202020204"/>
              <a:buNone/>
              <a:defRPr sz="3000" spc="181">
                <a:latin typeface="DM Sans"/>
                <a:ea typeface="DM Sans"/>
                <a:cs typeface="DM Sans"/>
                <a:sym typeface="DM Sans"/>
              </a:defRPr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3. Suggestions from 1st Review – Actions Taken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25755" lvl="1" indent="0">
              <a:lnSpc>
                <a:spcPts val="4000"/>
              </a:lnSpc>
              <a:buSzPct val="100000"/>
              <a:buFont typeface="Arial" panose="020B0604020202020204"/>
              <a:buNone/>
              <a:defRPr sz="3000" spc="181">
                <a:latin typeface="DM Sans"/>
                <a:ea typeface="DM Sans"/>
                <a:cs typeface="DM Sans"/>
                <a:sym typeface="DM Sans"/>
              </a:defRPr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4. Architecture Diagram / Proposed Approach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25755" lvl="1" indent="0">
              <a:lnSpc>
                <a:spcPts val="4000"/>
              </a:lnSpc>
              <a:buSzPct val="100000"/>
              <a:buFont typeface="Arial" panose="020B0604020202020204"/>
              <a:buNone/>
              <a:defRPr sz="3000" spc="181">
                <a:latin typeface="DM Sans"/>
                <a:ea typeface="DM Sans"/>
                <a:cs typeface="DM Sans"/>
                <a:sym typeface="DM Sans"/>
              </a:defRPr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5. Novelty or Unique Contribution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25755" lvl="1" indent="0">
              <a:lnSpc>
                <a:spcPts val="4000"/>
              </a:lnSpc>
              <a:buSzPct val="100000"/>
              <a:buFont typeface="Arial" panose="020B0604020202020204"/>
              <a:buNone/>
              <a:defRPr sz="3000" spc="181">
                <a:latin typeface="DM Sans"/>
                <a:ea typeface="DM Sans"/>
                <a:cs typeface="DM Sans"/>
                <a:sym typeface="DM Sans"/>
              </a:defRPr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6. Tools, Libraries, or Frameworks Used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25755" lvl="1" indent="0">
              <a:lnSpc>
                <a:spcPts val="4000"/>
              </a:lnSpc>
              <a:buSzPct val="100000"/>
              <a:buFont typeface="Arial" panose="020B0604020202020204"/>
              <a:buNone/>
              <a:defRPr sz="3000" spc="181">
                <a:latin typeface="DM Sans"/>
                <a:ea typeface="DM Sans"/>
                <a:cs typeface="DM Sans"/>
                <a:sym typeface="DM Sans"/>
              </a:defRPr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7. Dataset Details &amp; Preprocessing Steps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25755" lvl="1" indent="0">
              <a:lnSpc>
                <a:spcPts val="4000"/>
              </a:lnSpc>
              <a:buSzPct val="100000"/>
              <a:buFont typeface="Arial" panose="020B0604020202020204"/>
              <a:buNone/>
              <a:defRPr sz="3000" spc="181">
                <a:latin typeface="DM Sans"/>
                <a:ea typeface="DM Sans"/>
                <a:cs typeface="DM Sans"/>
                <a:sym typeface="DM Sans"/>
              </a:defRPr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8. Hardware/Software Requirements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25755" lvl="1" indent="0">
              <a:lnSpc>
                <a:spcPts val="4000"/>
              </a:lnSpc>
              <a:buSzPct val="100000"/>
              <a:buFont typeface="Arial" panose="020B0604020202020204"/>
              <a:buNone/>
              <a:defRPr sz="3000" spc="181">
                <a:latin typeface="DM Sans"/>
                <a:ea typeface="DM Sans"/>
                <a:cs typeface="DM Sans"/>
                <a:sym typeface="DM Sans"/>
              </a:defRPr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9. Work Progress (Demonstrate of the 50% project completion)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25755" lvl="1" indent="0">
              <a:lnSpc>
                <a:spcPts val="4000"/>
              </a:lnSpc>
              <a:buSzPct val="100000"/>
              <a:buFont typeface="Arial" panose="020B0604020202020204"/>
              <a:buNone/>
              <a:defRPr sz="3000" spc="181">
                <a:latin typeface="DM Sans"/>
                <a:ea typeface="DM Sans"/>
                <a:cs typeface="DM Sans"/>
                <a:sym typeface="DM Sans"/>
              </a:defRPr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10. Baseline Comparison (if applicable)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25755" lvl="1" indent="0">
              <a:lnSpc>
                <a:spcPts val="4000"/>
              </a:lnSpc>
              <a:buSzPct val="100000"/>
              <a:buFont typeface="Arial" panose="020B0604020202020204"/>
              <a:buNone/>
              <a:defRPr sz="3000" spc="181">
                <a:latin typeface="DM Sans"/>
                <a:ea typeface="DM Sans"/>
                <a:cs typeface="DM Sans"/>
                <a:sym typeface="DM Sans"/>
              </a:defRPr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11. Challenges Faced and Resolutions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25755" lvl="1" indent="0">
              <a:lnSpc>
                <a:spcPts val="4000"/>
              </a:lnSpc>
              <a:buSzPct val="100000"/>
              <a:buFont typeface="Arial" panose="020B0604020202020204"/>
              <a:buNone/>
              <a:defRPr sz="3000" spc="181">
                <a:latin typeface="DM Sans"/>
                <a:ea typeface="DM Sans"/>
                <a:cs typeface="DM Sans"/>
                <a:sym typeface="DM Sans"/>
              </a:defRPr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12. Next Steps and Remaining Work Plan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325755" lvl="1" indent="0">
              <a:lnSpc>
                <a:spcPts val="4000"/>
              </a:lnSpc>
              <a:buSzPct val="100000"/>
              <a:buFont typeface="Arial" panose="020B0604020202020204"/>
              <a:buNone/>
              <a:defRPr sz="3000" spc="181">
                <a:latin typeface="DM Sans"/>
                <a:ea typeface="DM Sans"/>
                <a:cs typeface="DM Sans"/>
                <a:sym typeface="DM Sans"/>
              </a:defRPr>
            </a:pPr>
            <a:r>
              <a:rPr lang="en-US" altLang="en-US" dirty="0">
                <a:latin typeface="Times New Roman" panose="02020603050405020304" charset="0"/>
                <a:cs typeface="Times New Roman" panose="02020603050405020304" charset="0"/>
              </a:rPr>
              <a:t>13. References</a:t>
            </a:r>
            <a:endParaRPr lang="en-US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Problem Statement</a:t>
            </a: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kern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Analyzing job posting trends, skill gaps, and recommend reskilling programs in employment sectors</a:t>
            </a:r>
            <a:endParaRPr lang="en-US" altLang="en-US" kern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103" name="Freeform 7"/>
          <p:cNvSpPr/>
          <p:nvPr/>
        </p:nvSpPr>
        <p:spPr>
          <a:xfrm>
            <a:off x="15476184" y="1180678"/>
            <a:ext cx="1986951" cy="940596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Abstract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kern="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The skills gap is a significant challenge for job seekers. Many individuals lack the specific skills required for available positions, leading to unemployment and underemployment, so our model aims to solve this issue by analyzes a user's resume and recommends relevant online courses to bridge their skill gaps and improve their career prospects.</a:t>
            </a:r>
            <a:endParaRPr lang="en-US" altLang="en-US" kern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kern="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3" name="Freeform 7"/>
          <p:cNvSpPr/>
          <p:nvPr/>
        </p:nvSpPr>
        <p:spPr>
          <a:xfrm>
            <a:off x="15476184" y="1180678"/>
            <a:ext cx="1986951" cy="940596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Research/Relevance -Application in Real world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Job Posting Trend Analysis: We aggregate data from multiple job boards (Naukri, NYC Jobs, specialized sector CSVs) to identify emerging skill demands. The EDA component analyzes skill distributions and cross-dataset patterns, revealing market trends.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Skill Gap Identification: NLP-based skill extraction from resumes vs. job requirements creates precise gap analysis. We can quantifiy the missing competencies for that specific job role.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Reskilling Program Recommendations: Direct integration with Coursera dataset enables skill-to-course mapping along with semantic similarity matching which can ensure relevant learning recommendations.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Real-World Impact: Job seekers can receive personalized reskilling roadmaps. Your specialized CSVs enable targeted analysis for high-demand sectors experiencing rapid skill evolution.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3" name="Freeform 7"/>
          <p:cNvSpPr/>
          <p:nvPr/>
        </p:nvSpPr>
        <p:spPr>
          <a:xfrm>
            <a:off x="15476184" y="1180678"/>
            <a:ext cx="1986951" cy="940596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Suggestions from 1st Review – Actions Taken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Work on the project and make some progress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>
                <a:latin typeface="Times New Roman" panose="02020603050405020304" charset="0"/>
                <a:cs typeface="Times New Roman" panose="02020603050405020304" charset="0"/>
              </a:rPr>
              <a:t>Find some more papers relevant to the problem statement</a:t>
            </a:r>
            <a:endParaRPr lang="en-US" sz="32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0040" y="114300"/>
            <a:ext cx="151333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b="1">
                <a:latin typeface="Times New Roman" panose="02020603050405020304" charset="0"/>
                <a:cs typeface="Times New Roman" panose="02020603050405020304" charset="0"/>
              </a:rPr>
              <a:t>Architecture Diagram</a:t>
            </a:r>
            <a:endParaRPr lang="en-US" sz="36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3" name="Freeform 7"/>
          <p:cNvSpPr/>
          <p:nvPr/>
        </p:nvSpPr>
        <p:spPr>
          <a:xfrm>
            <a:off x="16101060" y="240030"/>
            <a:ext cx="1712595" cy="742315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p/>
        </p:txBody>
      </p:sp>
      <p:pic>
        <p:nvPicPr>
          <p:cNvPr id="6" name="Picture 5" descr="Untitled Diagra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155" y="502920"/>
            <a:ext cx="5073015" cy="90062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Novelty or Unique Contribution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Across the papers/journals I came, it was noticed, traditional approaches like tf-idf and word2vec due to which the model is not able to capture the context, like approaches like tf-idf only focus on frequency and word2vec can’t understand anything outside it’s dictionary.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 We are planning to push the data into vector database (ChromaDB) and use sentence transformer model(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all-MiniLM-L6-v2) and use ollama to extract the skills from the resume, based on which the fine-tuned model can recommend skills if there is any skill gap.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Tools, Libraries, or Frameworks Used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1755" y="2606040"/>
            <a:ext cx="15391765" cy="6035040"/>
          </a:xfrm>
        </p:spPr>
        <p:txBody>
          <a:bodyPr>
            <a:no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altLang="en-US" sz="2300">
                <a:latin typeface="Times New Roman" panose="02020603050405020304" charset="0"/>
                <a:cs typeface="Times New Roman" panose="02020603050405020304" charset="0"/>
              </a:rPr>
              <a:t>Python – Main programming language</a:t>
            </a:r>
            <a:endParaRPr lang="en-US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>
                <a:latin typeface="Times New Roman" panose="02020603050405020304" charset="0"/>
                <a:cs typeface="Times New Roman" panose="02020603050405020304" charset="0"/>
              </a:rPr>
              <a:t>pandas – Data manipulation and analysis</a:t>
            </a:r>
            <a:endParaRPr lang="en-US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>
                <a:latin typeface="Times New Roman" panose="02020603050405020304" charset="0"/>
                <a:cs typeface="Times New Roman" panose="02020603050405020304" charset="0"/>
              </a:rPr>
              <a:t>numpy – Numerical computations</a:t>
            </a:r>
            <a:endParaRPr lang="en-US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>
                <a:latin typeface="Times New Roman" panose="02020603050405020304" charset="0"/>
                <a:cs typeface="Times New Roman" panose="02020603050405020304" charset="0"/>
              </a:rPr>
              <a:t>scikit-learn – Machine learning utilities</a:t>
            </a:r>
            <a:endParaRPr lang="en-US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>
                <a:latin typeface="Times New Roman" panose="02020603050405020304" charset="0"/>
                <a:cs typeface="Times New Roman" panose="02020603050405020304" charset="0"/>
              </a:rPr>
              <a:t>sentence-transformers – Semantic text embeddings (NLP)</a:t>
            </a:r>
            <a:endParaRPr lang="en-US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>
                <a:latin typeface="Times New Roman" panose="02020603050405020304" charset="0"/>
                <a:cs typeface="Times New Roman" panose="02020603050405020304" charset="0"/>
              </a:rPr>
              <a:t>torch (PyTorch) – Deep learning/model training</a:t>
            </a:r>
            <a:endParaRPr lang="en-US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>
                <a:latin typeface="Times New Roman" panose="02020603050405020304" charset="0"/>
                <a:cs typeface="Times New Roman" panose="02020603050405020304" charset="0"/>
              </a:rPr>
              <a:t>chromadb – Vector database for semantic search</a:t>
            </a:r>
            <a:endParaRPr lang="en-US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>
                <a:latin typeface="Times New Roman" panose="02020603050405020304" charset="0"/>
                <a:cs typeface="Times New Roman" panose="02020603050405020304" charset="0"/>
              </a:rPr>
              <a:t>spacy – Natural language processing</a:t>
            </a:r>
            <a:endParaRPr lang="en-US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>
                <a:latin typeface="Times New Roman" panose="02020603050405020304" charset="0"/>
                <a:cs typeface="Times New Roman" panose="02020603050405020304" charset="0"/>
              </a:rPr>
              <a:t>Ollama- For Skill extraction</a:t>
            </a:r>
            <a:endParaRPr lang="en-US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>
                <a:latin typeface="Times New Roman" panose="02020603050405020304" charset="0"/>
                <a:cs typeface="Times New Roman" panose="02020603050405020304" charset="0"/>
              </a:rPr>
              <a:t>tkinter – Graphical user interface (GUI)</a:t>
            </a:r>
            <a:endParaRPr lang="en-US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>
                <a:latin typeface="Times New Roman" panose="02020603050405020304" charset="0"/>
                <a:cs typeface="Times New Roman" panose="02020603050405020304" charset="0"/>
              </a:rPr>
              <a:t>tqdm – Progress bars for data processing</a:t>
            </a:r>
            <a:endParaRPr lang="en-US" altLang="en-US" sz="23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300">
                <a:latin typeface="Times New Roman" panose="02020603050405020304" charset="0"/>
                <a:cs typeface="Times New Roman" panose="02020603050405020304" charset="0"/>
              </a:rPr>
              <a:t>draw.io – (Optional) System architecture diagrams</a:t>
            </a:r>
            <a:endParaRPr lang="en-US" altLang="en-US" sz="23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3" name="Freeform 7"/>
          <p:cNvSpPr/>
          <p:nvPr/>
        </p:nvSpPr>
        <p:spPr>
          <a:xfrm>
            <a:off x="15920049" y="571078"/>
            <a:ext cx="1986951" cy="940596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p/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5369</Words>
  <Application>WPS Presentation</Application>
  <PresentationFormat>Custom</PresentationFormat>
  <Paragraphs>126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Arial</vt:lpstr>
      <vt:lpstr>SimSun</vt:lpstr>
      <vt:lpstr>Wingdings</vt:lpstr>
      <vt:lpstr>Calibri</vt:lpstr>
      <vt:lpstr>Calibri</vt:lpstr>
      <vt:lpstr>Poppins Semi-Bold</vt:lpstr>
      <vt:lpstr>Segoe Print</vt:lpstr>
      <vt:lpstr>Times New Roman</vt:lpstr>
      <vt:lpstr>Poppins Bold</vt:lpstr>
      <vt:lpstr>Poppins</vt:lpstr>
      <vt:lpstr>Helvetica Neue</vt:lpstr>
      <vt:lpstr>Arial</vt:lpstr>
      <vt:lpstr>DM Sans</vt:lpstr>
      <vt:lpstr>Microsoft YaHei</vt:lpstr>
      <vt:lpstr>Arial Unicode MS</vt:lpstr>
      <vt:lpstr>Calibri Light</vt:lpstr>
      <vt:lpstr>Retrospect</vt:lpstr>
      <vt:lpstr>PowerPoint 演示文稿</vt:lpstr>
      <vt:lpstr>PowerPoint 演示文稿</vt:lpstr>
      <vt:lpstr>Problem Statement </vt:lpstr>
      <vt:lpstr>Abstract</vt:lpstr>
      <vt:lpstr>Research/Relevance -Application in Real world</vt:lpstr>
      <vt:lpstr>Suggestions from 1st Review – Actions Taken</vt:lpstr>
      <vt:lpstr>PowerPoint 演示文稿</vt:lpstr>
      <vt:lpstr>Novelty or Unique Contribution</vt:lpstr>
      <vt:lpstr> Tools, Libraries, or Frameworks Used</vt:lpstr>
      <vt:lpstr>Dataset Details &amp; Preprocessing Steps</vt:lpstr>
      <vt:lpstr>Dataset Details &amp; Preprocessing Steps</vt:lpstr>
      <vt:lpstr>Hardware/Software Requirements</vt:lpstr>
      <vt:lpstr>Work Progress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Vaishali Shinde</dc:creator>
  <cp:lastModifiedBy>Admin</cp:lastModifiedBy>
  <cp:revision>4</cp:revision>
  <dcterms:created xsi:type="dcterms:W3CDTF">2025-07-02T03:20:00Z</dcterms:created>
  <dcterms:modified xsi:type="dcterms:W3CDTF">2025-07-02T11:16:23Z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E7A80931DBA340EFBABFB8A009E41F15_13</vt:lpwstr>
  </property>
  <property fmtid="{D5CDD505-2E9C-101B-9397-08002B2CF9AE}" pid="3" name="KSOProductBuildVer">
    <vt:lpwstr>1033-12.2.0.21546</vt:lpwstr>
  </property>
</Properties>
</file>