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3"/>
    <p:sldId id="259" r:id="rId4"/>
    <p:sldId id="292" r:id="rId5"/>
    <p:sldId id="291" r:id="rId6"/>
    <p:sldId id="290" r:id="rId7"/>
    <p:sldId id="293" r:id="rId8"/>
    <p:sldId id="296" r:id="rId9"/>
    <p:sldId id="297" r:id="rId10"/>
    <p:sldId id="299" r:id="rId11"/>
    <p:sldId id="300" r:id="rId12"/>
    <p:sldId id="301" r:id="rId13"/>
    <p:sldId id="302" r:id="rId14"/>
    <p:sldId id="281" r:id="rId15"/>
    <p:sldId id="283" r:id="rId16"/>
    <p:sldId id="286" r:id="rId17"/>
    <p:sldId id="287" r:id="rId18"/>
    <p:sldId id="288" r:id="rId19"/>
    <p:sldId id="289" r:id="rId20"/>
    <p:sldId id="303" r:id="rId21"/>
    <p:sldId id="305" r:id="rId22"/>
    <p:sldId id="306" r:id="rId23"/>
    <p:sldId id="307" r:id="rId24"/>
    <p:sldId id="304" r:id="rId25"/>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notesMaster" Target="notesMasters/notesMaster1.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p:txBody>
      </p:sp>
      <p:sp>
        <p:nvSpPr>
          <p:cNvPr id="92" name="Shape 92"/>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panose="020F0502020204030204"/>
      </a:defRPr>
    </a:lvl1pPr>
    <a:lvl2pPr indent="228600" latinLnBrk="0">
      <a:defRPr sz="1200">
        <a:latin typeface="+mj-lt"/>
        <a:ea typeface="+mj-ea"/>
        <a:cs typeface="+mj-cs"/>
        <a:sym typeface="Calibri" panose="020F0502020204030204"/>
      </a:defRPr>
    </a:lvl2pPr>
    <a:lvl3pPr indent="457200" latinLnBrk="0">
      <a:defRPr sz="1200">
        <a:latin typeface="+mj-lt"/>
        <a:ea typeface="+mj-ea"/>
        <a:cs typeface="+mj-cs"/>
        <a:sym typeface="Calibri" panose="020F0502020204030204"/>
      </a:defRPr>
    </a:lvl3pPr>
    <a:lvl4pPr indent="685800" latinLnBrk="0">
      <a:defRPr sz="1200">
        <a:latin typeface="+mj-lt"/>
        <a:ea typeface="+mj-ea"/>
        <a:cs typeface="+mj-cs"/>
        <a:sym typeface="Calibri" panose="020F0502020204030204"/>
      </a:defRPr>
    </a:lvl4pPr>
    <a:lvl5pPr indent="914400" latinLnBrk="0">
      <a:defRPr sz="1200">
        <a:latin typeface="+mj-lt"/>
        <a:ea typeface="+mj-ea"/>
        <a:cs typeface="+mj-cs"/>
        <a:sym typeface="Calibri" panose="020F0502020204030204"/>
      </a:defRPr>
    </a:lvl5pPr>
    <a:lvl6pPr indent="1143000" latinLnBrk="0">
      <a:defRPr sz="1200">
        <a:latin typeface="+mj-lt"/>
        <a:ea typeface="+mj-ea"/>
        <a:cs typeface="+mj-cs"/>
        <a:sym typeface="Calibri" panose="020F0502020204030204"/>
      </a:defRPr>
    </a:lvl6pPr>
    <a:lvl7pPr indent="1371600" latinLnBrk="0">
      <a:defRPr sz="1200">
        <a:latin typeface="+mj-lt"/>
        <a:ea typeface="+mj-ea"/>
        <a:cs typeface="+mj-cs"/>
        <a:sym typeface="Calibri" panose="020F0502020204030204"/>
      </a:defRPr>
    </a:lvl7pPr>
    <a:lvl8pPr indent="1600200" latinLnBrk="0">
      <a:defRPr sz="1200">
        <a:latin typeface="+mj-lt"/>
        <a:ea typeface="+mj-ea"/>
        <a:cs typeface="+mj-cs"/>
        <a:sym typeface="Calibri" panose="020F0502020204030204"/>
      </a:defRPr>
    </a:lvl8pPr>
    <a:lvl9pPr indent="1828800" latinLnBrk="0">
      <a:defRPr sz="1200">
        <a:latin typeface="+mj-lt"/>
        <a:ea typeface="+mj-ea"/>
        <a:cs typeface="+mj-cs"/>
        <a:sym typeface="Calibri" panose="020F0502020204030204"/>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0"/>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0B720DE-7863-474F-B383-4334525CBB6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4B4D-7CA3-9044-876B-883B54F8677D}" type="slidenum">
              <a:rPr lang="en-IN" smtClean="0"/>
            </a:fld>
            <a:endParaRPr lang="en-IN"/>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0B720DE-7863-474F-B383-4334525CBB6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4B4D-7CA3-9044-876B-883B54F8677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22168"/>
            <a:ext cx="3943350" cy="863613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22167"/>
            <a:ext cx="11601450" cy="8636133"/>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0B720DE-7863-474F-B383-4334525CBB6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4B4D-7CA3-9044-876B-883B54F8677D}" type="slidenum">
              <a:rPr lang="en-IN" smtClean="0"/>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30B720DE-7863-474F-B383-4334525CBB6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4B4D-7CA3-9044-876B-883B54F8677D}" type="slidenum">
              <a:rPr lang="en-IN" smtClean="0"/>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044000" y="591608"/>
            <a:ext cx="16200000" cy="1188000"/>
          </a:xfrm>
        </p:spPr>
        <p:txBody>
          <a:bodyPr lIns="0" tIns="0" rIns="0" bIns="0"/>
          <a:lstStyle>
            <a:lvl1pPr algn="ctr" fontAlgn="base">
              <a:defRPr sz="48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0B720DE-7863-474F-B383-4334525CBB6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4B4D-7CA3-9044-876B-883B54F8677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30B720DE-7863-474F-B383-4334525CBB6D}"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4B4D-7CA3-9044-876B-883B54F8677D}" type="slidenum">
              <a:rPr lang="en-IN" smtClean="0"/>
            </a:fld>
            <a:endParaRPr lang="en-IN"/>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19" y="2768601"/>
            <a:ext cx="7406640" cy="60350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0B720DE-7863-474F-B383-4334525CBB6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CB4B4D-7CA3-9044-876B-883B54F8677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4" name="Content Placeholder 3"/>
          <p:cNvSpPr>
            <a:spLocks noGrp="1"/>
          </p:cNvSpPr>
          <p:nvPr>
            <p:ph sz="half" idx="2"/>
          </p:nvPr>
        </p:nvSpPr>
        <p:spPr>
          <a:xfrm>
            <a:off x="1645920" y="3873501"/>
            <a:ext cx="7406640" cy="5067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endParaRPr lang="en-US"/>
          </a:p>
        </p:txBody>
      </p:sp>
      <p:sp>
        <p:nvSpPr>
          <p:cNvPr id="6" name="Content Placeholder 5"/>
          <p:cNvSpPr>
            <a:spLocks noGrp="1"/>
          </p:cNvSpPr>
          <p:nvPr>
            <p:ph sz="quarter" idx="4"/>
          </p:nvPr>
        </p:nvSpPr>
        <p:spPr>
          <a:xfrm>
            <a:off x="9326880" y="3873501"/>
            <a:ext cx="7406640" cy="50673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0B720DE-7863-474F-B383-4334525CBB6D}"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CB4B4D-7CA3-9044-876B-883B54F8677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0B720DE-7863-474F-B383-4334525CBB6D}"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CB4B4D-7CA3-9044-876B-883B54F8677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0B720DE-7863-474F-B383-4334525CBB6D}" type="datetimeFigureOut">
              <a:rPr lang="en-IN" smtClean="0"/>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86CB4B4D-7CA3-9044-876B-883B54F8677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30B720DE-7863-474F-B383-4334525CBB6D}" type="datetimeFigureOut">
              <a:rPr lang="en-IN" smtClean="0"/>
            </a:fld>
            <a:endParaRPr lang="en-IN"/>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6CB4B4D-7CA3-9044-876B-883B54F8677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7612380"/>
            <a:ext cx="15169896" cy="1234440"/>
          </a:xfrm>
        </p:spPr>
        <p:txBody>
          <a:bodyPr lIns="91440" tIns="0" rIns="9144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blipFill>
            <a:blip r:embed="rId2"/>
            <a:stretch>
              <a:fillRect/>
            </a:stretch>
          </a:blipFill>
        </p:spPr>
        <p:txBody>
          <a:bodyPr lIns="457200" tIns="457200" anchor="t"/>
          <a:lstStyle>
            <a:lvl1pPr marL="0" indent="0">
              <a:buNone/>
              <a:defRPr sz="4800">
                <a:solidFill>
                  <a:schemeClr val="bg1"/>
                </a:solidFill>
              </a:defRPr>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5"/>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30B720DE-7863-474F-B383-4334525CBB6D}"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CB4B4D-7CA3-9044-876B-883B54F8677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 y="9501474"/>
            <a:ext cx="18288002" cy="989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30B720DE-7863-474F-B383-4334525CBB6D}" type="datetimeFigureOut">
              <a:rPr lang="en-IN" smtClean="0"/>
            </a:fld>
            <a:endParaRPr lang="en-IN"/>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fld id="{86CB4B4D-7CA3-9044-876B-883B54F8677D}" type="slidenum">
              <a:rPr lang="en-IN" smtClean="0"/>
            </a:fld>
            <a:endParaRPr lang="en-IN"/>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594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700" kern="1200">
          <a:solidFill>
            <a:schemeClr val="tx1">
              <a:lumMod val="75000"/>
              <a:lumOff val="25000"/>
            </a:schemeClr>
          </a:solidFill>
          <a:latin typeface="+mn-lt"/>
          <a:ea typeface="+mn-ea"/>
          <a:cs typeface="+mn-cs"/>
        </a:defRPr>
      </a:lvl2pPr>
      <a:lvl3pPr marL="85026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3pPr>
      <a:lvl4pPr marL="112458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4pPr>
      <a:lvl5pPr marL="1398905" indent="-27432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5pPr>
      <a:lvl6pPr marL="164973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6pPr>
      <a:lvl7pPr marL="195008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7pPr>
      <a:lvl8pPr marL="2249805"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8pPr>
      <a:lvl9pPr marL="2550160" indent="-342900" algn="l" defTabSz="1371600" rtl="0" eaLnBrk="1" latinLnBrk="0" hangingPunct="1">
        <a:lnSpc>
          <a:spcPct val="90000"/>
        </a:lnSpc>
        <a:spcBef>
          <a:spcPts val="300"/>
        </a:spcBef>
        <a:spcAft>
          <a:spcPts val="600"/>
        </a:spcAft>
        <a:buClr>
          <a:schemeClr val="accent1"/>
        </a:buClr>
        <a:buFont typeface="Calibri" panose="020F0502020204030204"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2410.12052v1.pdf" TargetMode="External"/><Relationship Id="rId2" Type="http://schemas.openxmlformats.org/officeDocument/2006/relationships/hyperlink" Target="Research_Papers\Paper3.pdf" TargetMode="External"/><Relationship Id="rId1" Type="http://schemas.openxmlformats.org/officeDocument/2006/relationships/hyperlink" Target="..\10-1108_jwam-08-2024-0111.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Freeform 2"/>
          <p:cNvSpPr/>
          <p:nvPr/>
        </p:nvSpPr>
        <p:spPr>
          <a:xfrm>
            <a:off x="-2101623" y="-767351"/>
            <a:ext cx="22013893" cy="12354777"/>
          </a:xfrm>
          <a:prstGeom prst="rect">
            <a:avLst/>
          </a:prstGeom>
          <a:blipFill>
            <a:blip r:embed="rId1"/>
            <a:stretch>
              <a:fillRect/>
            </a:stretch>
          </a:blipFill>
          <a:ln w="12700">
            <a:miter lim="400000"/>
          </a:ln>
        </p:spPr>
        <p:txBody>
          <a:bodyPr lIns="45719" rIns="45719"/>
          <a:lstStyle/>
          <a:p/>
        </p:txBody>
      </p:sp>
      <p:sp>
        <p:nvSpPr>
          <p:cNvPr id="95" name="Freeform 4"/>
          <p:cNvSpPr/>
          <p:nvPr/>
        </p:nvSpPr>
        <p:spPr>
          <a:xfrm>
            <a:off x="-2321628" y="-1009413"/>
            <a:ext cx="22453904" cy="11711718"/>
          </a:xfrm>
          <a:prstGeom prst="rect">
            <a:avLst/>
          </a:prstGeom>
          <a:solidFill>
            <a:srgbClr val="AAD7D4">
              <a:alpha val="28627"/>
            </a:srgbClr>
          </a:solidFill>
          <a:ln w="12700">
            <a:miter lim="400000"/>
          </a:ln>
        </p:spPr>
        <p:txBody>
          <a:bodyPr lIns="45719" rIns="45719"/>
          <a:lstStyle/>
          <a:p/>
        </p:txBody>
      </p:sp>
      <p:sp>
        <p:nvSpPr>
          <p:cNvPr id="96" name="Freeform 6"/>
          <p:cNvSpPr/>
          <p:nvPr/>
        </p:nvSpPr>
        <p:spPr>
          <a:xfrm>
            <a:off x="15820572" y="119987"/>
            <a:ext cx="3074028" cy="1389499"/>
          </a:xfrm>
          <a:prstGeom prst="rect">
            <a:avLst/>
          </a:prstGeom>
          <a:blipFill>
            <a:blip r:embed="rId2"/>
            <a:stretch>
              <a:fillRect/>
            </a:stretch>
          </a:blipFill>
          <a:ln w="12700">
            <a:miter lim="400000"/>
          </a:ln>
        </p:spPr>
        <p:txBody>
          <a:bodyPr lIns="45719" rIns="45719"/>
          <a:lstStyle/>
          <a:p/>
        </p:txBody>
      </p:sp>
      <p:sp>
        <p:nvSpPr>
          <p:cNvPr id="97" name="TextBox 7"/>
          <p:cNvSpPr txBox="1"/>
          <p:nvPr/>
        </p:nvSpPr>
        <p:spPr>
          <a:xfrm>
            <a:off x="-1254125" y="987425"/>
            <a:ext cx="17228820" cy="1095375"/>
          </a:xfrm>
          <a:prstGeom prst="rect">
            <a:avLst/>
          </a:prstGeom>
          <a:ln w="12700">
            <a:miter lim="400000"/>
          </a:ln>
        </p:spPr>
        <p:txBody>
          <a:bodyPr lIns="0" tIns="0" rIns="0" bIns="0">
            <a:noAutofit/>
          </a:bodyPr>
          <a:lstStyle/>
          <a:p>
            <a:pPr algn="ctr">
              <a:lnSpc>
                <a:spcPts val="5300"/>
              </a:lnSpc>
              <a:defRPr sz="6300" b="1" spc="-340">
                <a:solidFill>
                  <a:srgbClr val="1C2120"/>
                </a:solidFill>
                <a:latin typeface="Poppins Semi-Bold"/>
                <a:ea typeface="Poppins Semi-Bold"/>
                <a:cs typeface="Poppins Semi-Bold"/>
                <a:sym typeface="Poppins Semi-Bold"/>
              </a:defRPr>
            </a:pPr>
            <a:r>
              <a:rPr lang="en-IN" sz="7000" dirty="0">
                <a:latin typeface="Times New Roman" panose="02020603050405020304" charset="0"/>
                <a:cs typeface="Times New Roman" panose="02020603050405020304" charset="0"/>
              </a:rPr>
              <a:t>C3I Summer Internship</a:t>
            </a:r>
            <a:r>
              <a:rPr lang="en-US" altLang="en-IN" sz="7000" dirty="0">
                <a:latin typeface="Times New Roman" panose="02020603050405020304" charset="0"/>
                <a:cs typeface="Times New Roman" panose="02020603050405020304" charset="0"/>
              </a:rPr>
              <a:t> </a:t>
            </a:r>
            <a:r>
              <a:rPr lang="en-IN" sz="7000" dirty="0">
                <a:latin typeface="Times New Roman" panose="02020603050405020304" charset="0"/>
                <a:cs typeface="Times New Roman" panose="02020603050405020304" charset="0"/>
              </a:rPr>
              <a:t>(June-July 2025)</a:t>
            </a:r>
            <a:endParaRPr sz="7000" dirty="0">
              <a:latin typeface="Times New Roman" panose="02020603050405020304" charset="0"/>
              <a:cs typeface="Times New Roman" panose="02020603050405020304" charset="0"/>
            </a:endParaRPr>
          </a:p>
        </p:txBody>
      </p:sp>
      <p:sp>
        <p:nvSpPr>
          <p:cNvPr id="98" name="TextBox 8"/>
          <p:cNvSpPr txBox="1"/>
          <p:nvPr/>
        </p:nvSpPr>
        <p:spPr>
          <a:xfrm>
            <a:off x="1028700" y="5884071"/>
            <a:ext cx="17199926" cy="1269365"/>
          </a:xfrm>
          <a:prstGeom prst="rect">
            <a:avLst/>
          </a:prstGeom>
          <a:ln w="12700">
            <a:miter lim="400000"/>
          </a:ln>
        </p:spPr>
        <p:txBody>
          <a:bodyPr lIns="0" tIns="0" rIns="0" bIns="0">
            <a:spAutoFit/>
          </a:bodyPr>
          <a:lstStyle/>
          <a:p>
            <a:pPr>
              <a:lnSpc>
                <a:spcPts val="3300"/>
              </a:lnSpc>
              <a:defRPr sz="3300" b="1" spc="-66">
                <a:solidFill>
                  <a:srgbClr val="1C2120"/>
                </a:solidFill>
                <a:latin typeface="Poppins Bold"/>
                <a:ea typeface="Poppins Bold"/>
                <a:cs typeface="Poppins Bold"/>
                <a:sym typeface="Poppins Bold"/>
              </a:defRPr>
            </a:pPr>
            <a:r>
              <a:rPr lang="en-IN" dirty="0">
                <a:latin typeface="Times New Roman" panose="02020603050405020304" charset="0"/>
                <a:cs typeface="Times New Roman" panose="02020603050405020304" charset="0"/>
              </a:rPr>
              <a:t>Intern Name</a:t>
            </a:r>
            <a:r>
              <a:rPr dirty="0">
                <a:latin typeface="Times New Roman" panose="02020603050405020304" charset="0"/>
                <a:cs typeface="Times New Roman" panose="02020603050405020304" charset="0"/>
              </a:rPr>
              <a:t>:</a:t>
            </a:r>
            <a:r>
              <a:rPr b="0" dirty="0">
                <a:latin typeface="Times New Roman" panose="02020603050405020304" charset="0"/>
                <a:ea typeface="Poppins"/>
                <a:cs typeface="Times New Roman" panose="02020603050405020304" charset="0"/>
                <a:sym typeface="Poppins"/>
              </a:rPr>
              <a:t> </a:t>
            </a:r>
            <a:r>
              <a:rPr lang="en-US" b="0" dirty="0">
                <a:latin typeface="Times New Roman" panose="02020603050405020304" charset="0"/>
                <a:ea typeface="Poppins"/>
                <a:cs typeface="Times New Roman" panose="02020603050405020304" charset="0"/>
                <a:sym typeface="Poppins"/>
              </a:rPr>
              <a:t>Suhas Venkata Karamalaputti (PES2UG22CS590)</a:t>
            </a:r>
            <a:endParaRPr lang="en-IN" b="0" dirty="0">
              <a:latin typeface="Times New Roman" panose="02020603050405020304" charset="0"/>
              <a:ea typeface="Helvetica Neue"/>
              <a:cs typeface="Times New Roman" panose="02020603050405020304" charset="0"/>
              <a:sym typeface="Helvetica Neue"/>
            </a:endParaRPr>
          </a:p>
          <a:p>
            <a:pPr>
              <a:lnSpc>
                <a:spcPts val="3300"/>
              </a:lnSpc>
              <a:defRPr sz="3300" b="1" spc="-66">
                <a:solidFill>
                  <a:srgbClr val="1C2120"/>
                </a:solidFill>
                <a:latin typeface="Poppins Bold"/>
                <a:ea typeface="Poppins Bold"/>
                <a:cs typeface="Poppins Bold"/>
                <a:sym typeface="Poppins Bold"/>
              </a:defRPr>
            </a:pPr>
            <a:endParaRPr b="0" dirty="0">
              <a:latin typeface="Times New Roman" panose="02020603050405020304" charset="0"/>
              <a:ea typeface="Helvetica Neue"/>
              <a:cs typeface="Times New Roman" panose="02020603050405020304" charset="0"/>
              <a:sym typeface="Helvetica Neue"/>
            </a:endParaRPr>
          </a:p>
          <a:p>
            <a:pPr>
              <a:lnSpc>
                <a:spcPts val="3300"/>
              </a:lnSpc>
              <a:defRPr sz="3300" b="1" spc="-66">
                <a:solidFill>
                  <a:srgbClr val="1C2120"/>
                </a:solidFill>
                <a:latin typeface="Poppins Bold"/>
                <a:ea typeface="Poppins Bold"/>
                <a:cs typeface="Poppins Bold"/>
                <a:sym typeface="Poppins Bold"/>
              </a:defRPr>
            </a:pPr>
            <a:r>
              <a:rPr lang="en-IN" dirty="0">
                <a:latin typeface="Times New Roman" panose="02020603050405020304" charset="0"/>
                <a:cs typeface="Times New Roman" panose="02020603050405020304" charset="0"/>
              </a:rPr>
              <a:t>Mentor Name:</a:t>
            </a:r>
            <a:r>
              <a:rPr lang="en-US" altLang="en-IN" dirty="0">
                <a:latin typeface="Times New Roman" panose="02020603050405020304" charset="0"/>
                <a:cs typeface="Times New Roman" panose="02020603050405020304" charset="0"/>
              </a:rPr>
              <a:t> </a:t>
            </a:r>
            <a:r>
              <a:rPr lang="en-US" altLang="en-IN" b="0" dirty="0">
                <a:latin typeface="Times New Roman" panose="02020603050405020304" charset="0"/>
                <a:cs typeface="Times New Roman" panose="02020603050405020304" charset="0"/>
              </a:rPr>
              <a:t>Dr. Richa Sharma (Associate Professor)</a:t>
            </a:r>
            <a:endParaRPr lang="en-US" altLang="en-IN" b="0" dirty="0">
              <a:latin typeface="Times New Roman" panose="02020603050405020304" charset="0"/>
              <a:cs typeface="Times New Roman" panose="02020603050405020304" charset="0"/>
            </a:endParaRPr>
          </a:p>
        </p:txBody>
      </p:sp>
      <p:sp>
        <p:nvSpPr>
          <p:cNvPr id="99" name="TextBox 9"/>
          <p:cNvSpPr txBox="1"/>
          <p:nvPr/>
        </p:nvSpPr>
        <p:spPr>
          <a:xfrm>
            <a:off x="224790" y="3223895"/>
            <a:ext cx="17360900" cy="1271905"/>
          </a:xfrm>
          <a:prstGeom prst="rect">
            <a:avLst/>
          </a:prstGeom>
          <a:ln w="12700">
            <a:miter lim="400000"/>
          </a:ln>
        </p:spPr>
        <p:txBody>
          <a:bodyPr lIns="0" tIns="0" rIns="0" bIns="0">
            <a:noAutofit/>
          </a:bodyPr>
          <a:lstStyle/>
          <a:p>
            <a:pPr algn="ctr">
              <a:lnSpc>
                <a:spcPts val="3700"/>
              </a:lnSpc>
              <a:defRPr sz="3700" b="1" spc="-74">
                <a:latin typeface="Poppins Bold"/>
                <a:ea typeface="Poppins Bold"/>
                <a:cs typeface="Poppins Bold"/>
                <a:sym typeface="Poppins Bold"/>
              </a:defRPr>
            </a:pPr>
            <a:r>
              <a:rPr b="0" dirty="0">
                <a:latin typeface="Times New Roman" panose="02020603050405020304" charset="0"/>
                <a:cs typeface="Times New Roman" panose="02020603050405020304" charset="0"/>
              </a:rPr>
              <a:t>“</a:t>
            </a:r>
            <a:r>
              <a:rPr lang="en-US" altLang="en-US" sz="4200" b="0" kern="0" dirty="0">
                <a:solidFill>
                  <a:schemeClr val="tx1"/>
                </a:solidFill>
                <a:latin typeface="Times New Roman" panose="02020603050405020304" charset="0"/>
                <a:cs typeface="Times New Roman" panose="02020603050405020304" charset="0"/>
                <a:sym typeface="+mn-ea"/>
              </a:rPr>
              <a:t>Analyzing job posting trends, skill gaps, and recommend reskilling programs in  employment sectors</a:t>
            </a:r>
            <a:r>
              <a:rPr sz="4200" b="0" spc="-84" dirty="0">
                <a:latin typeface="Times New Roman" panose="02020603050405020304" charset="0"/>
                <a:ea typeface="Helvetica Neue"/>
                <a:cs typeface="Times New Roman" panose="02020603050405020304" charset="0"/>
                <a:sym typeface="Helvetica Neue"/>
              </a:rPr>
              <a:t>”</a:t>
            </a:r>
            <a:endParaRPr sz="4200" b="0" spc="-84" dirty="0">
              <a:latin typeface="Times New Roman" panose="02020603050405020304" charset="0"/>
              <a:ea typeface="Helvetica Neue"/>
              <a:cs typeface="Times New Roman" panose="02020603050405020304" charset="0"/>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latin typeface="Times New Roman" panose="02020603050405020304" charset="0"/>
                <a:cs typeface="Times New Roman" panose="02020603050405020304" charset="0"/>
                <a:sym typeface="+mn-ea"/>
              </a:rPr>
              <a:t>Dataset Details &amp; Preprocessing Steps</a:t>
            </a:r>
            <a:endParaRPr lang="en-US"/>
          </a:p>
        </p:txBody>
      </p:sp>
      <p:sp>
        <p:nvSpPr>
          <p:cNvPr id="3" name="Content Placeholder 2"/>
          <p:cNvSpPr>
            <a:spLocks noGrp="1"/>
          </p:cNvSpPr>
          <p:nvPr>
            <p:ph idx="1"/>
          </p:nvPr>
        </p:nvSpPr>
        <p:spPr/>
        <p:txBody>
          <a:bodyPr/>
          <a:p>
            <a:r>
              <a:rPr lang="en-US" altLang="en-US"/>
              <a:t>2.3. Udemy Course dataset (From Kaggle)</a:t>
            </a:r>
            <a:endParaRPr lang="en-US" altLang="en-US"/>
          </a:p>
          <a:p>
            <a:r>
              <a:rPr lang="en-US" altLang="en-US"/>
              <a:t>- Around 83,000 courses</a:t>
            </a:r>
            <a:endParaRPr lang="en-US" altLang="en-US"/>
          </a:p>
          <a:p>
            <a:endParaRPr lang="en-US" altLang="en-US"/>
          </a:p>
        </p:txBody>
      </p:sp>
      <p:pic>
        <p:nvPicPr>
          <p:cNvPr id="4" name="Picture 3"/>
          <p:cNvPicPr>
            <a:picLocks noChangeAspect="1"/>
          </p:cNvPicPr>
          <p:nvPr/>
        </p:nvPicPr>
        <p:blipFill>
          <a:blip r:embed="rId1"/>
          <a:stretch>
            <a:fillRect/>
          </a:stretch>
        </p:blipFill>
        <p:spPr>
          <a:xfrm>
            <a:off x="5147945" y="4262755"/>
            <a:ext cx="7991475" cy="4772025"/>
          </a:xfrm>
          <a:prstGeom prst="rect">
            <a:avLst/>
          </a:prstGeom>
        </p:spPr>
      </p:pic>
      <p:sp>
        <p:nvSpPr>
          <p:cNvPr id="5" name="Text Box 4"/>
          <p:cNvSpPr txBox="1"/>
          <p:nvPr/>
        </p:nvSpPr>
        <p:spPr>
          <a:xfrm>
            <a:off x="8190865" y="2959735"/>
            <a:ext cx="6096000" cy="368300"/>
          </a:xfrm>
          <a:prstGeom prst="rect">
            <a:avLst/>
          </a:prstGeom>
          <a:noFill/>
        </p:spPr>
        <p:txBody>
          <a:bodyPr wrap="square" rtlCol="0">
            <a:spAutoFit/>
          </a:bodyPr>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4790" y="121930"/>
            <a:ext cx="15087600" cy="2176136"/>
          </a:xfrm>
        </p:spPr>
        <p:txBody>
          <a:bodyPr/>
          <a:p>
            <a:r>
              <a:rPr lang="en-US" altLang="en-US" b="1" dirty="0">
                <a:latin typeface="Times New Roman" panose="02020603050405020304" charset="0"/>
                <a:cs typeface="Times New Roman" panose="02020603050405020304" charset="0"/>
                <a:sym typeface="+mn-ea"/>
              </a:rPr>
              <a:t>Dataset Details &amp; Preprocessing Steps</a:t>
            </a:r>
            <a:endParaRPr lang="en-US"/>
          </a:p>
        </p:txBody>
      </p:sp>
      <p:sp>
        <p:nvSpPr>
          <p:cNvPr id="3" name="Content Placeholder 2"/>
          <p:cNvSpPr>
            <a:spLocks noGrp="1"/>
          </p:cNvSpPr>
          <p:nvPr>
            <p:ph idx="1"/>
          </p:nvPr>
        </p:nvSpPr>
        <p:spPr>
          <a:xfrm>
            <a:off x="356870" y="2606040"/>
            <a:ext cx="17651095" cy="6197600"/>
          </a:xfrm>
        </p:spPr>
        <p:txBody>
          <a:bodyPr>
            <a:normAutofit/>
          </a:bodyPr>
          <a:p>
            <a:pPr marL="0" indent="0">
              <a:buFont typeface="Arial" panose="020B0604020202020204" pitchFamily="34" charset="0"/>
              <a:buNone/>
            </a:pPr>
            <a:r>
              <a:rPr lang="en-US" altLang="en-US" sz="2000" b="1">
                <a:latin typeface="Times New Roman" panose="02020603050405020304" charset="0"/>
                <a:cs typeface="Times New Roman" panose="02020603050405020304" charset="0"/>
                <a:sym typeface="+mn-ea"/>
              </a:rPr>
              <a:t>Preprocessing Steps</a:t>
            </a:r>
            <a:endParaRPr lang="en-US" altLang="en-US" sz="2000" b="1">
              <a:latin typeface="Times New Roman" panose="02020603050405020304" charset="0"/>
              <a:cs typeface="Times New Roman" panose="02020603050405020304" charset="0"/>
            </a:endParaRPr>
          </a:p>
          <a:p>
            <a:pPr>
              <a:buFont typeface="Arial" panose="020B0604020202020204" pitchFamily="34" charset="0"/>
              <a:buChar char="•"/>
            </a:pPr>
            <a:r>
              <a:rPr lang="en-US" altLang="en-US" sz="2000">
                <a:latin typeface="Times New Roman" panose="02020603050405020304" charset="0"/>
                <a:cs typeface="Times New Roman" panose="02020603050405020304" charset="0"/>
                <a:sym typeface="+mn-ea"/>
              </a:rPr>
              <a:t>All CSV datasets are loaded with robust encoding handling (UTF-8, latin1, etc.).</a:t>
            </a:r>
            <a:endParaRPr lang="en-US" altLang="en-US" sz="2000">
              <a:latin typeface="Times New Roman" panose="02020603050405020304" charset="0"/>
              <a:cs typeface="Times New Roman" panose="02020603050405020304" charset="0"/>
            </a:endParaRPr>
          </a:p>
          <a:p>
            <a:pPr>
              <a:buFont typeface="Arial" panose="020B0604020202020204" pitchFamily="34" charset="0"/>
              <a:buChar char="•"/>
            </a:pPr>
            <a:r>
              <a:rPr lang="en-US" altLang="en-US" sz="2000">
                <a:latin typeface="Times New Roman" panose="02020603050405020304" charset="0"/>
                <a:cs typeface="Times New Roman" panose="02020603050405020304" charset="0"/>
                <a:sym typeface="+mn-ea"/>
              </a:rPr>
              <a:t>Column names are standardized to lowercase and underscores for consistency.</a:t>
            </a:r>
            <a:endParaRPr lang="en-US" altLang="en-US" sz="2000">
              <a:latin typeface="Times New Roman" panose="02020603050405020304" charset="0"/>
              <a:cs typeface="Times New Roman" panose="02020603050405020304" charset="0"/>
            </a:endParaRPr>
          </a:p>
          <a:p>
            <a:pPr>
              <a:buFont typeface="Arial" panose="020B0604020202020204" pitchFamily="34" charset="0"/>
              <a:buChar char="•"/>
            </a:pPr>
            <a:r>
              <a:rPr lang="en-US" altLang="en-US" sz="2000">
                <a:latin typeface="Times New Roman" panose="02020603050405020304" charset="0"/>
                <a:cs typeface="Times New Roman" panose="02020603050405020304" charset="0"/>
                <a:sym typeface="+mn-ea"/>
              </a:rPr>
              <a:t>Duplicate rows are removed to ensure data integrity.</a:t>
            </a:r>
            <a:endParaRPr lang="en-US" altLang="en-US" sz="2000">
              <a:latin typeface="Times New Roman" panose="02020603050405020304" charset="0"/>
              <a:cs typeface="Times New Roman" panose="02020603050405020304" charset="0"/>
            </a:endParaRPr>
          </a:p>
          <a:p>
            <a:pPr>
              <a:buFont typeface="Arial" panose="020B0604020202020204" pitchFamily="34" charset="0"/>
              <a:buChar char="•"/>
            </a:pPr>
            <a:r>
              <a:rPr lang="en-US" altLang="en-US" sz="2000">
                <a:latin typeface="Times New Roman" panose="02020603050405020304" charset="0"/>
                <a:cs typeface="Times New Roman" panose="02020603050405020304" charset="0"/>
                <a:sym typeface="+mn-ea"/>
              </a:rPr>
              <a:t>Rows with more than 50% missing values are dropped.</a:t>
            </a:r>
            <a:endParaRPr lang="en-US" altLang="en-US" sz="2000">
              <a:latin typeface="Times New Roman" panose="02020603050405020304" charset="0"/>
              <a:cs typeface="Times New Roman" panose="02020603050405020304" charset="0"/>
            </a:endParaRPr>
          </a:p>
          <a:p>
            <a:pPr>
              <a:buFont typeface="Arial" panose="020B0604020202020204" pitchFamily="34" charset="0"/>
              <a:buChar char="•"/>
            </a:pPr>
            <a:r>
              <a:rPr lang="en-US" altLang="en-US" sz="2000">
                <a:latin typeface="Times New Roman" panose="02020603050405020304" charset="0"/>
                <a:cs typeface="Times New Roman" panose="02020603050405020304" charset="0"/>
                <a:sym typeface="+mn-ea"/>
              </a:rPr>
              <a:t>Remaining missing values are filled with appropriate defaults (e.g., 'Unknown' for categorical, median for numerics).</a:t>
            </a:r>
            <a:endParaRPr lang="en-US" altLang="en-US" sz="2000">
              <a:latin typeface="Times New Roman" panose="02020603050405020304" charset="0"/>
              <a:cs typeface="Times New Roman" panose="02020603050405020304" charset="0"/>
            </a:endParaRPr>
          </a:p>
          <a:p>
            <a:pPr>
              <a:buFont typeface="Arial" panose="020B0604020202020204" pitchFamily="34" charset="0"/>
              <a:buChar char="•"/>
            </a:pPr>
            <a:r>
              <a:rPr lang="en-US" altLang="en-US" sz="2000">
                <a:latin typeface="Times New Roman" panose="02020603050405020304" charset="0"/>
                <a:cs typeface="Times New Roman" panose="02020603050405020304" charset="0"/>
                <a:sym typeface="+mn-ea"/>
              </a:rPr>
              <a:t>Skill columns are split, lowercased, deduplicated, and standardized.</a:t>
            </a:r>
            <a:endParaRPr lang="en-US" altLang="en-US" sz="2000">
              <a:latin typeface="Times New Roman" panose="02020603050405020304" charset="0"/>
              <a:cs typeface="Times New Roman" panose="02020603050405020304" charset="0"/>
            </a:endParaRPr>
          </a:p>
          <a:p>
            <a:pPr>
              <a:buFont typeface="Arial" panose="020B0604020202020204" pitchFamily="34" charset="0"/>
              <a:buChar char="•"/>
            </a:pPr>
            <a:r>
              <a:rPr lang="en-US" altLang="en-US" sz="2000">
                <a:latin typeface="Times New Roman" panose="02020603050405020304" charset="0"/>
                <a:cs typeface="Times New Roman" panose="02020603050405020304" charset="0"/>
                <a:sym typeface="+mn-ea"/>
              </a:rPr>
              <a:t>Cleaned datasets are saved as new CSV files in the preprocessed/ directory for modeling and analysis.</a:t>
            </a:r>
            <a:endParaRPr lang="en-US" altLang="en-US" sz="2000">
              <a:latin typeface="Times New Roman" panose="02020603050405020304" charset="0"/>
              <a:cs typeface="Times New Roman" panose="02020603050405020304" charset="0"/>
              <a:sym typeface="+mn-ea"/>
            </a:endParaRPr>
          </a:p>
          <a:p>
            <a:pPr marL="0" indent="0">
              <a:buFont typeface="Arial" panose="020B0604020202020204" pitchFamily="34" charset="0"/>
              <a:buNone/>
            </a:pPr>
            <a:endParaRPr lang="en-US" altLang="en-US" sz="2000">
              <a:latin typeface="Times New Roman" panose="02020603050405020304" charset="0"/>
              <a:cs typeface="Times New Roman" panose="02020603050405020304" charset="0"/>
              <a:sym typeface="+mn-ea"/>
            </a:endParaRPr>
          </a:p>
          <a:p>
            <a:pPr marL="0" indent="0">
              <a:buFont typeface="Arial" panose="020B0604020202020204" pitchFamily="34" charset="0"/>
              <a:buNone/>
            </a:pPr>
            <a:r>
              <a:rPr lang="en-US" altLang="en-US" sz="2800" b="1">
                <a:latin typeface="Times New Roman" panose="02020603050405020304" charset="0"/>
                <a:cs typeface="Times New Roman" panose="02020603050405020304" charset="0"/>
                <a:sym typeface="+mn-ea"/>
              </a:rPr>
              <a:t>Before pre-processing there was around 80,000 job_postings and 96000 courses, and after the eda_analysis and data_preprocessings I have reduced job_postings to 31,000 and retained the the amount of courses to 96000 for better mapping of job to relevant courses</a:t>
            </a:r>
            <a:endParaRPr lang="en-US" altLang="en-US" sz="2800" b="1">
              <a:latin typeface="Times New Roman" panose="02020603050405020304" charset="0"/>
              <a:cs typeface="Times New Roman" panose="02020603050405020304" charset="0"/>
              <a:sym typeface="+mn-ea"/>
            </a:endParaRPr>
          </a:p>
          <a:p>
            <a:pPr marL="0" indent="0">
              <a:buFont typeface="Wingdings" panose="05000000000000000000" charset="0"/>
              <a:buNone/>
            </a:pPr>
            <a:endParaRPr lang="en-US" altLang="en-US" sz="2800" b="1">
              <a:latin typeface="Times New Roman" panose="02020603050405020304" charset="0"/>
              <a:cs typeface="Times New Roman" panose="02020603050405020304" charset="0"/>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Feature Extraction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Arial" panose="020B0604020202020204" pitchFamily="34" charset="0"/>
              <a:buChar char="•"/>
            </a:pPr>
            <a:r>
              <a:rPr lang="en-US"/>
              <a:t>In our project we have extracted four main features for creating vectors embeddings which are course_embeddings, job_embeddings, job_skill_embeddings, course_skill_embeddings.</a:t>
            </a:r>
            <a:endParaRPr lang="en-US"/>
          </a:p>
          <a:p>
            <a:pPr>
              <a:buFont typeface="Arial" panose="020B0604020202020204" pitchFamily="34" charset="0"/>
              <a:buChar char="•"/>
            </a:pPr>
            <a:r>
              <a:rPr lang="en-US"/>
              <a:t>The other crucial feature extraction is relevant skills from the resume that user uploads using OCR(Optical Character Recognition) and based on the job title we enter it recommends the relevant courses in case of skill gap</a:t>
            </a: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solidFill>
                  <a:srgbClr val="1C2120"/>
                </a:solidFill>
                <a:latin typeface="Times New Roman" panose="02020603050405020304" charset="0"/>
                <a:ea typeface="Poppins Bold"/>
                <a:cs typeface="Times New Roman" panose="02020603050405020304" charset="0"/>
                <a:sym typeface="Poppins Bold"/>
              </a:rPr>
              <a:t>Pre-training and Training setup</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Arial" panose="020B0604020202020204" pitchFamily="34" charset="0"/>
              <a:buChar char="•"/>
            </a:pPr>
            <a:r>
              <a:rPr lang="en-US" altLang="en-US">
                <a:latin typeface="Times New Roman" panose="02020603050405020304" charset="0"/>
                <a:cs typeface="Times New Roman" panose="02020603050405020304" charset="0"/>
              </a:rPr>
              <a:t>The training setup dynamically generates positive job-course pairs by computing cosine similarity between initial embeddings, while also creating negative pairs at a 2:1 ratio for contrastive learning. These combined pairs form a `TripletDataset`, which is split into training and validation sets for batch processing by `DataLoader`s.</a:t>
            </a:r>
            <a:endParaRPr lang="en-US" altLang="en-US">
              <a:latin typeface="Times New Roman" panose="02020603050405020304" charset="0"/>
              <a:cs typeface="Times New Roman" panose="02020603050405020304" charset="0"/>
            </a:endParaRPr>
          </a:p>
          <a:p>
            <a:pPr>
              <a:buFont typeface="Arial" panose="020B0604020202020204" pitchFamily="34" charset="0"/>
              <a:buChar char="•"/>
            </a:pPr>
            <a:endParaRPr lang="en-US" altLang="en-US">
              <a:latin typeface="Times New Roman" panose="02020603050405020304" charset="0"/>
              <a:cs typeface="Times New Roman" panose="02020603050405020304" charset="0"/>
            </a:endParaRPr>
          </a:p>
          <a:p>
            <a:pPr>
              <a:buFont typeface="Arial" panose="020B0604020202020204" pitchFamily="34" charset="0"/>
              <a:buChar char="•"/>
            </a:pPr>
            <a:r>
              <a:rPr lang="en-US" altLang="en-US">
                <a:latin typeface="Times New Roman" panose="02020603050405020304" charset="0"/>
                <a:cs typeface="Times New Roman" panose="02020603050405020304" charset="0"/>
              </a:rPr>
              <a:t>The DSSM model, comprising job and course towers, is trained using `Adam` optimizer and `CosineEmbeddingLoss`. It employs EMA on validation loss for stable monitoring, and includes early stopping if the smoothed validation loss doesn't improve for three epochs, preventing overfitting and saving the best performing model.</a:t>
            </a:r>
            <a:endParaRPr lang="en-US" altLang="en-US">
              <a:latin typeface="Times New Roman" panose="02020603050405020304" charset="0"/>
              <a:cs typeface="Times New Roman" panose="02020603050405020304" charset="0"/>
            </a:endParaRPr>
          </a:p>
          <a:p>
            <a:pPr marL="0" indent="0">
              <a:buFont typeface="Arial" panose="020B0604020202020204" pitchFamily="34" charset="0"/>
              <a:buNone/>
            </a:pPr>
            <a:endParaRPr lang="en-US" altLang="en-US">
              <a:latin typeface="Times New Roman" panose="02020603050405020304" charset="0"/>
              <a:cs typeface="Times New Roman" panose="0202060305040502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64795" y="-305425"/>
            <a:ext cx="15087600" cy="2176136"/>
          </a:xfrm>
        </p:spPr>
        <p:txBody>
          <a:bodyPr/>
          <a:p>
            <a:r>
              <a:rPr lang="en-US" b="1">
                <a:latin typeface="Times New Roman" panose="02020603050405020304" charset="0"/>
                <a:cs typeface="Times New Roman" panose="02020603050405020304" charset="0"/>
              </a:rPr>
              <a:t>Hyperparameter Finetuning</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Autofit/>
          </a:bodyPr>
          <a:p>
            <a:pPr>
              <a:buFont typeface="Arial" panose="020B0604020202020204" pitchFamily="34" charset="0"/>
              <a:buChar char="•"/>
            </a:pPr>
            <a:endParaRPr lang="en-US" altLang="en-US">
              <a:latin typeface="Times New Roman" panose="02020603050405020304" charset="0"/>
              <a:cs typeface="Times New Roman" panose="02020603050405020304" charset="0"/>
            </a:endParaRPr>
          </a:p>
          <a:p>
            <a:pPr>
              <a:buFont typeface="Arial" panose="020B0604020202020204" pitchFamily="34" charset="0"/>
              <a:buChar char="•"/>
            </a:pPr>
            <a:endParaRPr lang="en-US" altLang="en-US" sz="2400"/>
          </a:p>
          <a:p>
            <a:pPr marL="0" indent="0">
              <a:buFont typeface="Arial" panose="020B0604020202020204" pitchFamily="34" charset="0"/>
              <a:buNone/>
            </a:pPr>
            <a:endParaRPr lang="en-US" altLang="en-US" sz="2400"/>
          </a:p>
        </p:txBody>
      </p:sp>
      <p:graphicFrame>
        <p:nvGraphicFramePr>
          <p:cNvPr id="13" name="Table 13"/>
          <p:cNvGraphicFramePr>
            <a:graphicFrameLocks noGrp="1"/>
          </p:cNvGraphicFramePr>
          <p:nvPr/>
        </p:nvGraphicFramePr>
        <p:xfrm>
          <a:off x="1841943" y="1713729"/>
          <a:ext cx="6711345" cy="7400926"/>
        </p:xfrm>
        <a:graphic>
          <a:graphicData uri="http://schemas.openxmlformats.org/drawingml/2006/table">
            <a:tbl>
              <a:tblPr/>
              <a:tblGrid>
                <a:gridCol w="3592208"/>
                <a:gridCol w="3119137"/>
              </a:tblGrid>
              <a:tr h="1024449">
                <a:tc>
                  <a:txBody>
                    <a:bodyPr/>
                    <a:p>
                      <a:pPr algn="ctr">
                        <a:lnSpc>
                          <a:spcPts val="3500"/>
                        </a:lnSpc>
                        <a:defRPr/>
                      </a:pPr>
                      <a:r>
                        <a:rPr lang="en-US" sz="2500">
                          <a:solidFill>
                            <a:srgbClr val="000000"/>
                          </a:solidFill>
                          <a:latin typeface="Canva Sans" panose="020B0503030501040103"/>
                          <a:ea typeface="Canva Sans" panose="020B0503030501040103"/>
                          <a:cs typeface="Canva Sans" panose="020B0503030501040103"/>
                          <a:sym typeface="Canva Sans" panose="020B0503030501040103"/>
                        </a:rPr>
                        <a:t>Hyperparameter</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tc>
                  <a:txBody>
                    <a:bodyPr/>
                    <a:p>
                      <a:pPr algn="ctr">
                        <a:lnSpc>
                          <a:spcPts val="3500"/>
                        </a:lnSpc>
                        <a:defRPr/>
                      </a:pPr>
                      <a:r>
                        <a:rPr lang="en-US" sz="2500">
                          <a:solidFill>
                            <a:srgbClr val="000000"/>
                          </a:solidFill>
                          <a:latin typeface="Arimo" panose="020B0604020202020204"/>
                          <a:ea typeface="Arimo" panose="020B0604020202020204"/>
                          <a:cs typeface="Arimo" panose="020B0604020202020204"/>
                          <a:sym typeface="Arimo" panose="020B0604020202020204"/>
                        </a:rPr>
                        <a:t>Value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solidFill>
                      <a:srgbClr val="FFCDCD"/>
                    </a:solidFill>
                  </a:tcPr>
                </a:tc>
              </a:tr>
              <a:tr h="1024449">
                <a:tc>
                  <a:txBody>
                    <a:bodyPr/>
                    <a:p>
                      <a:pPr algn="ctr">
                        <a:lnSpc>
                          <a:spcPts val="3080"/>
                        </a:lnSpc>
                        <a:defRPr/>
                      </a:pPr>
                      <a:r>
                        <a:rPr lang="en-US" sz="2200">
                          <a:solidFill>
                            <a:srgbClr val="000000"/>
                          </a:solidFill>
                          <a:latin typeface="Canva Sans" panose="020B0503030501040103"/>
                          <a:ea typeface="Canva Sans" panose="020B0503030501040103"/>
                          <a:cs typeface="Canva Sans" panose="020B0503030501040103"/>
                          <a:sym typeface="Canva Sans" panose="020B0503030501040103"/>
                        </a:rPr>
                        <a:t>Batch size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p>
                      <a:pPr algn="ctr">
                        <a:lnSpc>
                          <a:spcPts val="3080"/>
                        </a:lnSpc>
                        <a:defRPr/>
                      </a:pPr>
                      <a:r>
                        <a:rPr lang="en-US" sz="2200">
                          <a:solidFill>
                            <a:srgbClr val="000000"/>
                          </a:solidFill>
                          <a:latin typeface="Canva Sans" panose="020B0503030501040103"/>
                          <a:ea typeface="Canva Sans" panose="020B0503030501040103"/>
                          <a:cs typeface="Canva Sans" panose="020B0503030501040103"/>
                          <a:sym typeface="Canva Sans" panose="020B0503030501040103"/>
                        </a:rPr>
                        <a:t>32</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r>
              <a:tr h="1024449">
                <a:tc>
                  <a:txBody>
                    <a:bodyPr/>
                    <a:p>
                      <a:pPr algn="ctr">
                        <a:lnSpc>
                          <a:spcPts val="3080"/>
                        </a:lnSpc>
                        <a:defRPr/>
                      </a:pPr>
                      <a:r>
                        <a:rPr lang="en-US" sz="2200">
                          <a:solidFill>
                            <a:srgbClr val="000000"/>
                          </a:solidFill>
                          <a:latin typeface="Canva Sans" panose="020B0503030501040103"/>
                          <a:ea typeface="Canva Sans" panose="020B0503030501040103"/>
                          <a:cs typeface="Canva Sans" panose="020B0503030501040103"/>
                          <a:sym typeface="Canva Sans" panose="020B0503030501040103"/>
                        </a:rPr>
                        <a:t>LEARNING RATE</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p>
                      <a:pPr algn="ctr">
                        <a:lnSpc>
                          <a:spcPts val="3220"/>
                        </a:lnSpc>
                        <a:defRPr/>
                      </a:pPr>
                      <a:r>
                        <a:rPr lang="en-US" sz="2300">
                          <a:solidFill>
                            <a:srgbClr val="000000"/>
                          </a:solidFill>
                          <a:latin typeface="Canva Sans" panose="020B0503030501040103"/>
                          <a:ea typeface="Canva Sans" panose="020B0503030501040103"/>
                          <a:cs typeface="Canva Sans" panose="020B0503030501040103"/>
                          <a:sym typeface="Canva Sans" panose="020B0503030501040103"/>
                        </a:rPr>
                        <a:t>10^{-4}</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r>
              <a:tr h="1024449">
                <a:tc>
                  <a:txBody>
                    <a:bodyPr/>
                    <a:p>
                      <a:pPr algn="ctr">
                        <a:lnSpc>
                          <a:spcPts val="3080"/>
                        </a:lnSpc>
                        <a:defRPr/>
                      </a:pPr>
                      <a:r>
                        <a:rPr lang="en-US" sz="2200">
                          <a:solidFill>
                            <a:srgbClr val="000000"/>
                          </a:solidFill>
                          <a:latin typeface="Canva Sans" panose="020B0503030501040103"/>
                          <a:ea typeface="Canva Sans" panose="020B0503030501040103"/>
                          <a:cs typeface="Canva Sans" panose="020B0503030501040103"/>
                          <a:sym typeface="Canva Sans" panose="020B0503030501040103"/>
                        </a:rPr>
                        <a:t>Epochs</a:t>
                      </a:r>
                      <a:endParaRPr lang="en-US" sz="11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p>
                      <a:pPr algn="ctr">
                        <a:lnSpc>
                          <a:spcPts val="3080"/>
                        </a:lnSpc>
                        <a:defRPr/>
                      </a:pPr>
                      <a:r>
                        <a:rPr lang="en-US" sz="2300"/>
                        <a:t>100</a:t>
                      </a:r>
                      <a:endParaRPr lang="en-US" sz="23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r>
              <a:tr h="1024449">
                <a:tc>
                  <a:txBody>
                    <a:bodyPr/>
                    <a:p>
                      <a:pPr algn="ctr">
                        <a:lnSpc>
                          <a:spcPts val="3080"/>
                        </a:lnSpc>
                        <a:defRPr/>
                      </a:pPr>
                      <a:r>
                        <a:rPr lang="en-US" altLang="en-US" sz="2300"/>
                        <a:t>query_dim</a:t>
                      </a:r>
                      <a:endParaRPr lang="en-US" altLang="en-US" sz="23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p>
                      <a:pPr algn="ctr">
                        <a:lnSpc>
                          <a:spcPts val="3080"/>
                        </a:lnSpc>
                        <a:defRPr/>
                      </a:pPr>
                      <a:r>
                        <a:rPr lang="en-US" sz="2300"/>
                        <a:t>384</a:t>
                      </a:r>
                      <a:endParaRPr lang="en-US" sz="23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r>
              <a:tr h="1024449">
                <a:tc>
                  <a:txBody>
                    <a:bodyPr/>
                    <a:p>
                      <a:pPr algn="ctr">
                        <a:lnSpc>
                          <a:spcPts val="3080"/>
                        </a:lnSpc>
                        <a:defRPr/>
                      </a:pPr>
                      <a:r>
                        <a:rPr lang="en-US" sz="2300"/>
                        <a:t>doc_dim</a:t>
                      </a:r>
                      <a:endParaRPr lang="en-US" sz="23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p>
                      <a:pPr algn="ctr">
                        <a:lnSpc>
                          <a:spcPts val="3080"/>
                        </a:lnSpc>
                        <a:defRPr/>
                      </a:pPr>
                      <a:r>
                        <a:rPr lang="en-US" sz="2300"/>
                        <a:t>384</a:t>
                      </a:r>
                      <a:endParaRPr lang="en-US" sz="23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r>
              <a:tr h="1254232">
                <a:tc>
                  <a:txBody>
                    <a:bodyPr/>
                    <a:p>
                      <a:pPr algn="ctr">
                        <a:lnSpc>
                          <a:spcPts val="3080"/>
                        </a:lnSpc>
                        <a:defRPr/>
                      </a:pPr>
                      <a:r>
                        <a:rPr lang="en-US" sz="2300"/>
                        <a:t>margin</a:t>
                      </a:r>
                      <a:endParaRPr lang="en-US" sz="2300"/>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c>
                  <a:txBody>
                    <a:bodyPr/>
                    <a:p>
                      <a:pPr algn="ctr">
                        <a:lnSpc>
                          <a:spcPts val="3080"/>
                        </a:lnSpc>
                        <a:defRPr/>
                      </a:pPr>
                      <a:r>
                        <a:rPr lang="en-US" sz="2200">
                          <a:solidFill>
                            <a:srgbClr val="000000"/>
                          </a:solidFill>
                          <a:latin typeface="Canva Sans" panose="020B0503030501040103"/>
                          <a:ea typeface="Canva Sans" panose="020B0503030501040103"/>
                          <a:cs typeface="Canva Sans" panose="020B0503030501040103"/>
                          <a:sym typeface="Canva Sans" panose="020B0503030501040103"/>
                        </a:rPr>
                        <a:t>0.2</a:t>
                      </a:r>
                      <a:endParaRPr lang="en-US" sz="2200">
                        <a:solidFill>
                          <a:srgbClr val="000000"/>
                        </a:solidFill>
                        <a:latin typeface="Canva Sans" panose="020B0503030501040103"/>
                        <a:ea typeface="Canva Sans" panose="020B0503030501040103"/>
                        <a:cs typeface="Canva Sans" panose="020B0503030501040103"/>
                        <a:sym typeface="Canva Sans" panose="020B0503030501040103"/>
                      </a:endParaRPr>
                    </a:p>
                  </a:txBody>
                  <a:tcPr marL="190500" marR="190500" marT="190500" marB="190500" anchor="ctr">
                    <a:lnL w="38100" cap="flat" cmpd="sng" algn="ctr">
                      <a:solidFill>
                        <a:srgbClr val="FF9999"/>
                      </a:solidFill>
                      <a:prstDash val="solid"/>
                      <a:round/>
                      <a:headEnd type="none" w="med" len="med"/>
                      <a:tailEnd type="none" w="med" len="med"/>
                    </a:lnL>
                    <a:lnR w="38100" cap="flat" cmpd="sng" algn="ctr">
                      <a:solidFill>
                        <a:srgbClr val="FF9999"/>
                      </a:solidFill>
                      <a:prstDash val="solid"/>
                      <a:round/>
                      <a:headEnd type="none" w="med" len="med"/>
                      <a:tailEnd type="none" w="med" len="med"/>
                    </a:lnR>
                    <a:lnT w="38100" cap="flat" cmpd="sng" algn="ctr">
                      <a:solidFill>
                        <a:srgbClr val="FF9999"/>
                      </a:solidFill>
                      <a:prstDash val="solid"/>
                      <a:round/>
                      <a:headEnd type="none" w="med" len="med"/>
                      <a:tailEnd type="none" w="med" len="med"/>
                    </a:lnT>
                    <a:lnB w="38100" cap="flat" cmpd="sng" algn="ctr">
                      <a:solidFill>
                        <a:srgbClr val="FF9999"/>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Results and Graphs</a:t>
            </a:r>
            <a:endParaRPr lang="en-US" b="1">
              <a:latin typeface="Times New Roman" panose="02020603050405020304" charset="0"/>
              <a:cs typeface="Times New Roman" panose="02020603050405020304" charset="0"/>
            </a:endParaRPr>
          </a:p>
        </p:txBody>
      </p:sp>
      <p:pic>
        <p:nvPicPr>
          <p:cNvPr id="4" name="Picture 3" descr="training_curves"/>
          <p:cNvPicPr>
            <a:picLocks noChangeAspect="1"/>
          </p:cNvPicPr>
          <p:nvPr/>
        </p:nvPicPr>
        <p:blipFill>
          <a:blip r:embed="rId1"/>
          <a:stretch>
            <a:fillRect/>
          </a:stretch>
        </p:blipFill>
        <p:spPr>
          <a:xfrm>
            <a:off x="2634615" y="2966720"/>
            <a:ext cx="10793095" cy="538861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211580" y="429895"/>
            <a:ext cx="15864205" cy="2176145"/>
          </a:xfrm>
        </p:spPr>
        <p:txBody>
          <a:bodyPr>
            <a:normAutofit/>
          </a:bodyPr>
          <a:p>
            <a:r>
              <a:rPr lang="en-US" b="1">
                <a:solidFill>
                  <a:srgbClr val="1C2120"/>
                </a:solidFill>
                <a:latin typeface="Times New Roman" panose="02020603050405020304" charset="0"/>
                <a:ea typeface="Poppins Bold"/>
                <a:cs typeface="Times New Roman" panose="02020603050405020304" charset="0"/>
                <a:sym typeface="Poppins Bold"/>
              </a:rPr>
              <a:t>Evaluation Metrics and Tools used for it</a:t>
            </a:r>
            <a:endParaRPr lang="en-US">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Arial" panose="020B0604020202020204" pitchFamily="34" charset="0"/>
              <a:buChar char="•"/>
            </a:pPr>
            <a:r>
              <a:rPr lang="en-US"/>
              <a:t>The metrics used in our project is training and validation loss which is done with the help of Pytorch.</a:t>
            </a:r>
            <a:endParaRPr lang="en-US"/>
          </a:p>
          <a:p>
            <a:pPr>
              <a:buFont typeface="Arial" panose="020B0604020202020204" pitchFamily="34" charset="0"/>
              <a:buChar char="•"/>
            </a:pPr>
            <a:r>
              <a:rPr lang="en-US"/>
              <a:t>We used cosine_similarity as another metric for mapping the relevant courses and job embeddings.</a:t>
            </a:r>
            <a:endParaRPr lang="en-US"/>
          </a:p>
          <a:p>
            <a:pPr marL="0" indent="0">
              <a:buNone/>
            </a:pPr>
            <a:endParaRPr lang="en-US"/>
          </a:p>
          <a:p>
            <a:r>
              <a:rPr lang="en-US"/>
              <a:t>The tools used are:</a:t>
            </a:r>
            <a:endParaRPr lang="en-US"/>
          </a:p>
          <a:p>
            <a:pPr>
              <a:buFont typeface="Arial" panose="020B0604020202020204" pitchFamily="34" charset="0"/>
              <a:buChar char="•"/>
            </a:pPr>
            <a:r>
              <a:rPr lang="en-US"/>
              <a:t>Pytorch for loss vales</a:t>
            </a:r>
            <a:endParaRPr lang="en-US"/>
          </a:p>
          <a:p>
            <a:pPr>
              <a:buFont typeface="Arial" panose="020B0604020202020204" pitchFamily="34" charset="0"/>
              <a:buChar char="•"/>
            </a:pPr>
            <a:r>
              <a:rPr lang="en-US"/>
              <a:t>Matplotlib for plotting the visualizations of training and validation loss</a:t>
            </a:r>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Implementation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Autofit/>
          </a:bodyPr>
          <a:p>
            <a:pPr>
              <a:buFont typeface="Arial" panose="020B0604020202020204" pitchFamily="34" charset="0"/>
              <a:buChar char="•"/>
            </a:pPr>
            <a:r>
              <a:rPr lang="en-US" altLang="en-US" sz="2900">
                <a:latin typeface="Times New Roman" panose="02020603050405020304" charset="0"/>
                <a:cs typeface="Times New Roman" panose="02020603050405020304" charset="0"/>
              </a:rPr>
              <a:t>eda_analysis: Analyzes raw job/course data, identifying missing values, performing dataset-specific insights, and conducting initial skill gap analysis via exact matching to inform preprocessing.</a:t>
            </a:r>
            <a:endParaRPr lang="en-US" altLang="en-US" sz="2900">
              <a:latin typeface="Times New Roman" panose="02020603050405020304" charset="0"/>
              <a:cs typeface="Times New Roman" panose="02020603050405020304" charset="0"/>
            </a:endParaRPr>
          </a:p>
          <a:p>
            <a:pPr>
              <a:buFont typeface="Arial" panose="020B0604020202020204" pitchFamily="34" charset="0"/>
              <a:buChar char="•"/>
            </a:pPr>
            <a:endParaRPr lang="en-US" altLang="en-US" sz="2900">
              <a:latin typeface="Times New Roman" panose="02020603050405020304" charset="0"/>
              <a:cs typeface="Times New Roman" panose="02020603050405020304" charset="0"/>
            </a:endParaRPr>
          </a:p>
          <a:p>
            <a:pPr>
              <a:buFont typeface="Arial" panose="020B0604020202020204" pitchFamily="34" charset="0"/>
              <a:buChar char="•"/>
            </a:pPr>
            <a:r>
              <a:rPr lang="en-US" altLang="en-US" sz="2900">
                <a:latin typeface="Times New Roman" panose="02020603050405020304" charset="0"/>
                <a:cs typeface="Times New Roman" panose="02020603050405020304" charset="0"/>
              </a:rPr>
              <a:t>data_processing: Cleans and standardizes raw data, handling missing values robustly and performing advanced skill normalization. It creates `combined_text` fields for embeddings and saves preprocessed files for later stages.</a:t>
            </a:r>
            <a:endParaRPr lang="en-US" altLang="en-US" sz="2900">
              <a:latin typeface="Times New Roman" panose="02020603050405020304" charset="0"/>
              <a:cs typeface="Times New Roman" panose="02020603050405020304" charset="0"/>
            </a:endParaRPr>
          </a:p>
          <a:p>
            <a:pPr>
              <a:buFont typeface="Arial" panose="020B0604020202020204" pitchFamily="34" charset="0"/>
              <a:buChar char="•"/>
            </a:pPr>
            <a:endParaRPr lang="en-US" altLang="en-US" sz="2900">
              <a:latin typeface="Times New Roman" panose="02020603050405020304" charset="0"/>
              <a:cs typeface="Times New Roman" panose="02020603050405020304" charset="0"/>
            </a:endParaRPr>
          </a:p>
          <a:p>
            <a:pPr>
              <a:buFont typeface="Arial" panose="020B0604020202020204" pitchFamily="34" charset="0"/>
              <a:buChar char="•"/>
            </a:pPr>
            <a:r>
              <a:rPr lang="en-US" altLang="en-US" sz="2900">
                <a:latin typeface="Times New Roman" panose="02020603050405020304" charset="0"/>
                <a:cs typeface="Times New Roman" panose="02020603050405020304" charset="0"/>
              </a:rPr>
              <a:t>populate_chromadb: Generates `all-MiniLM-L6-v2` embeddings for preprocessed jobs, courses, and individual skills, storing them in ChromaDB. It also creates initial job-to-course similarity mappings.</a:t>
            </a:r>
            <a:endParaRPr lang="en-US" altLang="en-US" sz="2900">
              <a:latin typeface="Times New Roman" panose="02020603050405020304" charset="0"/>
              <a:cs typeface="Times New Roman" panose="02020603050405020304" charset="0"/>
            </a:endParaRPr>
          </a:p>
          <a:p>
            <a:endParaRPr lang="en-US" altLang="en-US" sz="2900">
              <a:latin typeface="Times New Roman" panose="02020603050405020304" charset="0"/>
              <a:cs typeface="Times New Roman" panose="02020603050405020304" charset="0"/>
            </a:endParaRPr>
          </a:p>
          <a:p>
            <a:endParaRPr lang="en-US" altLang="en-US" sz="2900">
              <a:latin typeface="Times New Roman" panose="02020603050405020304" charset="0"/>
              <a:cs typeface="Times New Roman" panose="02020603050405020304" charset="0"/>
            </a:endParaRPr>
          </a:p>
        </p:txBody>
      </p:sp>
      <p:sp>
        <p:nvSpPr>
          <p:cNvPr id="4" name="Text Box 3"/>
          <p:cNvSpPr txBox="1"/>
          <p:nvPr/>
        </p:nvSpPr>
        <p:spPr>
          <a:xfrm>
            <a:off x="1313180" y="5871845"/>
            <a:ext cx="6096000" cy="368300"/>
          </a:xfrm>
          <a:prstGeom prst="rect">
            <a:avLst/>
          </a:prstGeom>
          <a:noFill/>
        </p:spPr>
        <p:txBody>
          <a:bodyPr wrap="square" rtlCol="0">
            <a:spAutoFit/>
          </a:bodyPr>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sym typeface="+mn-ea"/>
              </a:rPr>
              <a:t>Implementation</a:t>
            </a:r>
            <a:endParaRPr lang="en-US"/>
          </a:p>
        </p:txBody>
      </p:sp>
      <p:sp>
        <p:nvSpPr>
          <p:cNvPr id="3" name="Content Placeholder 2"/>
          <p:cNvSpPr>
            <a:spLocks noGrp="1"/>
          </p:cNvSpPr>
          <p:nvPr>
            <p:ph idx="1"/>
          </p:nvPr>
        </p:nvSpPr>
        <p:spPr/>
        <p:txBody>
          <a:bodyPr/>
          <a:p>
            <a:pPr>
              <a:buFont typeface="Arial" panose="020B0604020202020204" pitchFamily="34" charset="0"/>
              <a:buChar char="•"/>
            </a:pPr>
            <a:r>
              <a:rPr lang="en-US" altLang="en-US">
                <a:latin typeface="Times New Roman" panose="02020603050405020304" charset="0"/>
                <a:cs typeface="Times New Roman" panose="02020603050405020304" charset="0"/>
                <a:sym typeface="+mn-ea"/>
              </a:rPr>
              <a:t>model_training: Trains a Deep Structured Semantic Model (DSSM) using ChromaDB embeddings, generating positive/negative pairs for contrastive learning. It employs CosineEmbeddingLoss, EMA(Exponential Moving Averaage) for validation, and early stopping to optimize and save the best model.</a:t>
            </a:r>
            <a:endParaRPr lang="en-US" altLang="en-US">
              <a:latin typeface="Times New Roman" panose="02020603050405020304" charset="0"/>
              <a:cs typeface="Times New Roman" panose="02020603050405020304" charset="0"/>
            </a:endParaRPr>
          </a:p>
          <a:p>
            <a:pPr>
              <a:buFont typeface="Arial" panose="020B0604020202020204" pitchFamily="34" charset="0"/>
              <a:buChar char="•"/>
            </a:pPr>
            <a:endParaRPr lang="en-US" altLang="en-US">
              <a:latin typeface="Times New Roman" panose="02020603050405020304" charset="0"/>
              <a:cs typeface="Times New Roman" panose="02020603050405020304" charset="0"/>
            </a:endParaRPr>
          </a:p>
          <a:p>
            <a:pPr>
              <a:buFont typeface="Arial" panose="020B0604020202020204" pitchFamily="34" charset="0"/>
              <a:buChar char="•"/>
            </a:pPr>
            <a:r>
              <a:rPr lang="en-US" altLang="en-US">
                <a:latin typeface="Times New Roman" panose="02020603050405020304" charset="0"/>
                <a:cs typeface="Times New Roman" panose="02020603050405020304" charset="0"/>
                <a:sym typeface="+mn-ea"/>
              </a:rPr>
              <a:t>model_testing: A Streamlit web application that integrates the trained DSSM and ChromaDB. It analyzes user resumes, identifies skill gaps for desired jobs, and recommends relevant courses, leveraging both pre-computed mappings and DSSM insights.</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16840" y="0"/>
            <a:ext cx="14970760" cy="1385570"/>
          </a:xfrm>
        </p:spPr>
        <p:txBody>
          <a:bodyPr/>
          <a:p>
            <a:r>
              <a:rPr lang="en-US" b="1">
                <a:latin typeface="Times New Roman" panose="02020603050405020304" charset="0"/>
                <a:cs typeface="Times New Roman" panose="02020603050405020304" charset="0"/>
              </a:rPr>
              <a:t>Results</a:t>
            </a:r>
            <a:endParaRPr lang="en-US" b="1">
              <a:latin typeface="Times New Roman" panose="02020603050405020304" charset="0"/>
              <a:cs typeface="Times New Roman" panose="02020603050405020304" charset="0"/>
            </a:endParaRPr>
          </a:p>
        </p:txBody>
      </p:sp>
      <p:pic>
        <p:nvPicPr>
          <p:cNvPr id="4" name="Picture 3"/>
          <p:cNvPicPr>
            <a:picLocks noChangeAspect="1"/>
          </p:cNvPicPr>
          <p:nvPr/>
        </p:nvPicPr>
        <p:blipFill>
          <a:blip r:embed="rId1"/>
          <a:stretch>
            <a:fillRect/>
          </a:stretch>
        </p:blipFill>
        <p:spPr>
          <a:xfrm>
            <a:off x="299720" y="1186815"/>
            <a:ext cx="17688560" cy="81902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r>
              <a:rPr lang="en-US" b="1">
                <a:latin typeface="Times New Roman" panose="02020603050405020304" charset="0"/>
                <a:cs typeface="Times New Roman" panose="02020603050405020304" charset="0"/>
              </a:rPr>
              <a:t>Problem Statement</a:t>
            </a:r>
            <a:r>
              <a:rPr lang="en-US">
                <a:latin typeface="Times New Roman" panose="02020603050405020304" charset="0"/>
                <a:cs typeface="Times New Roman" panose="02020603050405020304" charset="0"/>
              </a:rPr>
              <a:t> </a:t>
            </a:r>
            <a:endParaRPr lang="en-US">
              <a:latin typeface="Times New Roman" panose="02020603050405020304" charset="0"/>
              <a:cs typeface="Times New Roman" panose="02020603050405020304" charset="0"/>
            </a:endParaRPr>
          </a:p>
        </p:txBody>
      </p:sp>
      <p:sp>
        <p:nvSpPr>
          <p:cNvPr id="5" name="Content Placeholder 4"/>
          <p:cNvSpPr>
            <a:spLocks noGrp="1"/>
          </p:cNvSpPr>
          <p:nvPr>
            <p:ph idx="1"/>
          </p:nvPr>
        </p:nvSpPr>
        <p:spPr/>
        <p:txBody>
          <a:bodyPr/>
          <a:p>
            <a:r>
              <a:rPr lang="en-US" altLang="en-US" kern="0" dirty="0">
                <a:solidFill>
                  <a:schemeClr val="tx1"/>
                </a:solidFill>
                <a:latin typeface="Times New Roman" panose="02020603050405020304" charset="0"/>
                <a:cs typeface="Times New Roman" panose="02020603050405020304" charset="0"/>
                <a:sym typeface="+mn-ea"/>
              </a:rPr>
              <a:t>The skills gap is a significant challenge for job seekers. Many individuals lack the specific skills required for available positions, leading to unemployment and underemployment, so our model aims to solve this issue by analyzes a user's resume and recommends relevant online courses to bridge their skill gaps and improve their career prospects.</a:t>
            </a:r>
            <a:endParaRPr lang="en-US" altLang="en-US" kern="0" dirty="0">
              <a:solidFill>
                <a:schemeClr val="tx1"/>
              </a:solidFill>
              <a:latin typeface="Times New Roman" panose="02020603050405020304" charset="0"/>
              <a:cs typeface="Times New Roman" panose="02020603050405020304" charset="0"/>
            </a:endParaRPr>
          </a:p>
          <a:p>
            <a:endParaRPr lang="en-US" altLang="en-US" kern="0" dirty="0">
              <a:solidFill>
                <a:schemeClr val="tx1"/>
              </a:solidFill>
              <a:latin typeface="Times New Roman" panose="02020603050405020304" charset="0"/>
              <a:cs typeface="Times New Roman" panose="02020603050405020304" charset="0"/>
            </a:endParaRPr>
          </a:p>
          <a:p>
            <a:endParaRPr lang="en-US" altLang="en-US" kern="0" dirty="0">
              <a:solidFill>
                <a:schemeClr val="tx1"/>
              </a:solidFill>
              <a:latin typeface="Times New Roman" panose="02020603050405020304" charset="0"/>
              <a:cs typeface="Times New Roman" panose="02020603050405020304" charset="0"/>
              <a:sym typeface="+mn-ea"/>
            </a:endParaRPr>
          </a:p>
        </p:txBody>
      </p:sp>
      <p:sp>
        <p:nvSpPr>
          <p:cNvPr id="103" name="Freeform 7"/>
          <p:cNvSpPr/>
          <p:nvPr/>
        </p:nvSpPr>
        <p:spPr>
          <a:xfrm>
            <a:off x="15476184" y="1180678"/>
            <a:ext cx="1986951" cy="940596"/>
          </a:xfrm>
          <a:prstGeom prst="rect">
            <a:avLst/>
          </a:prstGeom>
          <a:blipFill>
            <a:blip r:embed="rId1"/>
            <a:stretch>
              <a:fillRect/>
            </a:stretch>
          </a:blipFill>
          <a:ln w="12700">
            <a:miter lim="400000"/>
          </a:ln>
        </p:spPr>
        <p:txBody>
          <a:bodyPr lIns="45719" rIns="45719"/>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Conclusion</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Arial" panose="020B0604020202020204" pitchFamily="34" charset="0"/>
              <a:buChar char="•"/>
            </a:pPr>
            <a:r>
              <a:rPr lang="en-US" altLang="en-US"/>
              <a:t>Successfully developed an AI-powered career guidance system using DSSM architecture</a:t>
            </a:r>
            <a:endParaRPr lang="en-US" altLang="en-US"/>
          </a:p>
          <a:p>
            <a:pPr>
              <a:buFont typeface="Arial" panose="020B0604020202020204" pitchFamily="34" charset="0"/>
              <a:buChar char="•"/>
            </a:pPr>
            <a:r>
              <a:rPr lang="en-US" altLang="en-US"/>
              <a:t>Implemented robust skill extraction from various resume formats (PDF, DOCX, images) with OCR capabilities</a:t>
            </a:r>
            <a:endParaRPr lang="en-US" altLang="en-US"/>
          </a:p>
          <a:p>
            <a:pPr>
              <a:buFont typeface="Arial" panose="020B0604020202020204" pitchFamily="34" charset="0"/>
              <a:buChar char="•"/>
            </a:pPr>
            <a:r>
              <a:rPr lang="en-US" altLang="en-US"/>
              <a:t>Created intelligent job-course matching using deep learning and semantic similarity</a:t>
            </a:r>
            <a:endParaRPr lang="en-US" altLang="en-US"/>
          </a:p>
          <a:p>
            <a:pPr>
              <a:buFont typeface="Arial" panose="020B0604020202020204" pitchFamily="34" charset="0"/>
              <a:buChar char="•"/>
            </a:pPr>
            <a:r>
              <a:rPr lang="en-US" altLang="en-US"/>
              <a:t>Built an interactive Streamlit application providing real-time career assessment and course recommendations</a:t>
            </a:r>
            <a:endParaRPr lang="en-US" altLang="en-US"/>
          </a:p>
          <a:p>
            <a:pPr marL="0" indent="0">
              <a:buFont typeface="Arial" panose="020B0604020202020204" pitchFamily="34" charset="0"/>
              <a:buNone/>
            </a:pPr>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Future Work</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Arial" panose="020B0604020202020204" pitchFamily="34" charset="0"/>
              <a:buChar char="•"/>
            </a:pPr>
            <a:r>
              <a:rPr lang="en-US" altLang="en-US"/>
              <a:t>Real-Time Job Market Integration</a:t>
            </a:r>
            <a:endParaRPr lang="en-US" altLang="en-US"/>
          </a:p>
          <a:p>
            <a:pPr>
              <a:buFont typeface="Arial" panose="020B0604020202020204" pitchFamily="34" charset="0"/>
              <a:buChar char="•"/>
            </a:pPr>
            <a:r>
              <a:rPr lang="en-US" altLang="en-US"/>
              <a:t>Accessibility Improvements like Voice-based interaction, Multi-language interface</a:t>
            </a:r>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Inferences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Arial" panose="020B0604020202020204" pitchFamily="34" charset="0"/>
              <a:buChar char="•"/>
            </a:pPr>
            <a:r>
              <a:rPr lang="en-US" altLang="en-US"/>
              <a:t>The architecture succes balances computational efficiency with semantic understanding, making it suitable for real-time career guidance applications while maintaining high recommendation quality.</a:t>
            </a:r>
            <a:endParaRPr lang="en-US" altLang="en-US"/>
          </a:p>
          <a:p>
            <a:pPr>
              <a:buFont typeface="Arial" panose="020B0604020202020204" pitchFamily="34" charset="0"/>
              <a:buChar char="•"/>
            </a:pPr>
            <a:r>
              <a:rPr lang="en-US" altLang="en-US"/>
              <a:t>The market requires comprehensive career guidance that addresses both technical proficiency and business acumen, indicating a shift toward interdisciplinary skill sets in modern workplaces.</a:t>
            </a:r>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References</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marL="514350" indent="-514350">
              <a:buFont typeface="+mj-lt"/>
              <a:buAutoNum type="arabicPeriod"/>
            </a:pPr>
            <a:r>
              <a:rPr lang="en-US" altLang="en-US" dirty="0">
                <a:sym typeface="+mn-ea"/>
                <a:hlinkClick r:id="rId1" action="ppaction://hlinkfile"/>
              </a:rPr>
              <a:t>https://doi.org/10.1108/JWAM-08-2024-0111</a:t>
            </a:r>
            <a:endParaRPr lang="en-US" altLang="en-US" dirty="0">
              <a:sym typeface="+mn-ea"/>
              <a:hlinkClick r:id="rId1" action="ppaction://hlinkfile"/>
            </a:endParaRPr>
          </a:p>
          <a:p>
            <a:pPr marL="514350" indent="-514350">
              <a:buFont typeface="+mj-lt"/>
              <a:buAutoNum type="arabicPeriod"/>
            </a:pPr>
            <a:r>
              <a:rPr lang="en-US" altLang="en-US" dirty="0">
                <a:sym typeface="+mn-ea"/>
                <a:hlinkClick r:id="rId2" action="ppaction://hlinkfile"/>
              </a:rPr>
              <a:t>https://www.researchgate.net/publication/387087506_Survey_on_Resume_Parsing_Models_for_JOBCONNECT_Enhancing_Recruitment_Efficiency_using_Natural_language_processing_and_Machine_Learning</a:t>
            </a:r>
            <a:endParaRPr lang="en-US" altLang="en-US" dirty="0"/>
          </a:p>
          <a:p>
            <a:pPr marL="514350" indent="-514350">
              <a:buFont typeface="+mj-lt"/>
              <a:buAutoNum type="arabicPeriod"/>
            </a:pPr>
            <a:r>
              <a:rPr lang="en-US" altLang="en-US" dirty="0">
                <a:sym typeface="+mn-ea"/>
                <a:hlinkClick r:id="rId3" action="ppaction://hlinkfile"/>
              </a:rPr>
              <a:t>https://arxiv.org/abs/2410.12052v1</a:t>
            </a:r>
            <a:endParaRPr lang="en-US" altLang="en-US" dirty="0"/>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Research Gap</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Arial" panose="020B0604020202020204" pitchFamily="34" charset="0"/>
              <a:buChar char="•"/>
            </a:pPr>
            <a:r>
              <a:rPr lang="en-US" altLang="en-US"/>
              <a:t>We noticed that in the conference and journal papers we came across, they used traditional methods like tf-idf and word2vec. But the drawback with such methodologies is that, methodologies like tf-idf miss the context and they completely rely on token frequency and word2vec struggle with out of vocabulary words.</a:t>
            </a:r>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b="1">
                <a:latin typeface="Times New Roman" panose="02020603050405020304" charset="0"/>
                <a:cs typeface="Times New Roman" panose="02020603050405020304" charset="0"/>
              </a:rPr>
              <a:t>Objective</a:t>
            </a:r>
            <a:endParaRPr lang="en-US" b="1">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p>
            <a:pPr>
              <a:buFont typeface="Arial" panose="020B0604020202020204" pitchFamily="34" charset="0"/>
              <a:buChar char="•"/>
            </a:pPr>
            <a:r>
              <a:rPr lang="en-US" altLang="en-US"/>
              <a:t>Develop a model that extracts skills from user resumes and identifies gaps between current capabilities and target job requirements.</a:t>
            </a:r>
            <a:endParaRPr lang="en-US" altLang="en-US"/>
          </a:p>
          <a:p>
            <a:pPr>
              <a:buFont typeface="Arial" panose="020B0604020202020204" pitchFamily="34" charset="0"/>
              <a:buChar char="•"/>
            </a:pPr>
            <a:r>
              <a:rPr lang="en-US" altLang="en-US"/>
              <a:t>Create a deep learning-based recommendation system using DSSM that suggests relevant courses based on identified skill gaps and job requirements.</a:t>
            </a:r>
            <a:endParaRPr lang="en-US" altLang="en-US"/>
          </a:p>
          <a:p>
            <a:pPr>
              <a:buFont typeface="Arial" panose="020B0604020202020204" pitchFamily="34" charset="0"/>
              <a:buChar char="•"/>
            </a:pPr>
            <a:r>
              <a:rPr lang="en-US" altLang="en-US"/>
              <a:t>Build a robust system that can extract skills from various resume formats (PDF, DOCX, images) using OCR and NLP techniques, filtering out irrelevant content.</a:t>
            </a:r>
            <a:endParaRPr lang="en-US" altLang="en-US"/>
          </a:p>
          <a:p>
            <a:pPr>
              <a:buFont typeface="Arial" panose="020B0604020202020204" pitchFamily="34" charset="0"/>
              <a:buChar char="•"/>
            </a:pPr>
            <a:r>
              <a:rPr lang="en-US" altLang="en-US"/>
              <a:t> Develop an interactive Streamlit application that provides instant career guidance, skill analysis, and course recommendations with a user-friendly interface.</a:t>
            </a:r>
            <a:endParaRPr lang="en-US" altLang="en-US"/>
          </a:p>
          <a:p>
            <a:pPr marL="0" indent="0">
              <a:buFont typeface="Arial" panose="020B0604020202020204" pitchFamily="34" charset="0"/>
              <a:buNone/>
            </a:pPr>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61290" y="132715"/>
            <a:ext cx="17854930" cy="1217930"/>
          </a:xfrm>
        </p:spPr>
        <p:txBody>
          <a:bodyPr/>
          <a:p>
            <a:r>
              <a:rPr lang="en-US" b="1">
                <a:latin typeface="Times New Roman" panose="02020603050405020304" charset="0"/>
                <a:cs typeface="Times New Roman" panose="02020603050405020304" charset="0"/>
              </a:rPr>
              <a:t>Architecture Diagram</a:t>
            </a:r>
            <a:endParaRPr lang="en-US" b="1">
              <a:latin typeface="Times New Roman" panose="02020603050405020304" charset="0"/>
              <a:cs typeface="Times New Roman" panose="02020603050405020304" charset="0"/>
            </a:endParaRPr>
          </a:p>
        </p:txBody>
      </p:sp>
      <p:pic>
        <p:nvPicPr>
          <p:cNvPr id="4" name="Picture 3" descr="new"/>
          <p:cNvPicPr>
            <a:picLocks noChangeAspect="1"/>
          </p:cNvPicPr>
          <p:nvPr/>
        </p:nvPicPr>
        <p:blipFill>
          <a:blip r:embed="rId1"/>
          <a:stretch>
            <a:fillRect/>
          </a:stretch>
        </p:blipFill>
        <p:spPr>
          <a:xfrm>
            <a:off x="518795" y="1471930"/>
            <a:ext cx="17235805" cy="787654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latin typeface="Times New Roman" panose="02020603050405020304" charset="0"/>
                <a:cs typeface="Times New Roman" panose="02020603050405020304" charset="0"/>
                <a:sym typeface="+mn-ea"/>
              </a:rPr>
              <a:t>Dataset Details &amp; Preprocessing Steps</a:t>
            </a:r>
            <a:endParaRPr lang="en-US"/>
          </a:p>
        </p:txBody>
      </p:sp>
      <p:sp>
        <p:nvSpPr>
          <p:cNvPr id="3" name="Content Placeholder 2"/>
          <p:cNvSpPr>
            <a:spLocks noGrp="1"/>
          </p:cNvSpPr>
          <p:nvPr>
            <p:ph idx="1"/>
          </p:nvPr>
        </p:nvSpPr>
        <p:spPr/>
        <p:txBody>
          <a:bodyPr/>
          <a:p>
            <a:r>
              <a:rPr lang="en-US" altLang="en-US" sz="3200"/>
              <a:t>1. Job_Dataset</a:t>
            </a:r>
            <a:endParaRPr lang="en-US" altLang="en-US"/>
          </a:p>
          <a:p>
            <a:r>
              <a:rPr lang="en-US" altLang="en-US"/>
              <a:t>1.1 Postings.csv( 6680 job_postings)</a:t>
            </a:r>
            <a:endParaRPr lang="en-US" altLang="en-US"/>
          </a:p>
          <a:p>
            <a:endParaRPr lang="en-US" altLang="en-US"/>
          </a:p>
          <a:p>
            <a:endParaRPr lang="en-US" altLang="en-US"/>
          </a:p>
        </p:txBody>
      </p:sp>
      <p:pic>
        <p:nvPicPr>
          <p:cNvPr id="4" name="Picture 3"/>
          <p:cNvPicPr>
            <a:picLocks noChangeAspect="1"/>
          </p:cNvPicPr>
          <p:nvPr/>
        </p:nvPicPr>
        <p:blipFill>
          <a:blip r:embed="rId1"/>
          <a:stretch>
            <a:fillRect/>
          </a:stretch>
        </p:blipFill>
        <p:spPr>
          <a:xfrm>
            <a:off x="1974215" y="3959860"/>
            <a:ext cx="13929360" cy="5608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latin typeface="Times New Roman" panose="02020603050405020304" charset="0"/>
                <a:cs typeface="Times New Roman" panose="02020603050405020304" charset="0"/>
                <a:sym typeface="+mn-ea"/>
              </a:rPr>
              <a:t>Dataset Details &amp; Preprocessing Steps</a:t>
            </a:r>
            <a:endParaRPr lang="en-US"/>
          </a:p>
        </p:txBody>
      </p:sp>
      <p:sp>
        <p:nvSpPr>
          <p:cNvPr id="3" name="Content Placeholder 2"/>
          <p:cNvSpPr>
            <a:spLocks noGrp="1"/>
          </p:cNvSpPr>
          <p:nvPr>
            <p:ph idx="1"/>
          </p:nvPr>
        </p:nvSpPr>
        <p:spPr>
          <a:xfrm>
            <a:off x="869950" y="2768600"/>
            <a:ext cx="16624935" cy="6035040"/>
          </a:xfrm>
        </p:spPr>
        <p:txBody>
          <a:bodyPr/>
          <a:p>
            <a:r>
              <a:rPr lang="en-US"/>
              <a:t>1.2.</a:t>
            </a:r>
            <a:r>
              <a:rPr lang="en-US" altLang="en-US"/>
              <a:t>data_science_analytics.csv","engineering_hardware_networks.csv","engineering_software_qa.csv","it_information_security.csv","project_program_management.csv", "product_management.csv", "research_development.csv", "ux_design_architecture.csv</a:t>
            </a:r>
            <a:endParaRPr lang="en-US" altLang="en-US"/>
          </a:p>
          <a:p>
            <a:r>
              <a:rPr lang="en-US" altLang="en-US"/>
              <a:t>- Aggregate around 70,000 job_postings</a:t>
            </a:r>
            <a:endParaRPr lang="en-US" altLang="en-US"/>
          </a:p>
          <a:p>
            <a:endParaRPr lang="en-US" altLang="en-US"/>
          </a:p>
          <a:p>
            <a:endParaRPr lang="en-US" altLang="en-US"/>
          </a:p>
        </p:txBody>
      </p:sp>
      <p:pic>
        <p:nvPicPr>
          <p:cNvPr id="4" name="Picture 3"/>
          <p:cNvPicPr>
            <a:picLocks noChangeAspect="1"/>
          </p:cNvPicPr>
          <p:nvPr/>
        </p:nvPicPr>
        <p:blipFill>
          <a:blip r:embed="rId1"/>
          <a:stretch>
            <a:fillRect/>
          </a:stretch>
        </p:blipFill>
        <p:spPr>
          <a:xfrm>
            <a:off x="870585" y="4780915"/>
            <a:ext cx="16728440" cy="214249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latin typeface="Times New Roman" panose="02020603050405020304" charset="0"/>
                <a:cs typeface="Times New Roman" panose="02020603050405020304" charset="0"/>
                <a:sym typeface="+mn-ea"/>
              </a:rPr>
              <a:t>Dataset Details &amp; Preprocessing Steps</a:t>
            </a:r>
            <a:endParaRPr lang="en-US"/>
          </a:p>
        </p:txBody>
      </p:sp>
      <p:sp>
        <p:nvSpPr>
          <p:cNvPr id="3" name="Content Placeholder 2"/>
          <p:cNvSpPr>
            <a:spLocks noGrp="1"/>
          </p:cNvSpPr>
          <p:nvPr>
            <p:ph idx="1"/>
          </p:nvPr>
        </p:nvSpPr>
        <p:spPr/>
        <p:txBody>
          <a:bodyPr/>
          <a:p>
            <a:r>
              <a:rPr lang="en-US" sz="3200"/>
              <a:t>2. Courses Dataset</a:t>
            </a:r>
            <a:endParaRPr lang="en-US" sz="3200"/>
          </a:p>
          <a:p>
            <a:r>
              <a:rPr lang="en-US" sz="2800"/>
              <a:t>2.1 </a:t>
            </a:r>
            <a:r>
              <a:rPr lang="en-US" altLang="en-US" sz="2800"/>
              <a:t>coursera_data_analyst.csv", "coursera_hardware.csv", "coursera_info_sec.csv", "coursera_product.csv","coursera_project.csv","coursera_software.csv", "coursera_cyber_security.csv", "coursera_ui_ux.csv","coursera_web_developer.csv"</a:t>
            </a:r>
            <a:endParaRPr lang="en-US" altLang="en-US" sz="2800"/>
          </a:p>
          <a:p>
            <a:r>
              <a:rPr lang="en-US" altLang="en-US" sz="2800"/>
              <a:t>- Aggregate 6000 courses</a:t>
            </a:r>
            <a:endParaRPr lang="en-US" altLang="en-US" sz="2800"/>
          </a:p>
          <a:p>
            <a:endParaRPr lang="en-US" altLang="en-US" sz="2800"/>
          </a:p>
        </p:txBody>
      </p:sp>
      <p:pic>
        <p:nvPicPr>
          <p:cNvPr id="4" name="Picture 3"/>
          <p:cNvPicPr>
            <a:picLocks noChangeAspect="1"/>
          </p:cNvPicPr>
          <p:nvPr/>
        </p:nvPicPr>
        <p:blipFill>
          <a:blip r:embed="rId1"/>
          <a:stretch>
            <a:fillRect/>
          </a:stretch>
        </p:blipFill>
        <p:spPr>
          <a:xfrm>
            <a:off x="5101590" y="6079490"/>
            <a:ext cx="7829550" cy="27241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b="1" dirty="0">
                <a:latin typeface="Times New Roman" panose="02020603050405020304" charset="0"/>
                <a:cs typeface="Times New Roman" panose="02020603050405020304" charset="0"/>
                <a:sym typeface="+mn-ea"/>
              </a:rPr>
              <a:t>Dataset Details &amp; Preprocessing Steps</a:t>
            </a:r>
            <a:endParaRPr lang="en-US"/>
          </a:p>
        </p:txBody>
      </p:sp>
      <p:sp>
        <p:nvSpPr>
          <p:cNvPr id="3" name="Content Placeholder 2"/>
          <p:cNvSpPr>
            <a:spLocks noGrp="1"/>
          </p:cNvSpPr>
          <p:nvPr>
            <p:ph idx="1"/>
          </p:nvPr>
        </p:nvSpPr>
        <p:spPr/>
        <p:txBody>
          <a:bodyPr/>
          <a:p>
            <a:r>
              <a:rPr lang="en-US"/>
              <a:t>2.2</a:t>
            </a:r>
            <a:r>
              <a:rPr lang="en-US" altLang="en-US"/>
              <a:t> Coursera dataset (from Kaggle)</a:t>
            </a:r>
            <a:endParaRPr lang="en-US" altLang="en-US"/>
          </a:p>
          <a:p>
            <a:r>
              <a:rPr lang="en-US" altLang="en-US"/>
              <a:t>-Around 6600 courses </a:t>
            </a:r>
            <a:endParaRPr lang="en-US" altLang="en-US"/>
          </a:p>
          <a:p>
            <a:endParaRPr lang="en-US" altLang="en-US"/>
          </a:p>
          <a:p>
            <a:endParaRPr lang="en-US" altLang="en-US"/>
          </a:p>
        </p:txBody>
      </p:sp>
      <p:pic>
        <p:nvPicPr>
          <p:cNvPr id="4" name="Picture 3"/>
          <p:cNvPicPr>
            <a:picLocks noChangeAspect="1"/>
          </p:cNvPicPr>
          <p:nvPr/>
        </p:nvPicPr>
        <p:blipFill>
          <a:blip r:embed="rId1"/>
          <a:stretch>
            <a:fillRect/>
          </a:stretch>
        </p:blipFill>
        <p:spPr>
          <a:xfrm>
            <a:off x="5057775" y="3931285"/>
            <a:ext cx="7981950" cy="4733925"/>
          </a:xfrm>
          <a:prstGeom prst="rect">
            <a:avLst/>
          </a:prstGeom>
        </p:spPr>
      </p:pic>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0</TotalTime>
  <Words>7277</Words>
  <Application>WPS Presentation</Application>
  <PresentationFormat>Custom</PresentationFormat>
  <Paragraphs>175</Paragraphs>
  <Slides>23</Slides>
  <Notes>0</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23</vt:i4>
      </vt:variant>
    </vt:vector>
  </HeadingPairs>
  <TitlesOfParts>
    <vt:vector size="42" baseType="lpstr">
      <vt:lpstr>Arial</vt:lpstr>
      <vt:lpstr>SimSun</vt:lpstr>
      <vt:lpstr>Wingdings</vt:lpstr>
      <vt:lpstr>Calibri</vt:lpstr>
      <vt:lpstr>Calibri</vt:lpstr>
      <vt:lpstr>Poppins Semi-Bold</vt:lpstr>
      <vt:lpstr>Segoe Print</vt:lpstr>
      <vt:lpstr>Times New Roman</vt:lpstr>
      <vt:lpstr>Poppins Bold</vt:lpstr>
      <vt:lpstr>Poppins</vt:lpstr>
      <vt:lpstr>Helvetica Neue</vt:lpstr>
      <vt:lpstr>Microsoft YaHei</vt:lpstr>
      <vt:lpstr>Arial Unicode MS</vt:lpstr>
      <vt:lpstr>Calibri Light</vt:lpstr>
      <vt:lpstr>Canva Sans</vt:lpstr>
      <vt:lpstr>Yu Gothic UI</vt:lpstr>
      <vt:lpstr>Arimo</vt:lpstr>
      <vt:lpstr>Wingdings</vt:lpstr>
      <vt:lpstr>Retrospect</vt:lpstr>
      <vt:lpstr>PowerPoint 演示文稿</vt:lpstr>
      <vt:lpstr>Problem Statement </vt:lpstr>
      <vt:lpstr>PowerPoint 演示文稿</vt:lpstr>
      <vt:lpstr>PowerPoint 演示文稿</vt:lpstr>
      <vt:lpstr>Architecture Diagram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Pre-training and Training setup</vt:lpstr>
      <vt:lpstr>Hyperparameter Finetuning</vt:lpstr>
      <vt:lpstr>Results and Graphs</vt:lpstr>
      <vt:lpstr>Evaluation Metrics and Tools used for it</vt:lpstr>
      <vt:lpstr>Implementation</vt:lpstr>
      <vt:lpstr>Implementation</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Vaishali Shinde</dc:creator>
  <cp:lastModifiedBy>Suhas Karamaputti</cp:lastModifiedBy>
  <cp:revision>13</cp:revision>
  <dcterms:created xsi:type="dcterms:W3CDTF">2025-07-02T03:20:00Z</dcterms:created>
  <dcterms:modified xsi:type="dcterms:W3CDTF">2025-08-01T05:59:10Z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768C4D19B54B4BD895B4EBFFBABD9266_12</vt:lpwstr>
  </property>
  <property fmtid="{D5CDD505-2E9C-101B-9397-08002B2CF9AE}" pid="3" name="KSOProductBuildVer">
    <vt:lpwstr>1033-12.2.0.21931</vt:lpwstr>
  </property>
</Properties>
</file>