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2"/>
  </p:handoutMasterIdLst>
  <p:sldIdLst>
    <p:sldId id="538" r:id="rId3"/>
    <p:sldId id="570" r:id="rId4"/>
    <p:sldId id="572" r:id="rId6"/>
    <p:sldId id="569" r:id="rId7"/>
    <p:sldId id="585" r:id="rId8"/>
    <p:sldId id="586" r:id="rId9"/>
    <p:sldId id="557" r:id="rId10"/>
    <p:sldId id="549" r:id="rId11"/>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0066"/>
    <a:srgbClr val="33CC33"/>
    <a:srgbClr val="00FFFF"/>
    <a:srgbClr val="6600FF"/>
    <a:srgbClr val="CC66FF"/>
    <a:srgbClr val="62832D"/>
    <a:srgbClr val="0066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37" autoAdjust="0"/>
    <p:restoredTop sz="86811" autoAdjust="0"/>
  </p:normalViewPr>
  <p:slideViewPr>
    <p:cSldViewPr showGuides="1">
      <p:cViewPr varScale="1">
        <p:scale>
          <a:sx n="60" d="100"/>
          <a:sy n="60" d="100"/>
        </p:scale>
        <p:origin x="904" y="52"/>
      </p:cViewPr>
      <p:guideLst>
        <p:guide orient="horz" pos="2160"/>
        <p:guide pos="3798"/>
      </p:guideLst>
    </p:cSldViewPr>
  </p:slideViewPr>
  <p:notesTextViewPr>
    <p:cViewPr>
      <p:scale>
        <a:sx n="100" d="100"/>
        <a:sy n="100" d="100"/>
      </p:scale>
      <p:origin x="0" y="0"/>
    </p:cViewPr>
  </p:notesTextViewPr>
  <p:sorterViewPr>
    <p:cViewPr>
      <p:scale>
        <a:sx n="90" d="100"/>
        <a:sy n="90" d="100"/>
      </p:scale>
      <p:origin x="0" y="130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26A7C97D-3554-44E0-8E72-665D45387ACC}" type="datetimeFigureOut">
              <a:rPr lang="en-US"/>
            </a:fld>
            <a:endParaRPr lang="en-US"/>
          </a:p>
        </p:txBody>
      </p:sp>
      <p:sp>
        <p:nvSpPr>
          <p:cNvPr id="4" name="Footer Placeholder 3"/>
          <p:cNvSpPr>
            <a:spLocks noGrp="1"/>
          </p:cNvSpPr>
          <p:nvPr>
            <p:ph type="ftr" sz="quarter" idx="2"/>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1486DC43-659C-4A17-BDC0-5684401D4FAB}" type="slidenum">
              <a:rPr lang="en-US"/>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8648" cy="46513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970135" y="0"/>
            <a:ext cx="3038648" cy="465138"/>
          </a:xfrm>
          <a:prstGeom prst="rect">
            <a:avLst/>
          </a:prstGeom>
        </p:spPr>
        <p:txBody>
          <a:bodyPr vert="horz" lIns="91440" tIns="45720" rIns="91440" bIns="45720" rtlCol="0"/>
          <a:lstStyle>
            <a:lvl1pPr algn="r">
              <a:defRPr sz="1200"/>
            </a:lvl1pPr>
          </a:lstStyle>
          <a:p>
            <a:pPr>
              <a:defRPr/>
            </a:pPr>
            <a:fld id="{C973BE83-6A1D-4DA3-83D0-ED76C71EFE38}" type="datetimeFigureOut">
              <a:rPr lang="en-US"/>
            </a:fld>
            <a:endParaRPr lang="en-US"/>
          </a:p>
        </p:txBody>
      </p:sp>
      <p:sp>
        <p:nvSpPr>
          <p:cNvPr id="4" name="Slide Image Placeholder 3"/>
          <p:cNvSpPr>
            <a:spLocks noGrp="1" noRot="1" noChangeAspect="1"/>
          </p:cNvSpPr>
          <p:nvPr>
            <p:ph type="sldImg" idx="2"/>
          </p:nvPr>
        </p:nvSpPr>
        <p:spPr>
          <a:xfrm>
            <a:off x="407988" y="696913"/>
            <a:ext cx="6196012"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1848" y="4416426"/>
            <a:ext cx="5608320" cy="4183063"/>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2" y="8829675"/>
            <a:ext cx="3038648" cy="465138"/>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970135" y="8829675"/>
            <a:ext cx="3038648" cy="465138"/>
          </a:xfrm>
          <a:prstGeom prst="rect">
            <a:avLst/>
          </a:prstGeom>
        </p:spPr>
        <p:txBody>
          <a:bodyPr vert="horz" lIns="91440" tIns="45720" rIns="91440" bIns="45720" rtlCol="0" anchor="b"/>
          <a:lstStyle>
            <a:lvl1pPr algn="r">
              <a:defRPr sz="1200"/>
            </a:lvl1pPr>
          </a:lstStyle>
          <a:p>
            <a:pPr>
              <a:defRPr/>
            </a:pPr>
            <a:fld id="{01C81575-24DE-4F6C-A73E-0331B3B2E418}"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6012"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01C81575-24DE-4F6C-A73E-0331B3B2E41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1A7037-0853-0447-B5BA-F1548123F73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1A7037-0853-0447-B5BA-F1548123F73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1A7037-0853-0447-B5BA-F1548123F73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7037-0853-0447-B5BA-F1548123F73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1A7037-0853-0447-B5BA-F1548123F73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2F0E29-F314-934F-92DB-8EEB8DA688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A7037-0853-0447-B5BA-F1548123F733}"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2F0E29-F314-934F-92DB-8EEB8DA68833}" type="slidenum">
              <a:rPr lang="en-US" smtClean="0"/>
            </a:fld>
            <a:endParaRPr lang="en-US"/>
          </a:p>
        </p:txBody>
      </p:sp>
      <p:pic>
        <p:nvPicPr>
          <p:cNvPr id="10" name="Picture 2" descr="PESSAT - All India Online Entrance Exam for Admission to PES University"/>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167336" y="264409"/>
            <a:ext cx="1162050" cy="5334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hyperlink" Target="..\10-1108_jwam-08-2024-0111.pdf" TargetMode="Externa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C3I\Research_Papers\IRJET-V12I4268.pdf" TargetMode="Externa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Research_Papers\Paper3.pdf" TargetMode="Externa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360" y="1052830"/>
            <a:ext cx="7924800" cy="2306955"/>
          </a:xfrm>
          <a:prstGeom prst="rect">
            <a:avLst/>
          </a:prstGeom>
        </p:spPr>
        <p:txBody>
          <a:bodyPr wrap="square">
            <a:spAutoFit/>
          </a:bodyPr>
          <a:lstStyle/>
          <a:p>
            <a:pPr algn="ctr"/>
            <a:r>
              <a:rPr lang="en-US" sz="4800" dirty="0">
                <a:solidFill>
                  <a:srgbClr val="FF0000"/>
                </a:solidFill>
                <a:latin typeface="Trebuchet MS" panose="020B0603020202020204" pitchFamily="34" charset="0"/>
              </a:rPr>
              <a:t>C3I(Review-1)</a:t>
            </a:r>
            <a:endParaRPr lang="en-US" sz="4800" dirty="0">
              <a:solidFill>
                <a:srgbClr val="FF0000"/>
              </a:solidFill>
              <a:latin typeface="Trebuchet MS" panose="020B0603020202020204" pitchFamily="34" charset="0"/>
            </a:endParaRPr>
          </a:p>
          <a:p>
            <a:pPr algn="ctr"/>
            <a:r>
              <a:rPr lang="en-US" sz="4800" dirty="0">
                <a:solidFill>
                  <a:srgbClr val="FF0000"/>
                </a:solidFill>
                <a:latin typeface="Trebuchet MS" panose="020B0603020202020204" pitchFamily="34" charset="0"/>
              </a:rPr>
              <a:t>Mentor: Dr. Richa Sharma </a:t>
            </a:r>
            <a:endParaRPr lang="en-US" sz="4800" dirty="0">
              <a:solidFill>
                <a:srgbClr val="FF0000"/>
              </a:solidFill>
              <a:latin typeface="Trebuchet MS" panose="020B0603020202020204" pitchFamily="34" charset="0"/>
            </a:endParaRPr>
          </a:p>
          <a:p>
            <a:pPr algn="ctr"/>
            <a:r>
              <a:rPr lang="en-US" sz="4800" dirty="0">
                <a:solidFill>
                  <a:srgbClr val="FF0000"/>
                </a:solidFill>
                <a:latin typeface="Trebuchet MS" panose="020B0603020202020204" pitchFamily="34" charset="0"/>
              </a:rPr>
              <a:t>Associate Professor</a:t>
            </a:r>
            <a:endParaRPr lang="en-US" sz="4800" dirty="0">
              <a:solidFill>
                <a:srgbClr val="FF0000"/>
              </a:solidFill>
              <a:latin typeface="Trebuchet MS" panose="020B0603020202020204" pitchFamily="34" charset="0"/>
            </a:endParaRPr>
          </a:p>
        </p:txBody>
      </p:sp>
      <p:sp>
        <p:nvSpPr>
          <p:cNvPr id="4" name="Google Shape;26;p3"/>
          <p:cNvSpPr txBox="1"/>
          <p:nvPr/>
        </p:nvSpPr>
        <p:spPr>
          <a:xfrm>
            <a:off x="4151630" y="3789045"/>
            <a:ext cx="3917950" cy="1372235"/>
          </a:xfrm>
          <a:prstGeom prst="rect">
            <a:avLst/>
          </a:prstGeom>
          <a:noFill/>
          <a:ln>
            <a:noFill/>
          </a:ln>
        </p:spPr>
        <p:txBody>
          <a:bodyPr spcFirstLastPara="1" wrap="square" lIns="91425" tIns="45700" rIns="91425" bIns="45700" anchor="t" anchorCtr="0">
            <a:noAutofit/>
          </a:bodyPr>
          <a:lstStyle/>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Name: Suhas Venkata </a:t>
            </a:r>
            <a:endPar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r>
              <a:rPr lang="en-US" sz="2400" dirty="0">
                <a:solidFill>
                  <a:srgbClr val="0033CC"/>
                </a:solidFill>
                <a:latin typeface="Trebuchet MS" panose="020B0603020202020204"/>
                <a:ea typeface="Trebuchet MS" panose="020B0603020202020204"/>
                <a:cs typeface="Trebuchet MS" panose="020B0603020202020204"/>
                <a:sym typeface="Trebuchet MS" panose="020B0603020202020204"/>
              </a:rPr>
              <a:t>SRN: PES2UG22CS590 </a:t>
            </a:r>
            <a:endParaRPr sz="2000" dirty="0">
              <a:solidFill>
                <a:srgbClr val="0033CC"/>
              </a:solidFill>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a:p>
            <a:pPr>
              <a:spcBef>
                <a:spcPts val="0"/>
              </a:spcBef>
              <a:spcAft>
                <a:spcPts val="0"/>
              </a:spcAft>
            </a:pPr>
            <a:endParaRPr sz="2400" dirty="0">
              <a:solidFill>
                <a:srgbClr val="0033CC"/>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143250" y="129667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19380" y="1556385"/>
            <a:ext cx="11812905" cy="4371975"/>
          </a:xfrm>
          <a:prstGeom prst="rect">
            <a:avLst/>
          </a:prstGeom>
        </p:spPr>
        <p:txBody>
          <a:bodyPr/>
          <a:lstStyle/>
          <a:p>
            <a:pPr marL="342900" indent="12700" algn="just" eaLnBrk="0" hangingPunct="0">
              <a:spcBef>
                <a:spcPct val="20000"/>
              </a:spcBef>
              <a:defRPr/>
            </a:pPr>
            <a:r>
              <a:rPr lang="en-US" altLang="en-US" sz="2400" kern="0" dirty="0">
                <a:solidFill>
                  <a:srgbClr val="0000FF"/>
                </a:solidFill>
                <a:latin typeface="Trebuchet MS" panose="020B0603020202020204" pitchFamily="34" charset="0"/>
              </a:rPr>
              <a:t>“Using ML to analyze job posting trends, skill gaps, and recommend reskilling programs in vulnerable employment sectors”</a:t>
            </a:r>
            <a:endParaRPr lang="en-US" altLang="en-US" sz="2400" kern="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4367530" y="836297"/>
            <a:ext cx="6477000" cy="46037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Problem Statement </a:t>
            </a:r>
            <a:endParaRPr lang="en-US" sz="2400" dirty="0">
              <a:solidFill>
                <a:srgbClr val="FF0000"/>
              </a:solidFill>
              <a:latin typeface="Trebuchet MS" panose="020B0603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0" y="158115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19380" y="1723390"/>
            <a:ext cx="11631930" cy="4677410"/>
          </a:xfrm>
          <a:prstGeom prst="rect">
            <a:avLst/>
          </a:prstGeom>
        </p:spPr>
        <p:txBody>
          <a:bodyPr/>
          <a:lstStyle/>
          <a:p>
            <a:pPr marL="342900" indent="12700" algn="just" eaLnBrk="0" hangingPunct="0">
              <a:spcBef>
                <a:spcPct val="20000"/>
              </a:spcBef>
              <a:defRPr/>
            </a:pPr>
            <a:r>
              <a:rPr lang="en-US" altLang="en-US" sz="2400" kern="0" dirty="0">
                <a:solidFill>
                  <a:srgbClr val="0000FF"/>
                </a:solidFill>
                <a:latin typeface="Trebuchet MS" panose="020B0603020202020204" pitchFamily="34" charset="0"/>
              </a:rPr>
              <a:t>The skills gap is a significant challenge for job seekers. Many individuals lack the specific skills required for available positions, leading to unemployment and underemployment, so our model aims to solve this issue by analyzes a user's resume and recommends relevant online courses to bridge their skill gaps and improve their career prospects.</a:t>
            </a:r>
            <a:endParaRPr lang="en-US" altLang="en-US" sz="2400" kern="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4191000" y="1143002"/>
            <a:ext cx="6477000" cy="46037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Introduction</a:t>
            </a:r>
            <a:endParaRPr lang="en-US" sz="2400" dirty="0">
              <a:solidFill>
                <a:srgbClr val="FF0000"/>
              </a:solidFill>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62890" y="648975"/>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991360" y="2277110"/>
            <a:ext cx="8077200" cy="4191000"/>
          </a:xfrm>
          <a:prstGeom prst="rect">
            <a:avLst/>
          </a:prstGeom>
        </p:spPr>
        <p:txBody>
          <a:bodyPr/>
          <a:lstStyle/>
          <a:p>
            <a:pPr marL="342900" indent="0" algn="just" eaLnBrk="0" hangingPunct="0">
              <a:spcBef>
                <a:spcPct val="20000"/>
              </a:spcBef>
              <a:buFont typeface="Wingdings" panose="05000000000000000000" pitchFamily="2" charset="2"/>
              <a:buNone/>
              <a:defRPr/>
            </a:pPr>
            <a:endParaRPr lang="en-IN" sz="2400" kern="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335280" y="188595"/>
            <a:ext cx="2553335" cy="46037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graphicFrame>
        <p:nvGraphicFramePr>
          <p:cNvPr id="3" name="Table 2"/>
          <p:cNvGraphicFramePr>
            <a:graphicFrameLocks noGrp="1"/>
          </p:cNvGraphicFramePr>
          <p:nvPr>
            <p:custDataLst>
              <p:tags r:id="rId1"/>
            </p:custDataLst>
          </p:nvPr>
        </p:nvGraphicFramePr>
        <p:xfrm>
          <a:off x="0" y="836930"/>
          <a:ext cx="12236450" cy="7040880"/>
        </p:xfrm>
        <a:graphic>
          <a:graphicData uri="http://schemas.openxmlformats.org/drawingml/2006/table">
            <a:tbl>
              <a:tblPr firstRow="1" bandRow="1">
                <a:tableStyleId>{5C22544A-7EE6-4342-B048-85BDC9FD1C3A}</a:tableStyleId>
              </a:tblPr>
              <a:tblGrid>
                <a:gridCol w="3140075"/>
                <a:gridCol w="3035935"/>
                <a:gridCol w="3020695"/>
                <a:gridCol w="3039745"/>
              </a:tblGrid>
              <a:tr h="640080">
                <a:tc>
                  <a:txBody>
                    <a:bodyPr/>
                    <a:lstStyle/>
                    <a:p>
                      <a:r>
                        <a:rPr lang="en-US" dirty="0"/>
                        <a:t>Details of Paper- Title, author, Journal</a:t>
                      </a:r>
                      <a:endParaRPr lang="en-IN" dirty="0"/>
                    </a:p>
                  </a:txBody>
                  <a:tcPr/>
                </a:tc>
                <a:tc>
                  <a:txBody>
                    <a:bodyPr/>
                    <a:lstStyle/>
                    <a:p>
                      <a:r>
                        <a:rPr lang="en-US" dirty="0"/>
                        <a:t>Methodology Used</a:t>
                      </a:r>
                      <a:endParaRPr lang="en-IN" dirty="0"/>
                    </a:p>
                  </a:txBody>
                  <a:tcPr/>
                </a:tc>
                <a:tc>
                  <a:txBody>
                    <a:bodyPr/>
                    <a:lstStyle/>
                    <a:p>
                      <a:r>
                        <a:rPr lang="en-US" dirty="0"/>
                        <a:t>Result</a:t>
                      </a:r>
                      <a:endParaRPr lang="en-IN" dirty="0"/>
                    </a:p>
                  </a:txBody>
                  <a:tcPr/>
                </a:tc>
                <a:tc>
                  <a:txBody>
                    <a:bodyPr/>
                    <a:lstStyle/>
                    <a:p>
                      <a:r>
                        <a:rPr lang="en-US" dirty="0"/>
                        <a:t>Limitations</a:t>
                      </a:r>
                      <a:endParaRPr lang="en-IN" dirty="0"/>
                    </a:p>
                  </a:txBody>
                  <a:tcPr/>
                </a:tc>
              </a:tr>
              <a:tr h="6400800">
                <a:tc>
                  <a:txBody>
                    <a:bodyPr/>
                    <a:lstStyle/>
                    <a:p>
                      <a:r>
                        <a:rPr lang="en-US" altLang="en-US" dirty="0"/>
                        <a:t>Title: “Machine learning and AI technology-induced skill gaps and opportunities for continuous development of middle-skilled employees”</a:t>
                      </a:r>
                      <a:endParaRPr lang="en-US" altLang="en-US" dirty="0"/>
                    </a:p>
                    <a:p>
                      <a:endParaRPr lang="en-US" altLang="en-US" dirty="0"/>
                    </a:p>
                    <a:p>
                      <a:r>
                        <a:rPr lang="en-US" altLang="en-US" dirty="0"/>
                        <a:t>Szufang Chuang, Mehran Shahhosseini, Maria Javaid, Greg G. Wang</a:t>
                      </a:r>
                      <a:endParaRPr lang="en-US" altLang="en-US" dirty="0"/>
                    </a:p>
                    <a:p>
                      <a:endParaRPr lang="en-US" altLang="en-US" dirty="0"/>
                    </a:p>
                    <a:p>
                      <a:r>
                        <a:rPr lang="en-US" altLang="en-US" dirty="0"/>
                        <a:t>Journal:Journal of Work-Applied Management, Emerald Publishing, 2024</a:t>
                      </a:r>
                      <a:endParaRPr lang="en-US" altLang="en-US" dirty="0"/>
                    </a:p>
                    <a:p>
                      <a:endParaRPr lang="en-US" altLang="en-US" dirty="0"/>
                    </a:p>
                    <a:p>
                      <a:r>
                        <a:rPr lang="en-US" altLang="en-US" dirty="0">
                          <a:hlinkClick r:id="rId2" action="ppaction://hlinkfile"/>
                        </a:rPr>
                        <a:t>https://doi.org/10.1108/JWAM-08-2024-0111</a:t>
                      </a:r>
                      <a:endParaRPr lang="en-US" altLang="en-US" dirty="0"/>
                    </a:p>
                  </a:txBody>
                  <a:tcPr/>
                </a:tc>
                <a:tc>
                  <a:txBody>
                    <a:bodyPr/>
                    <a:lstStyle/>
                    <a:p>
                      <a:pPr marL="285750" indent="-285750">
                        <a:buFontTx/>
                        <a:buChar char="-"/>
                      </a:pPr>
                      <a:r>
                        <a:rPr lang="en-US" altLang="en-US" sz="1800" dirty="0"/>
                        <a:t>Scenario analysis informed by Sociotechnical Systems (STS) theory. Focused on middle-skill-level occupations related to mechatronics and robotics. Used occupational databases like O*NET Online and U.S. Bureau of Labor Statistics data (2021–2031 projections) to assess job growth, skill gaps, and upskilling potential.</a:t>
                      </a:r>
                      <a:endParaRPr lang="en-US" altLang="en-US" sz="1800" dirty="0"/>
                    </a:p>
                  </a:txBody>
                  <a:tcPr/>
                </a:tc>
                <a:tc>
                  <a:txBody>
                    <a:bodyPr/>
                    <a:lstStyle/>
                    <a:p>
                      <a:pPr marL="285750" indent="-285750">
                        <a:buFontTx/>
                        <a:buChar char="-"/>
                      </a:pPr>
                      <a:r>
                        <a:rPr lang="en-US" altLang="en-US" dirty="0"/>
                        <a:t>Middle-skilled roles (e.g., CNC operators, EMM technologists) are at risk due to AI/ML automation. Scenario analysis shows they can be upskilled to become CNC programmers or eventually transition into high-skilled roles like data scientists or robotics engineers. Upskilling can increase job security, salaries, and bridge the AI-induced skill gap in the U.S.</a:t>
                      </a:r>
                      <a:endParaRPr lang="en-US" altLang="en-US" dirty="0"/>
                    </a:p>
                  </a:txBody>
                  <a:tcPr/>
                </a:tc>
                <a:tc>
                  <a:txBody>
                    <a:bodyPr/>
                    <a:lstStyle/>
                    <a:p>
                      <a:pPr marL="285750" indent="-285750">
                        <a:buFontTx/>
                        <a:buChar char="-"/>
                      </a:pPr>
                      <a:r>
                        <a:rPr lang="en-US" altLang="en-US" dirty="0"/>
                        <a:t>Relies on scenario analysis and secondary data sources; no direct empirical validation or primary research (e.g., surveys, interviews). Generalized across industries without deep sector-specific analysis. Gender and inclusion concerns noted but not deeply explored.</a:t>
                      </a:r>
                      <a:endParaRPr lang="en-US" alt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a:spLocks noChangeArrowheads="1"/>
          </p:cNvSpPr>
          <p:nvPr/>
        </p:nvSpPr>
        <p:spPr bwMode="auto">
          <a:xfrm>
            <a:off x="262890" y="648975"/>
            <a:ext cx="7620000" cy="36513"/>
          </a:xfrm>
          <a:prstGeom prst="rect">
            <a:avLst/>
          </a:prstGeom>
          <a:solidFill>
            <a:srgbClr val="33CCCC"/>
          </a:solidFill>
          <a:ln w="9525">
            <a:noFill/>
            <a:miter lim="800000"/>
          </a:ln>
        </p:spPr>
        <p:txBody>
          <a:bodyPr wrap="none" anchor="ctr"/>
          <a:p>
            <a:endParaRPr lang="en-US"/>
          </a:p>
        </p:txBody>
      </p:sp>
      <p:sp>
        <p:nvSpPr>
          <p:cNvPr id="14" name="Text Box 34"/>
          <p:cNvSpPr txBox="1">
            <a:spLocks noChangeArrowheads="1"/>
          </p:cNvSpPr>
          <p:nvPr/>
        </p:nvSpPr>
        <p:spPr bwMode="auto">
          <a:xfrm>
            <a:off x="335280" y="188595"/>
            <a:ext cx="2553335" cy="460375"/>
          </a:xfrm>
          <a:prstGeom prst="rect">
            <a:avLst/>
          </a:prstGeom>
          <a:noFill/>
          <a:ln w="9525">
            <a:noFill/>
            <a:miter lim="800000"/>
          </a:ln>
        </p:spPr>
        <p:txBody>
          <a:bodyPr wrap="square">
            <a:spAutoFit/>
          </a:bodyPr>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graphicFrame>
        <p:nvGraphicFramePr>
          <p:cNvPr id="3" name="Table 2"/>
          <p:cNvGraphicFramePr>
            <a:graphicFrameLocks noGrp="1"/>
          </p:cNvGraphicFramePr>
          <p:nvPr>
            <p:custDataLst>
              <p:tags r:id="rId1"/>
            </p:custDataLst>
          </p:nvPr>
        </p:nvGraphicFramePr>
        <p:xfrm>
          <a:off x="0" y="885825"/>
          <a:ext cx="12192635" cy="5971540"/>
        </p:xfrm>
        <a:graphic>
          <a:graphicData uri="http://schemas.openxmlformats.org/drawingml/2006/table">
            <a:tbl>
              <a:tblPr firstRow="1" bandRow="1">
                <a:tableStyleId>{5C22544A-7EE6-4342-B048-85BDC9FD1C3A}</a:tableStyleId>
              </a:tblPr>
              <a:tblGrid>
                <a:gridCol w="3128645"/>
                <a:gridCol w="3025140"/>
                <a:gridCol w="3025140"/>
                <a:gridCol w="3013710"/>
              </a:tblGrid>
              <a:tr h="657860">
                <a:tc>
                  <a:txBody>
                    <a:bodyPr/>
                    <a:p>
                      <a:r>
                        <a:rPr lang="en-US" dirty="0"/>
                        <a:t>Details of Paper- Title, author, conference /Journal</a:t>
                      </a:r>
                      <a:endParaRPr lang="en-IN" dirty="0"/>
                    </a:p>
                  </a:txBody>
                  <a:tcPr/>
                </a:tc>
                <a:tc>
                  <a:txBody>
                    <a:bodyPr/>
                    <a:p>
                      <a:r>
                        <a:rPr lang="en-US" dirty="0"/>
                        <a:t>Methodology Used</a:t>
                      </a:r>
                      <a:endParaRPr lang="en-IN" dirty="0"/>
                    </a:p>
                  </a:txBody>
                  <a:tcPr/>
                </a:tc>
                <a:tc>
                  <a:txBody>
                    <a:bodyPr/>
                    <a:p>
                      <a:r>
                        <a:rPr lang="en-US" dirty="0"/>
                        <a:t>Result</a:t>
                      </a:r>
                      <a:endParaRPr lang="en-IN" dirty="0"/>
                    </a:p>
                  </a:txBody>
                  <a:tcPr/>
                </a:tc>
                <a:tc>
                  <a:txBody>
                    <a:bodyPr/>
                    <a:p>
                      <a:r>
                        <a:rPr lang="en-US" dirty="0"/>
                        <a:t>Limitations</a:t>
                      </a:r>
                      <a:endParaRPr lang="en-IN" dirty="0"/>
                    </a:p>
                  </a:txBody>
                  <a:tcPr/>
                </a:tc>
              </a:tr>
              <a:tr h="5313680">
                <a:tc>
                  <a:txBody>
                    <a:bodyPr/>
                    <a:p>
                      <a:r>
                        <a:rPr lang="en-US" b="1" dirty="0"/>
                        <a:t>Title: </a:t>
                      </a:r>
                      <a:r>
                        <a:rPr lang="en-US" dirty="0"/>
                        <a:t>“</a:t>
                      </a:r>
                      <a:r>
                        <a:rPr lang="en-US" altLang="en-US" dirty="0"/>
                        <a:t>NLP-Based Resume Analysis, Skill Enhancement &amp; Job Automation</a:t>
                      </a:r>
                      <a:r>
                        <a:rPr lang="en-US" dirty="0"/>
                        <a:t>”</a:t>
                      </a:r>
                      <a:endParaRPr lang="en-US" dirty="0"/>
                    </a:p>
                    <a:p>
                      <a:endParaRPr lang="en-US" dirty="0"/>
                    </a:p>
                    <a:p>
                      <a:r>
                        <a:rPr lang="en-IN" b="1" dirty="0"/>
                        <a:t>Authors: </a:t>
                      </a:r>
                      <a:r>
                        <a:rPr lang="en-US" altLang="en-US" dirty="0"/>
                        <a:t>G. Krishna Lohith, K. Varshith Reddy, P. Mounisha Reddy, Viyyapu Lokeshwari Vinya</a:t>
                      </a:r>
                      <a:endParaRPr lang="en-US" altLang="en-US" dirty="0"/>
                    </a:p>
                    <a:p>
                      <a:endParaRPr lang="en-IN" dirty="0"/>
                    </a:p>
                    <a:p>
                      <a:r>
                        <a:rPr lang="en-US" altLang="en-US" dirty="0"/>
                        <a:t>International Research Journal of Engineering and Technology (IRJET), Volume 12, Issue 04, April 2025</a:t>
                      </a:r>
                      <a:endParaRPr lang="en-US" altLang="en-US" dirty="0"/>
                    </a:p>
                    <a:p>
                      <a:endParaRPr lang="en-US" altLang="en-US" dirty="0"/>
                    </a:p>
                    <a:p>
                      <a:r>
                        <a:rPr lang="en-US" altLang="en-US" dirty="0">
                          <a:hlinkClick r:id="rId2" action="ppaction://hlinkfile"/>
                        </a:rPr>
                        <a:t>http://www.irjet.net/archives/V12/i4/IRJET-V12I4268.pdf</a:t>
                      </a:r>
                      <a:endParaRPr lang="en-US" altLang="en-US" dirty="0"/>
                    </a:p>
                  </a:txBody>
                  <a:tcPr/>
                </a:tc>
                <a:tc>
                  <a:txBody>
                    <a:bodyPr/>
                    <a:p>
                      <a:pPr marL="285750" indent="-285750">
                        <a:buFontTx/>
                        <a:buChar char="-"/>
                      </a:pPr>
                      <a:r>
                        <a:rPr lang="en-US" altLang="en-US" sz="1800" dirty="0"/>
                        <a:t>Developed a web-based system named CareerBoost. Used NLP and ML to extract structured information from resumes, perform cosine similarity scoring for job-role matching, identify skill gaps, and provide career suggestions. Integrated resume parsing, contextual skill assessment, customized course recommendations, chatbot support, and job listing aggregation from platforms like Indeed and Internshala.</a:t>
                      </a:r>
                      <a:endParaRPr lang="en-US" altLang="en-US" sz="1800" dirty="0"/>
                    </a:p>
                  </a:txBody>
                  <a:tcPr/>
                </a:tc>
                <a:tc>
                  <a:txBody>
                    <a:bodyPr/>
                    <a:p>
                      <a:pPr marL="285750" indent="-285750">
                        <a:buFontTx/>
                        <a:buChar char="-"/>
                      </a:pPr>
                      <a:r>
                        <a:rPr lang="en-US" altLang="en-US" dirty="0"/>
                        <a:t>The system successfully categorized skills (matched, missing, less relevant), recommended personalized learning paths, optimized resumes with section-wise feedback, and offered real-time AI chat assistance.  Also retrieved 27 live job listings for UX roles in Hyderabad, proving job-market alignment.</a:t>
                      </a:r>
                      <a:endParaRPr lang="en-US" altLang="en-US" dirty="0"/>
                    </a:p>
                  </a:txBody>
                  <a:tcPr/>
                </a:tc>
                <a:tc>
                  <a:txBody>
                    <a:bodyPr/>
                    <a:p>
                      <a:pPr marL="285750" indent="-285750">
                        <a:buFontTx/>
                        <a:buChar char="-"/>
                      </a:pPr>
                      <a:r>
                        <a:rPr lang="en-US" altLang="en-US" dirty="0"/>
                        <a:t>While the system offers high functional utility, it operates as a scaled-down ATS and may not match enterprise-level recruiting needs. No large-scale user testing or empirical evaluation data provided. Limited industry-wise benchmarking.</a:t>
                      </a:r>
                      <a:endParaRPr lang="en-US" altLang="en-US"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a:spLocks noChangeArrowheads="1"/>
          </p:cNvSpPr>
          <p:nvPr/>
        </p:nvSpPr>
        <p:spPr bwMode="auto">
          <a:xfrm>
            <a:off x="262890" y="648975"/>
            <a:ext cx="7620000" cy="36513"/>
          </a:xfrm>
          <a:prstGeom prst="rect">
            <a:avLst/>
          </a:prstGeom>
          <a:solidFill>
            <a:srgbClr val="33CCCC"/>
          </a:solidFill>
          <a:ln w="9525">
            <a:noFill/>
            <a:miter lim="800000"/>
          </a:ln>
        </p:spPr>
        <p:txBody>
          <a:bodyPr wrap="none" anchor="ctr"/>
          <a:p>
            <a:endParaRPr lang="en-US"/>
          </a:p>
        </p:txBody>
      </p:sp>
      <p:sp>
        <p:nvSpPr>
          <p:cNvPr id="14" name="Text Box 34"/>
          <p:cNvSpPr txBox="1">
            <a:spLocks noChangeArrowheads="1"/>
          </p:cNvSpPr>
          <p:nvPr/>
        </p:nvSpPr>
        <p:spPr bwMode="auto">
          <a:xfrm>
            <a:off x="335280" y="188595"/>
            <a:ext cx="2553335" cy="460375"/>
          </a:xfrm>
          <a:prstGeom prst="rect">
            <a:avLst/>
          </a:prstGeom>
          <a:noFill/>
          <a:ln w="9525">
            <a:noFill/>
            <a:miter lim="800000"/>
          </a:ln>
        </p:spPr>
        <p:txBody>
          <a:bodyPr wrap="square">
            <a:spAutoFit/>
          </a:bodyPr>
          <a:p>
            <a:pPr marL="342900" indent="-342900" algn="r" eaLnBrk="0" hangingPunct="0">
              <a:defRPr/>
            </a:pPr>
            <a:r>
              <a:rPr lang="en-US" sz="2400" dirty="0">
                <a:solidFill>
                  <a:srgbClr val="FF0000"/>
                </a:solidFill>
                <a:latin typeface="Trebuchet MS" panose="020B0603020202020204" pitchFamily="34" charset="0"/>
              </a:rPr>
              <a:t>Literature Survey</a:t>
            </a:r>
            <a:endParaRPr lang="en-US" sz="2400" dirty="0">
              <a:solidFill>
                <a:srgbClr val="FF0000"/>
              </a:solidFill>
              <a:latin typeface="Trebuchet MS" panose="020B0603020202020204" pitchFamily="34" charset="0"/>
            </a:endParaRPr>
          </a:p>
        </p:txBody>
      </p:sp>
      <p:graphicFrame>
        <p:nvGraphicFramePr>
          <p:cNvPr id="3" name="Table 2"/>
          <p:cNvGraphicFramePr>
            <a:graphicFrameLocks noGrp="1"/>
          </p:cNvGraphicFramePr>
          <p:nvPr>
            <p:custDataLst>
              <p:tags r:id="rId1"/>
            </p:custDataLst>
          </p:nvPr>
        </p:nvGraphicFramePr>
        <p:xfrm>
          <a:off x="0" y="908685"/>
          <a:ext cx="12236450" cy="5972175"/>
        </p:xfrm>
        <a:graphic>
          <a:graphicData uri="http://schemas.openxmlformats.org/drawingml/2006/table">
            <a:tbl>
              <a:tblPr firstRow="1" bandRow="1">
                <a:tableStyleId>{5C22544A-7EE6-4342-B048-85BDC9FD1C3A}</a:tableStyleId>
              </a:tblPr>
              <a:tblGrid>
                <a:gridCol w="3140075"/>
                <a:gridCol w="3035935"/>
                <a:gridCol w="3035935"/>
                <a:gridCol w="3024505"/>
              </a:tblGrid>
              <a:tr h="653415">
                <a:tc>
                  <a:txBody>
                    <a:bodyPr/>
                    <a:p>
                      <a:r>
                        <a:rPr lang="en-US" dirty="0"/>
                        <a:t>Details of Paper- Title, author, conference /Journal</a:t>
                      </a:r>
                      <a:endParaRPr lang="en-IN" dirty="0"/>
                    </a:p>
                  </a:txBody>
                  <a:tcPr/>
                </a:tc>
                <a:tc>
                  <a:txBody>
                    <a:bodyPr/>
                    <a:p>
                      <a:r>
                        <a:rPr lang="en-US" dirty="0"/>
                        <a:t>Methodology Used</a:t>
                      </a:r>
                      <a:endParaRPr lang="en-IN" dirty="0"/>
                    </a:p>
                  </a:txBody>
                  <a:tcPr/>
                </a:tc>
                <a:tc>
                  <a:txBody>
                    <a:bodyPr/>
                    <a:p>
                      <a:r>
                        <a:rPr lang="en-US" dirty="0"/>
                        <a:t>Result</a:t>
                      </a:r>
                      <a:endParaRPr lang="en-IN" dirty="0"/>
                    </a:p>
                  </a:txBody>
                  <a:tcPr/>
                </a:tc>
                <a:tc>
                  <a:txBody>
                    <a:bodyPr/>
                    <a:p>
                      <a:r>
                        <a:rPr lang="en-US" dirty="0"/>
                        <a:t>Limitations</a:t>
                      </a:r>
                      <a:endParaRPr lang="en-IN" dirty="0"/>
                    </a:p>
                  </a:txBody>
                  <a:tcPr/>
                </a:tc>
              </a:tr>
              <a:tr h="5318760">
                <a:tc>
                  <a:txBody>
                    <a:bodyPr/>
                    <a:p>
                      <a:r>
                        <a:rPr lang="en-US" b="1" dirty="0"/>
                        <a:t>Title: </a:t>
                      </a:r>
                      <a:r>
                        <a:rPr lang="en-US" dirty="0"/>
                        <a:t>“</a:t>
                      </a:r>
                      <a:r>
                        <a:rPr lang="en-US" altLang="en-US" dirty="0"/>
                        <a:t>Survey on Resume Parsing Models for JOBCONNECT+: Enhancing Recruitment Efficiency using Natural language processing and Machine Learning</a:t>
                      </a:r>
                      <a:r>
                        <a:rPr lang="en-US" dirty="0"/>
                        <a:t>”</a:t>
                      </a:r>
                      <a:endParaRPr lang="en-US" dirty="0"/>
                    </a:p>
                    <a:p>
                      <a:endParaRPr lang="en-US" dirty="0"/>
                    </a:p>
                    <a:p>
                      <a:r>
                        <a:rPr lang="en-IN" b="1" dirty="0"/>
                        <a:t>Authors: </a:t>
                      </a:r>
                      <a:r>
                        <a:rPr lang="en-US" altLang="en-US" dirty="0"/>
                        <a:t>R. Deepa, V. Jayalakshmi, K. Karpagalakshmi, S. Manikanda Prabhu, P. Thilakavathy</a:t>
                      </a:r>
                      <a:endParaRPr lang="en-US" altLang="en-US" dirty="0"/>
                    </a:p>
                    <a:p>
                      <a:endParaRPr lang="en-IN" dirty="0"/>
                    </a:p>
                    <a:p>
                      <a:r>
                        <a:rPr lang="en-US" altLang="en-US" dirty="0"/>
                        <a:t>International Journal of Computational and Experimental Science and Engineering (IJCESEN), Vol. 10, No. 4, 2024</a:t>
                      </a:r>
                      <a:endParaRPr lang="en-US" altLang="en-US" dirty="0"/>
                    </a:p>
                    <a:p>
                      <a:r>
                        <a:rPr lang="en-US" altLang="en-US" dirty="0">
                          <a:hlinkClick r:id="rId2" tooltip="" action="ppaction://hlinkfile"/>
                        </a:rPr>
                        <a:t>https://www.researchgate.net/publication/387087506_Survey_on_Resume_Parsing_Models_for_JOBCONNECT_Enhancing_Recruitment_Efficiency_using_Natural_language_processing_and_Machine_Learning</a:t>
                      </a:r>
                      <a:endParaRPr lang="en-US" altLang="en-US" dirty="0"/>
                    </a:p>
                  </a:txBody>
                  <a:tcPr/>
                </a:tc>
                <a:tc>
                  <a:txBody>
                    <a:bodyPr/>
                    <a:p>
                      <a:pPr marL="285750" indent="-285750">
                        <a:buFontTx/>
                        <a:buChar char="-"/>
                      </a:pPr>
                      <a:r>
                        <a:rPr lang="en-US" altLang="en-US" sz="1800" dirty="0"/>
                        <a:t>This study surveys and proposes the M-LPERM (Multi-Label Parser Entity Recognition Model) for parsing resumes within the JOBCONNECT+ platform. It includes entity recognition, multi-label classification, domain ontologies, and context-aware NLP techniques. Resume data undergoes pre-processing, tokenization, and classification. Simulation-based performance comparisons were made against other models like CoreNLP and NLP-FRA.</a:t>
                      </a:r>
                      <a:endParaRPr lang="en-US" altLang="en-US" sz="1800" dirty="0"/>
                    </a:p>
                  </a:txBody>
                  <a:tcPr/>
                </a:tc>
                <a:tc>
                  <a:txBody>
                    <a:bodyPr/>
                    <a:p>
                      <a:pPr marL="285750" indent="-285750">
                        <a:buFontTx/>
                        <a:buChar char="-"/>
                      </a:pPr>
                      <a:r>
                        <a:rPr lang="en-US" altLang="en-US" dirty="0"/>
                        <a:t>M-LPERM achieved 92.8% parsing accuracy, 97.6% entity recognition efficiency, and 88.4% processing speed. It significantly outperforms other models in handling diverse, multilingual, and complex resume formats. It enables automatic shortlisting, skill gap analysis, personalized job suggestions, and improves recruitment efficiency for JOBCONNECT+.</a:t>
                      </a:r>
                      <a:endParaRPr lang="en-US" altLang="en-US" dirty="0"/>
                    </a:p>
                  </a:txBody>
                  <a:tcPr/>
                </a:tc>
                <a:tc>
                  <a:txBody>
                    <a:bodyPr/>
                    <a:p>
                      <a:pPr marL="285750" indent="-285750">
                        <a:buFontTx/>
                        <a:buChar char="-"/>
                      </a:pPr>
                      <a:r>
                        <a:rPr lang="en-US" altLang="en-US" dirty="0"/>
                        <a:t>It requires robust user interface familiarity and rich structured data inputs. No real-world deployment data is yet available. Evaluation remains based on simulation, not on live recruitment environments.</a:t>
                      </a:r>
                      <a:endParaRPr lang="en-US" alt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72130" y="1297310"/>
            <a:ext cx="7620000" cy="36513"/>
          </a:xfrm>
          <a:prstGeom prst="rect">
            <a:avLst/>
          </a:prstGeom>
          <a:solidFill>
            <a:srgbClr val="33CCCC"/>
          </a:solidFill>
          <a:ln w="9525">
            <a:noFill/>
            <a:miter lim="800000"/>
          </a:ln>
        </p:spPr>
        <p:txBody>
          <a:bodyPr wrap="none" anchor="ctr"/>
          <a:lstStyle/>
          <a:p>
            <a:endParaRPr lang="en-US"/>
          </a:p>
        </p:txBody>
      </p:sp>
      <p:sp>
        <p:nvSpPr>
          <p:cNvPr id="10" name="Content Placeholder 2"/>
          <p:cNvSpPr txBox="1"/>
          <p:nvPr/>
        </p:nvSpPr>
        <p:spPr>
          <a:xfrm>
            <a:off x="111125" y="1557020"/>
            <a:ext cx="11859260" cy="5150485"/>
          </a:xfrm>
          <a:prstGeom prst="rect">
            <a:avLst/>
          </a:prstGeom>
        </p:spPr>
        <p:txBody>
          <a:bodyPr/>
          <a:lstStyle/>
          <a:p>
            <a:pPr marL="342900" indent="12700" algn="just" eaLnBrk="0" hangingPunct="0">
              <a:spcBef>
                <a:spcPct val="20000"/>
              </a:spcBef>
              <a:buFont typeface="Wingdings" panose="05000000000000000000" pitchFamily="2" charset="2"/>
              <a:buChar char="§"/>
              <a:defRPr/>
            </a:pPr>
            <a:r>
              <a:rPr lang="en-US" altLang="en-US" sz="2400" kern="0" dirty="0">
                <a:solidFill>
                  <a:srgbClr val="0000FF"/>
                </a:solidFill>
                <a:latin typeface="Trebuchet MS" panose="020B0603020202020204" pitchFamily="34" charset="0"/>
              </a:rPr>
              <a:t>We are planning to integrate LLM(Large Language Model) into our model as LLM can help in dynamic job skill identification as well helps in improved course recommendation.</a:t>
            </a:r>
            <a:endParaRPr lang="en-US" altLang="en-US" sz="2400" kern="0" dirty="0">
              <a:solidFill>
                <a:srgbClr val="0000FF"/>
              </a:solidFill>
              <a:latin typeface="Trebuchet MS" panose="020B0603020202020204" pitchFamily="34" charset="0"/>
            </a:endParaRPr>
          </a:p>
          <a:p>
            <a:pPr marL="342900" indent="12700" algn="just" eaLnBrk="0" hangingPunct="0">
              <a:spcBef>
                <a:spcPct val="20000"/>
              </a:spcBef>
              <a:buFont typeface="Wingdings" panose="05000000000000000000" pitchFamily="2" charset="2"/>
              <a:buChar char="§"/>
              <a:defRPr/>
            </a:pPr>
            <a:r>
              <a:rPr lang="en-US" altLang="en-US" sz="2400" kern="0" dirty="0">
                <a:solidFill>
                  <a:srgbClr val="0000FF"/>
                </a:solidFill>
                <a:latin typeface="Trebuchet MS" panose="020B0603020202020204" pitchFamily="34" charset="0"/>
              </a:rPr>
              <a:t>We are also planning to use vector database as, vector embeddings capture the semantic meaning and they also help in efficient information retrieval.</a:t>
            </a:r>
            <a:endParaRPr lang="en-US" altLang="en-US" sz="2400" kern="0" dirty="0">
              <a:solidFill>
                <a:srgbClr val="0000FF"/>
              </a:solidFill>
              <a:latin typeface="Trebuchet MS" panose="020B0603020202020204" pitchFamily="34" charset="0"/>
            </a:endParaRPr>
          </a:p>
          <a:p>
            <a:pPr marL="685800" indent="-342900" algn="just" eaLnBrk="0" hangingPunct="0">
              <a:spcBef>
                <a:spcPct val="20000"/>
              </a:spcBef>
              <a:buFont typeface="Wingdings" panose="05000000000000000000" charset="0"/>
              <a:buChar char="§"/>
              <a:defRPr/>
            </a:pPr>
            <a:r>
              <a:rPr lang="en-US" altLang="en-US" sz="2400" kern="0" dirty="0">
                <a:solidFill>
                  <a:srgbClr val="0000FF"/>
                </a:solidFill>
                <a:latin typeface="Trebuchet MS" panose="020B0603020202020204" pitchFamily="34" charset="0"/>
              </a:rPr>
              <a:t>Extract skills from the resume’s using python modules like fitz or use OCR(Optical Character Recognition).</a:t>
            </a:r>
            <a:endParaRPr lang="en-US" altLang="en-US" sz="2400" kern="0" dirty="0">
              <a:solidFill>
                <a:srgbClr val="0000FF"/>
              </a:solidFill>
              <a:latin typeface="Trebuchet MS" panose="020B0603020202020204" pitchFamily="34" charset="0"/>
            </a:endParaRPr>
          </a:p>
          <a:p>
            <a:pPr marL="685800" indent="-342900" algn="just" eaLnBrk="0" hangingPunct="0">
              <a:spcBef>
                <a:spcPct val="20000"/>
              </a:spcBef>
              <a:buFont typeface="Wingdings" panose="05000000000000000000" charset="0"/>
              <a:buChar char="§"/>
              <a:defRPr/>
            </a:pPr>
            <a:r>
              <a:rPr lang="en-US" altLang="en-US" sz="2400" kern="0" dirty="0">
                <a:solidFill>
                  <a:srgbClr val="0000FF"/>
                </a:solidFill>
                <a:latin typeface="Trebuchet MS" panose="020B0603020202020204" pitchFamily="34" charset="0"/>
              </a:rPr>
              <a:t>Use streamlit/tkinter as frontend for enhanced and user friendlyinteraction.</a:t>
            </a:r>
            <a:endParaRPr lang="en-US" altLang="en-US" sz="2400" kern="0" dirty="0">
              <a:solidFill>
                <a:srgbClr val="0000FF"/>
              </a:solidFill>
              <a:latin typeface="Trebuchet MS" panose="020B0603020202020204" pitchFamily="34" charset="0"/>
            </a:endParaRPr>
          </a:p>
          <a:p>
            <a:pPr marL="685800" indent="-342900" algn="just" eaLnBrk="0" hangingPunct="0">
              <a:spcBef>
                <a:spcPct val="20000"/>
              </a:spcBef>
              <a:buFont typeface="Wingdings" panose="05000000000000000000" charset="0"/>
              <a:buChar char="§"/>
              <a:defRPr/>
            </a:pPr>
            <a:r>
              <a:rPr lang="en-US" altLang="en-US" sz="2400" kern="0" dirty="0">
                <a:solidFill>
                  <a:srgbClr val="0000FF"/>
                </a:solidFill>
                <a:latin typeface="Trebuchet MS" panose="020B0603020202020204" pitchFamily="34" charset="0"/>
              </a:rPr>
              <a:t>Extracted job postings and skill_enhancement courses from authenticated websites like kaggle, O*NET Database or google dataset search.</a:t>
            </a:r>
            <a:endParaRPr lang="en-US" altLang="en-US" sz="2400" kern="0" dirty="0">
              <a:solidFill>
                <a:srgbClr val="0000FF"/>
              </a:solidFill>
              <a:latin typeface="Trebuchet MS" panose="020B0603020202020204" pitchFamily="34" charset="0"/>
            </a:endParaRPr>
          </a:p>
        </p:txBody>
      </p:sp>
      <p:sp>
        <p:nvSpPr>
          <p:cNvPr id="14" name="Text Box 34"/>
          <p:cNvSpPr txBox="1">
            <a:spLocks noChangeArrowheads="1"/>
          </p:cNvSpPr>
          <p:nvPr/>
        </p:nvSpPr>
        <p:spPr bwMode="auto">
          <a:xfrm>
            <a:off x="4191000" y="836932"/>
            <a:ext cx="6477000" cy="460375"/>
          </a:xfrm>
          <a:prstGeom prst="rect">
            <a:avLst/>
          </a:prstGeom>
          <a:noFill/>
          <a:ln w="9525">
            <a:noFill/>
            <a:miter lim="800000"/>
          </a:ln>
        </p:spPr>
        <p:txBody>
          <a:bodyPr wrap="square">
            <a:spAutoFit/>
          </a:bodyPr>
          <a:lstStyle/>
          <a:p>
            <a:pPr marL="342900" indent="-342900" algn="r" eaLnBrk="0" hangingPunct="0">
              <a:defRPr/>
            </a:pPr>
            <a:r>
              <a:rPr lang="en-US" sz="2400" dirty="0">
                <a:solidFill>
                  <a:srgbClr val="FF0000"/>
                </a:solidFill>
                <a:latin typeface="Trebuchet MS" panose="020B0603020202020204" pitchFamily="34" charset="0"/>
              </a:rPr>
              <a:t>Proposed Methodology</a:t>
            </a:r>
            <a:endParaRPr lang="en-US" sz="2400" dirty="0">
              <a:solidFill>
                <a:srgbClr val="FF0000"/>
              </a:solidFill>
              <a:latin typeface="Trebuchet MS" panose="020B06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83575" y="2564765"/>
            <a:ext cx="2506584" cy="707886"/>
          </a:xfrm>
          <a:prstGeom prst="rect">
            <a:avLst/>
          </a:prstGeom>
        </p:spPr>
        <p:txBody>
          <a:bodyPr wrap="none">
            <a:spAutoFit/>
          </a:bodyPr>
          <a:lstStyle/>
          <a:p>
            <a:pPr algn="r"/>
            <a:r>
              <a:rPr lang="en-US" sz="4000" dirty="0">
                <a:solidFill>
                  <a:srgbClr val="FF0000"/>
                </a:solidFill>
                <a:latin typeface="Trebuchet MS" panose="020B0603020202020204" pitchFamily="34" charset="0"/>
              </a:rPr>
              <a:t>Thank You</a:t>
            </a:r>
            <a:endParaRPr lang="en-US" sz="4000" dirty="0">
              <a:solidFill>
                <a:srgbClr val="FF0000"/>
              </a:solidFill>
              <a:latin typeface="Trebuchet MS" panose="020B0603020202020204" pitchFamily="34" charset="0"/>
            </a:endParaRPr>
          </a:p>
        </p:txBody>
      </p:sp>
    </p:spTree>
  </p:cSld>
  <p:clrMapOvr>
    <a:masterClrMapping/>
  </p:clrMapOvr>
</p:sld>
</file>

<file path=ppt/tags/tag1.xml><?xml version="1.0" encoding="utf-8"?>
<p:tagLst xmlns:p="http://schemas.openxmlformats.org/presentationml/2006/main">
  <p:tag name="TABLE_ENDDRAG_ORIGIN_RECT" val="963*510"/>
  <p:tag name="TABLE_ENDDRAG_RECT" val="0*65*963*510"/>
</p:tagLst>
</file>

<file path=ppt/tags/tag2.xml><?xml version="1.0" encoding="utf-8"?>
<p:tagLst xmlns:p="http://schemas.openxmlformats.org/presentationml/2006/main">
  <p:tag name="TABLE_ENDDRAG_ORIGIN_RECT" val="960*457"/>
  <p:tag name="TABLE_ENDDRAG_RECT" val="0*69*960*457"/>
</p:tagLst>
</file>

<file path=ppt/tags/tag3.xml><?xml version="1.0" encoding="utf-8"?>
<p:tagLst xmlns:p="http://schemas.openxmlformats.org/presentationml/2006/main">
  <p:tag name="TABLE_ENDDRAG_ORIGIN_RECT" val="964*470"/>
  <p:tag name="TABLE_ENDDRAG_RECT" val="0*71*964*470"/>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Capstone Project - Review 3 - Template (1)</Template>
  <TotalTime>0</TotalTime>
  <Words>5561</Words>
  <Application>WPS Presentation</Application>
  <PresentationFormat>Widescreen</PresentationFormat>
  <Paragraphs>98</Paragraphs>
  <Slides>8</Slides>
  <Notes>8</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8</vt:i4>
      </vt:variant>
    </vt:vector>
  </HeadingPairs>
  <TitlesOfParts>
    <vt:vector size="19" baseType="lpstr">
      <vt:lpstr>Arial</vt:lpstr>
      <vt:lpstr>SimSun</vt:lpstr>
      <vt:lpstr>Wingdings</vt:lpstr>
      <vt:lpstr>Trebuchet MS</vt:lpstr>
      <vt:lpstr>Trebuchet MS</vt:lpstr>
      <vt:lpstr>Wingdings</vt:lpstr>
      <vt:lpstr>Microsoft YaHei</vt:lpstr>
      <vt:lpstr>Arial Unicode MS</vt:lpstr>
      <vt:lpstr>Calibri Light</vt:lpstr>
      <vt:lpstr>Calibri</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KTwo Technology Solutions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 R</dc:creator>
  <cp:lastModifiedBy>Suhas Karamaputti</cp:lastModifiedBy>
  <cp:revision>55</cp:revision>
  <dcterms:created xsi:type="dcterms:W3CDTF">2020-11-22T08:14:00Z</dcterms:created>
  <dcterms:modified xsi:type="dcterms:W3CDTF">2025-06-13T03:39:40Z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y fmtid="{D5CDD505-2E9C-101B-9397-08002B2CF9AE}" pid="3" name="ICV">
    <vt:lpwstr>B8A64E2E26074A0A87A3BE6CC3A4DDE4_13</vt:lpwstr>
  </property>
  <property fmtid="{D5CDD505-2E9C-101B-9397-08002B2CF9AE}" pid="4" name="KSOProductBuildVer">
    <vt:lpwstr>1033-12.2.0.21546</vt:lpwstr>
  </property>
</Properties>
</file>