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9144000" cy="5143500"/>
  <p:notesSz cx="6858000" cy="9144000"/>
  <p:embeddedFontLst>
    <p:embeddedFont>
      <p:font typeface="Amatic SC" panose="00000500000000000000"/>
      <p:regular r:id="rId14"/>
    </p:embeddedFont>
    <p:embeddedFont>
      <p:font typeface="Source Code Pro" panose="020B0309030403020204"/>
      <p:regular r:id="rId15"/>
    </p:embeddedFont>
    <p:embeddedFont>
      <p:font typeface="Trebuchet MS" panose="020B0603020202020204"/>
      <p:regular r:id="rId16"/>
      <p:bold r:id="rId17"/>
      <p:italic r:id="rId18"/>
      <p:boldItalic r:id="rId19"/>
    </p:embeddedFont>
    <p:embeddedFont>
      <p:font typeface="Trebuchet MS" panose="020B0603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52"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695491-E580-464D-9A4A-8686BA1BBC6C}"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5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0.fntdata"/><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g365a34912ca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5a34912ca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365a34912ca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5a34912ca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365a34912ca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5a34912ca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11"/>
          <p:cNvSpPr txBox="1"/>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0" name="Google Shape;20;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panose="00000500000000000000"/>
              <a:buNone/>
              <a:defRPr sz="2400" b="1">
                <a:solidFill>
                  <a:schemeClr val="accent1"/>
                </a:solidFill>
                <a:latin typeface="Amatic SC" panose="00000500000000000000"/>
                <a:ea typeface="Amatic SC" panose="00000500000000000000"/>
                <a:cs typeface="Amatic SC" panose="00000500000000000000"/>
                <a:sym typeface="Amatic SC" panose="00000500000000000000"/>
              </a:defRPr>
            </a:lvl1pPr>
          </a:lstStyle>
          <a:p/>
        </p:txBody>
      </p:sp>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1pPr>
            <a:lvl2pPr lvl="1">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2pPr>
            <a:lvl3pPr lvl="2">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3pPr>
            <a:lvl4pPr lvl="3">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4pPr>
            <a:lvl5pPr lvl="4">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5pPr>
            <a:lvl6pPr lvl="5">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6pPr>
            <a:lvl7pPr lvl="6">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7pPr>
            <a:lvl8pPr lvl="7">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8pPr>
            <a:lvl9pPr lvl="8">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1"/>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panose="020B0309030403020204"/>
              <a:buChar char="●"/>
              <a:defRPr sz="1800">
                <a:solidFill>
                  <a:schemeClr val="dk2"/>
                </a:solidFill>
                <a:latin typeface="Source Code Pro" panose="020B0309030403020204"/>
                <a:ea typeface="Source Code Pro" panose="020B0309030403020204"/>
                <a:cs typeface="Source Code Pro" panose="020B0309030403020204"/>
                <a:sym typeface="Source Code Pro" panose="020B0309030403020204"/>
              </a:defRPr>
            </a:lvl1pPr>
            <a:lvl2pPr marL="914400" lvl="1"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2pPr>
            <a:lvl3pPr marL="1371600" lvl="2"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3pPr>
            <a:lvl4pPr marL="1828800" lvl="3"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4pPr>
            <a:lvl5pPr marL="2286000" lvl="4"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5pPr>
            <a:lvl6pPr marL="2743200" lvl="5"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6pPr>
            <a:lvl7pPr marL="3200400" lvl="6"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7pPr>
            <a:lvl8pPr marL="3657600" lvl="7"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8pPr>
            <a:lvl9pPr marL="4114800" lvl="8" indent="-317500">
              <a:lnSpc>
                <a:spcPct val="115000"/>
              </a:lnSpc>
              <a:spcBef>
                <a:spcPts val="0"/>
              </a:spcBef>
              <a:spcAft>
                <a:spcPts val="0"/>
              </a:spcAft>
              <a:buClr>
                <a:schemeClr val="dk2"/>
              </a:buClr>
              <a:buSzPts val="1400"/>
              <a:buFont typeface="Source Code Pro" panose="020B0309030403020204"/>
              <a:buChar char="■"/>
              <a:defRPr>
                <a:solidFill>
                  <a:schemeClr val="dk2"/>
                </a:solidFill>
                <a:latin typeface="Source Code Pro" panose="020B0309030403020204"/>
                <a:ea typeface="Source Code Pro" panose="020B0309030403020204"/>
                <a:cs typeface="Source Code Pro" panose="020B0309030403020204"/>
                <a:sym typeface="Source Code Pro" panose="020B0309030403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1pPr>
            <a:lvl2pPr lvl="1"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2pPr>
            <a:lvl3pPr lvl="2"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3pPr>
            <a:lvl4pPr lvl="3"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4pPr>
            <a:lvl5pPr lvl="4"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5pPr>
            <a:lvl6pPr lvl="5"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6pPr>
            <a:lvl7pPr lvl="6"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7pPr>
            <a:lvl8pPr lvl="7"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8pPr>
            <a:lvl9pPr lvl="8" algn="r">
              <a:buNone/>
              <a:defRPr sz="1000">
                <a:solidFill>
                  <a:schemeClr val="accent1"/>
                </a:solidFill>
                <a:latin typeface="Source Code Pro" panose="020B0309030403020204"/>
                <a:ea typeface="Source Code Pro" panose="020B0309030403020204"/>
                <a:cs typeface="Source Code Pro" panose="020B0309030403020204"/>
                <a:sym typeface="Source Code Pro" panose="020B03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82550" y="104775"/>
            <a:ext cx="9001125" cy="324993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6100"/>
              <a:t>C3I(REVIEW 1</a:t>
            </a:r>
            <a:r>
              <a:rPr lang="en-US" altLang="en-GB" sz="6100"/>
              <a:t>)</a:t>
            </a:r>
            <a:endParaRPr sz="6100"/>
          </a:p>
          <a:p>
            <a:pPr marL="0" lvl="0" indent="0" algn="ctr" rtl="0">
              <a:spcBef>
                <a:spcPts val="0"/>
              </a:spcBef>
              <a:spcAft>
                <a:spcPts val="0"/>
              </a:spcAft>
              <a:buNone/>
            </a:pPr>
            <a:r>
              <a:rPr lang="en-GB" sz="6100"/>
              <a:t>MENTOR:dr. Richa sharma</a:t>
            </a:r>
            <a:br>
              <a:rPr lang="en-GB" sz="6100"/>
            </a:br>
            <a:r>
              <a:rPr lang="en-US" altLang="en-GB" sz="4400"/>
              <a:t>associate professor</a:t>
            </a:r>
            <a:endParaRPr lang="en-US" altLang="en-GB" sz="4400"/>
          </a:p>
        </p:txBody>
      </p:sp>
      <p:sp>
        <p:nvSpPr>
          <p:cNvPr id="57" name="Google Shape;57;p13"/>
          <p:cNvSpPr txBox="1"/>
          <p:nvPr>
            <p:ph type="subTitle" idx="1"/>
          </p:nvPr>
        </p:nvSpPr>
        <p:spPr>
          <a:xfrm>
            <a:off x="198150" y="3502800"/>
            <a:ext cx="8886000" cy="149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3200">
                <a:latin typeface="Amatic SC" panose="00000500000000000000"/>
                <a:ea typeface="Amatic SC" panose="00000500000000000000"/>
                <a:cs typeface="Amatic SC" panose="00000500000000000000"/>
                <a:sym typeface="Amatic SC" panose="00000500000000000000"/>
              </a:rPr>
              <a:t>Suhas venkata karamalaputti (pes2ug22cs590)</a:t>
            </a:r>
            <a:endParaRPr sz="2300">
              <a:latin typeface="Amatic SC" panose="00000500000000000000"/>
              <a:ea typeface="Amatic SC" panose="00000500000000000000"/>
              <a:cs typeface="Amatic SC" panose="00000500000000000000"/>
              <a:sym typeface="Amatic SC" panose="00000500000000000000"/>
            </a:endParaRPr>
          </a:p>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solidFill>
                  <a:srgbClr val="181818"/>
                </a:solidFill>
              </a:rPr>
              <a:t>Use ML to analyze job posting trends, skill gaps, and automation impact to recommend reskilling programs in vulnerable employment sectors.</a:t>
            </a:r>
            <a:endParaRPr sz="5500">
              <a:solidFill>
                <a:srgbClr val="181818"/>
              </a:solidFill>
            </a:endParaRPr>
          </a:p>
        </p:txBody>
      </p:sp>
      <p:sp>
        <p:nvSpPr>
          <p:cNvPr id="63" name="Google Shape;63;p14"/>
          <p:cNvSpPr txBox="1"/>
          <p:nvPr>
            <p:ph type="body" idx="1"/>
          </p:nvPr>
        </p:nvSpPr>
        <p:spPr>
          <a:xfrm>
            <a:off x="311700" y="1414425"/>
            <a:ext cx="8520600" cy="3340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2300" b="1">
                <a:solidFill>
                  <a:srgbClr val="181818"/>
                </a:solidFill>
                <a:latin typeface="Trebuchet MS" panose="020B0603020202020204"/>
                <a:ea typeface="Trebuchet MS" panose="020B0603020202020204"/>
                <a:cs typeface="Trebuchet MS" panose="020B0603020202020204"/>
                <a:sym typeface="Trebuchet MS" panose="020B0603020202020204"/>
              </a:rPr>
              <a:t>The skills gap is a significant challenge for job seekers. Many individuals lack the specific skills required for available positions, leading to unemployment and underemployment, so our model aims to solve this issue by analyzes a user's resume and recommends relevant online courses to bridge their skill gaps and improve their career prospects.</a:t>
            </a:r>
            <a:endParaRPr sz="2300" b="1">
              <a:solidFill>
                <a:srgbClr val="181818"/>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44340" y="65"/>
            <a:ext cx="89685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1.</a:t>
            </a:r>
            <a:r>
              <a:rPr lang="en-GB"/>
              <a:t>Skill Gap Analysis for Job Applicants</a:t>
            </a:r>
            <a:endParaRPr lang="en-GB"/>
          </a:p>
        </p:txBody>
      </p:sp>
      <p:sp>
        <p:nvSpPr>
          <p:cNvPr id="69" name="Google Shape;69;p15"/>
          <p:cNvSpPr txBox="1"/>
          <p:nvPr>
            <p:ph type="body" idx="1"/>
          </p:nvPr>
        </p:nvSpPr>
        <p:spPr>
          <a:xfrm>
            <a:off x="44340" y="674975"/>
            <a:ext cx="8968500" cy="42831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None/>
            </a:pPr>
            <a:r>
              <a:rPr lang="en-GB" sz="1600">
                <a:latin typeface="Trebuchet MS" panose="020B0603020202020204"/>
                <a:ea typeface="Trebuchet MS" panose="020B0603020202020204"/>
                <a:cs typeface="Trebuchet MS" panose="020B0603020202020204"/>
                <a:sym typeface="Trebuchet MS" panose="020B0603020202020204"/>
              </a:rPr>
              <a:t>Authors; S. Sasi Priya,  Deepika, S. Mahalakshmi</a:t>
            </a:r>
            <a:endParaRPr sz="1600">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200"/>
              </a:spcBef>
              <a:spcAft>
                <a:spcPts val="0"/>
              </a:spcAft>
              <a:buNone/>
            </a:pPr>
            <a:r>
              <a:rPr lang="en-GB" sz="1215" b="1">
                <a:solidFill>
                  <a:srgbClr val="000000"/>
                </a:solidFill>
                <a:latin typeface="Trebuchet MS" panose="020B0603020202020204"/>
                <a:ea typeface="Trebuchet MS" panose="020B0603020202020204"/>
                <a:cs typeface="Trebuchet MS" panose="020B0603020202020204"/>
                <a:sym typeface="Trebuchet MS" panose="020B0603020202020204"/>
              </a:rPr>
              <a:t>The paper discusses the development of a Mining Chatbot powered by RASA, specifically designed to help stakeholders efficiently access and understand mining laws and regulations. The chatbot system applies Natural Language Understanding (NLU) to provide relevant and precise legal information, reducing the manual effort typically required to interpret complex legal texts.</a:t>
            </a:r>
            <a:endParaRPr sz="1215" b="1">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200"/>
              </a:spcBef>
              <a:spcAft>
                <a:spcPts val="0"/>
              </a:spcAft>
              <a:buNone/>
            </a:pP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Key Features and Findings:</a:t>
            </a:r>
            <a:endParaRPr sz="12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457200" lvl="0" indent="-293370" algn="l" rtl="0">
              <a:lnSpc>
                <a:spcPct val="100000"/>
              </a:lnSpc>
              <a:spcBef>
                <a:spcPts val="1200"/>
              </a:spcBef>
              <a:spcAft>
                <a:spcPts val="0"/>
              </a:spcAft>
              <a:buClr>
                <a:srgbClr val="000000"/>
              </a:buClr>
              <a:buSzPct val="1000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Extract and analyze skills from job postings and resumes.</a:t>
            </a:r>
            <a:br>
              <a:rPr lang="en-GB" sz="1100" b="1">
                <a:solidFill>
                  <a:srgbClr val="000000"/>
                </a:solidFill>
                <a:latin typeface="Arial" panose="020B0604020202020204"/>
                <a:ea typeface="Arial" panose="020B0604020202020204"/>
                <a:cs typeface="Arial" panose="020B0604020202020204"/>
                <a:sym typeface="Arial" panose="020B0604020202020204"/>
              </a:rPr>
            </a:b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293370" algn="l" rtl="0">
              <a:lnSpc>
                <a:spcPct val="100000"/>
              </a:lnSpc>
              <a:spcBef>
                <a:spcPts val="0"/>
              </a:spcBef>
              <a:spcAft>
                <a:spcPts val="0"/>
              </a:spcAft>
              <a:buClr>
                <a:srgbClr val="000000"/>
              </a:buClr>
              <a:buSzPct val="1000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Use K-Means clustering to group job roles by required skills.</a:t>
            </a:r>
            <a:br>
              <a:rPr lang="en-GB" sz="1100" b="1">
                <a:solidFill>
                  <a:srgbClr val="000000"/>
                </a:solidFill>
                <a:latin typeface="Arial" panose="020B0604020202020204"/>
                <a:ea typeface="Arial" panose="020B0604020202020204"/>
                <a:cs typeface="Arial" panose="020B0604020202020204"/>
                <a:sym typeface="Arial" panose="020B0604020202020204"/>
              </a:rPr>
            </a:b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293370" algn="l" rtl="0">
              <a:lnSpc>
                <a:spcPct val="100000"/>
              </a:lnSpc>
              <a:spcBef>
                <a:spcPts val="0"/>
              </a:spcBef>
              <a:spcAft>
                <a:spcPts val="0"/>
              </a:spcAft>
              <a:buClr>
                <a:srgbClr val="000000"/>
              </a:buClr>
              <a:buSzPct val="1000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Apply K-Nearest Neighbors (KNN) to identify missing skills for job seekers.</a:t>
            </a:r>
            <a:br>
              <a:rPr lang="en-GB" sz="1100" b="1">
                <a:solidFill>
                  <a:srgbClr val="000000"/>
                </a:solidFill>
                <a:latin typeface="Arial" panose="020B0604020202020204"/>
                <a:ea typeface="Arial" panose="020B0604020202020204"/>
                <a:cs typeface="Arial" panose="020B0604020202020204"/>
                <a:sym typeface="Arial" panose="020B0604020202020204"/>
              </a:rPr>
            </a:b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293370" algn="l" rtl="0">
              <a:lnSpc>
                <a:spcPct val="100000"/>
              </a:lnSpc>
              <a:spcBef>
                <a:spcPts val="0"/>
              </a:spcBef>
              <a:spcAft>
                <a:spcPts val="0"/>
              </a:spcAft>
              <a:buClr>
                <a:srgbClr val="000000"/>
              </a:buClr>
              <a:buSzPct val="1000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Suggest personalized reskilling recommendations via NLP-driven matching to online platforms (Coursera, Udemy, LinkedIn Learning).</a:t>
            </a:r>
            <a:br>
              <a:rPr lang="en-GB" sz="1100" b="1">
                <a:solidFill>
                  <a:srgbClr val="000000"/>
                </a:solidFill>
                <a:latin typeface="Arial" panose="020B0604020202020204"/>
                <a:ea typeface="Arial" panose="020B0604020202020204"/>
                <a:cs typeface="Arial" panose="020B0604020202020204"/>
                <a:sym typeface="Arial" panose="020B0604020202020204"/>
              </a:rPr>
            </a:b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293370" algn="l" rtl="0">
              <a:lnSpc>
                <a:spcPct val="100000"/>
              </a:lnSpc>
              <a:spcBef>
                <a:spcPts val="0"/>
              </a:spcBef>
              <a:spcAft>
                <a:spcPts val="0"/>
              </a:spcAft>
              <a:buClr>
                <a:srgbClr val="000000"/>
              </a:buClr>
              <a:buSzPct val="1000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Optionally predict job role classification and salary using Random Forest and Linear Regression models.</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80000"/>
              </a:lnSpc>
              <a:spcBef>
                <a:spcPts val="1200"/>
              </a:spcBef>
              <a:spcAft>
                <a:spcPts val="0"/>
              </a:spcAft>
              <a:buNone/>
            </a:pPr>
            <a:r>
              <a:rPr lang="en-GB" sz="1100" b="1">
                <a:solidFill>
                  <a:srgbClr val="000000"/>
                </a:solidFill>
                <a:latin typeface="Trebuchet MS" panose="020B0603020202020204"/>
                <a:ea typeface="Trebuchet MS" panose="020B0603020202020204"/>
                <a:cs typeface="Trebuchet MS" panose="020B0603020202020204"/>
                <a:sym typeface="Trebuchet MS" panose="020B0603020202020204"/>
              </a:rPr>
              <a:t>Relevance to Project :</a:t>
            </a:r>
            <a:endParaRPr sz="1100" b="1">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80000"/>
              </a:lnSpc>
              <a:spcBef>
                <a:spcPts val="1200"/>
              </a:spcBef>
              <a:spcAft>
                <a:spcPts val="0"/>
              </a:spcAft>
              <a:buNone/>
            </a:pPr>
            <a:endParaRPr sz="11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80000"/>
              </a:lnSpc>
              <a:spcBef>
                <a:spcPts val="1200"/>
              </a:spcBef>
              <a:spcAft>
                <a:spcPts val="0"/>
              </a:spcAft>
              <a:buNone/>
            </a:pPr>
            <a:endParaRPr sz="11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2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200"/>
              </a:spcBef>
              <a:spcAft>
                <a:spcPts val="1200"/>
              </a:spcAft>
              <a:buNone/>
            </a:pPr>
            <a:endParaRPr sz="110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70" name="Google Shape;70;p15"/>
          <p:cNvGraphicFramePr/>
          <p:nvPr/>
        </p:nvGraphicFramePr>
        <p:xfrm>
          <a:off x="152400" y="152400"/>
          <a:ext cx="3000000" cy="3000000"/>
        </p:xfrm>
        <a:graphic>
          <a:graphicData uri="http://schemas.openxmlformats.org/drawingml/2006/table">
            <a:tbl>
              <a:tblPr>
                <a:noFill/>
                <a:tableStyleId>{BD695491-E580-464D-9A4A-8686BA1BBC6C}</a:tableStyleId>
              </a:tblPr>
              <a:tblGrid>
                <a:gridCol w="19050"/>
              </a:tblGrid>
              <a:tr h="0">
                <a:tc>
                  <a:txBody>
                    <a:bodyPr/>
                    <a:lstStyle/>
                    <a:p>
                      <a:pPr marL="0" lvl="0" indent="0" algn="l" rtl="0">
                        <a:spcBef>
                          <a:spcPts val="0"/>
                        </a:spcBef>
                        <a:spcAft>
                          <a:spcPts val="0"/>
                        </a:spcAft>
                        <a:buNone/>
                      </a:pPr>
                    </a:p>
                  </a:txBody>
                  <a:tcPr marL="91425" marR="91425" marT="91425" marB="91425"/>
                </a:tc>
              </a:tr>
            </a:tbl>
          </a:graphicData>
        </a:graphic>
      </p:graphicFrame>
      <p:graphicFrame>
        <p:nvGraphicFramePr>
          <p:cNvPr id="71" name="Google Shape;71;p15"/>
          <p:cNvGraphicFramePr/>
          <p:nvPr/>
        </p:nvGraphicFramePr>
        <p:xfrm>
          <a:off x="152400" y="3566125"/>
          <a:ext cx="8103025" cy="3000000"/>
        </p:xfrm>
        <a:graphic>
          <a:graphicData uri="http://schemas.openxmlformats.org/drawingml/2006/table">
            <a:tbl>
              <a:tblPr>
                <a:noFill/>
                <a:tableStyleId>{BD695491-E580-464D-9A4A-8686BA1BBC6C}</a:tableStyleId>
              </a:tblPr>
              <a:tblGrid>
                <a:gridCol w="8103025"/>
              </a:tblGrid>
              <a:tr h="1391625">
                <a:tc>
                  <a:txBody>
                    <a:bodyPr/>
                    <a:lstStyle/>
                    <a:p>
                      <a:pPr marL="457200" lvl="0" indent="0" algn="l" rtl="0">
                        <a:spcBef>
                          <a:spcPts val="0"/>
                        </a:spcBef>
                        <a:spcAft>
                          <a:spcPts val="0"/>
                        </a:spcAft>
                        <a:buNone/>
                      </a:pPr>
                      <a:endParaRPr sz="900">
                        <a:latin typeface="Trebuchet MS" panose="020B0603020202020204"/>
                        <a:ea typeface="Trebuchet MS" panose="020B0603020202020204"/>
                        <a:cs typeface="Trebuchet MS" panose="020B0603020202020204"/>
                        <a:sym typeface="Trebuchet MS" panose="020B0603020202020204"/>
                      </a:endParaRPr>
                    </a:p>
                    <a:p>
                      <a:pPr marL="457200" lvl="0" indent="-292100" algn="l" rtl="0">
                        <a:spcBef>
                          <a:spcPts val="0"/>
                        </a:spcBef>
                        <a:spcAft>
                          <a:spcPts val="0"/>
                        </a:spcAft>
                        <a:buSzPts val="1000"/>
                        <a:buAutoNum type="arabicPeriod"/>
                      </a:pPr>
                      <a:r>
                        <a:rPr lang="en-GB" sz="1000">
                          <a:latin typeface="Trebuchet MS" panose="020B0603020202020204"/>
                          <a:ea typeface="Trebuchet MS" panose="020B0603020202020204"/>
                          <a:cs typeface="Trebuchet MS" panose="020B0603020202020204"/>
                          <a:sym typeface="Trebuchet MS" panose="020B0603020202020204"/>
                        </a:rPr>
                        <a:t>Focuses on skill extraction and clustering of job roles, but </a:t>
                      </a:r>
                      <a:r>
                        <a:rPr lang="en-GB" sz="1000" b="1">
                          <a:latin typeface="Trebuchet MS" panose="020B0603020202020204"/>
                          <a:ea typeface="Trebuchet MS" panose="020B0603020202020204"/>
                          <a:cs typeface="Trebuchet MS" panose="020B0603020202020204"/>
                          <a:sym typeface="Trebuchet MS" panose="020B0603020202020204"/>
                        </a:rPr>
                        <a:t>not time-series or trend analysis</a:t>
                      </a:r>
                      <a:endParaRPr sz="1000" b="1">
                        <a:latin typeface="Trebuchet MS" panose="020B0603020202020204"/>
                        <a:ea typeface="Trebuchet MS" panose="020B0603020202020204"/>
                        <a:cs typeface="Trebuchet MS" panose="020B0603020202020204"/>
                        <a:sym typeface="Trebuchet MS" panose="020B0603020202020204"/>
                      </a:endParaRPr>
                    </a:p>
                    <a:p>
                      <a:pPr marL="457200" lvl="0" indent="0" algn="l" rtl="0">
                        <a:spcBef>
                          <a:spcPts val="0"/>
                        </a:spcBef>
                        <a:spcAft>
                          <a:spcPts val="0"/>
                        </a:spcAft>
                        <a:buNone/>
                      </a:pPr>
                      <a:endParaRPr sz="1000" b="1">
                        <a:latin typeface="Trebuchet MS" panose="020B0603020202020204"/>
                        <a:ea typeface="Trebuchet MS" panose="020B0603020202020204"/>
                        <a:cs typeface="Trebuchet MS" panose="020B0603020202020204"/>
                        <a:sym typeface="Trebuchet MS" panose="020B0603020202020204"/>
                      </a:endParaRPr>
                    </a:p>
                    <a:p>
                      <a:pPr marL="457200" lvl="0" indent="-292100" algn="l" rtl="0">
                        <a:spcBef>
                          <a:spcPts val="0"/>
                        </a:spcBef>
                        <a:spcAft>
                          <a:spcPts val="0"/>
                        </a:spcAft>
                        <a:buSzPts val="1000"/>
                        <a:buFont typeface="Trebuchet MS" panose="020B0603020202020204"/>
                        <a:buAutoNum type="arabicPeriod"/>
                      </a:pPr>
                      <a:r>
                        <a:rPr lang="en-GB" sz="1000" b="1">
                          <a:latin typeface="Trebuchet MS" panose="020B0603020202020204"/>
                          <a:ea typeface="Trebuchet MS" panose="020B0603020202020204"/>
                          <a:cs typeface="Trebuchet MS" panose="020B0603020202020204"/>
                          <a:sym typeface="Trebuchet MS" panose="020B0603020202020204"/>
                        </a:rPr>
                        <a:t>Suggests courses from platforms based on missing skills</a:t>
                      </a:r>
                      <a:endParaRPr sz="1000" b="1">
                        <a:latin typeface="Trebuchet MS" panose="020B0603020202020204"/>
                        <a:ea typeface="Trebuchet MS" panose="020B0603020202020204"/>
                        <a:cs typeface="Trebuchet MS" panose="020B0603020202020204"/>
                        <a:sym typeface="Trebuchet MS" panose="020B0603020202020204"/>
                      </a:endParaRPr>
                    </a:p>
                    <a:p>
                      <a:pPr marL="457200" lvl="0" indent="0" algn="l" rtl="0">
                        <a:spcBef>
                          <a:spcPts val="0"/>
                        </a:spcBef>
                        <a:spcAft>
                          <a:spcPts val="0"/>
                        </a:spcAft>
                        <a:buNone/>
                      </a:pPr>
                      <a:endParaRPr sz="1000" b="1">
                        <a:latin typeface="Trebuchet MS" panose="020B0603020202020204"/>
                        <a:ea typeface="Trebuchet MS" panose="020B0603020202020204"/>
                        <a:cs typeface="Trebuchet MS" panose="020B0603020202020204"/>
                        <a:sym typeface="Trebuchet MS" panose="020B0603020202020204"/>
                      </a:endParaRPr>
                    </a:p>
                    <a:p>
                      <a:pPr marL="457200" lvl="0" indent="-292100" algn="l" rtl="0">
                        <a:spcBef>
                          <a:spcPts val="0"/>
                        </a:spcBef>
                        <a:spcAft>
                          <a:spcPts val="0"/>
                        </a:spcAft>
                        <a:buSzPts val="1000"/>
                        <a:buFont typeface="Trebuchet MS" panose="020B0603020202020204"/>
                        <a:buAutoNum type="arabicPeriod"/>
                      </a:pPr>
                      <a:r>
                        <a:rPr lang="en-GB" sz="1000" b="1">
                          <a:latin typeface="Trebuchet MS" panose="020B0603020202020204"/>
                          <a:ea typeface="Trebuchet MS" panose="020B0603020202020204"/>
                          <a:cs typeface="Trebuchet MS" panose="020B0603020202020204"/>
                          <a:sym typeface="Trebuchet MS" panose="020B0603020202020204"/>
                        </a:rPr>
                        <a:t>End-to-end system from resume to learning path</a:t>
                      </a:r>
                      <a:endParaRPr sz="1000" b="1">
                        <a:latin typeface="Trebuchet MS" panose="020B0603020202020204"/>
                        <a:ea typeface="Trebuchet MS" panose="020B0603020202020204"/>
                        <a:cs typeface="Trebuchet MS" panose="020B0603020202020204"/>
                        <a:sym typeface="Trebuchet MS" panose="020B0603020202020204"/>
                      </a:endParaRPr>
                    </a:p>
                  </a:txBody>
                  <a:tcPr marL="91425" marR="91425" marT="91425" marB="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74325" y="86450"/>
            <a:ext cx="88962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380"/>
              <a:t>2.“NLP-Based Resume Analysis, Skill Enhancement &amp; Job Automation</a:t>
            </a:r>
            <a:endParaRPr sz="3380"/>
          </a:p>
        </p:txBody>
      </p:sp>
      <p:sp>
        <p:nvSpPr>
          <p:cNvPr id="77" name="Google Shape;77;p16"/>
          <p:cNvSpPr txBox="1"/>
          <p:nvPr>
            <p:ph type="body" idx="1"/>
          </p:nvPr>
        </p:nvSpPr>
        <p:spPr>
          <a:xfrm>
            <a:off x="74325" y="819425"/>
            <a:ext cx="8793000" cy="4159200"/>
          </a:xfrm>
          <a:prstGeom prst="rect">
            <a:avLst/>
          </a:prstGeom>
        </p:spPr>
        <p:txBody>
          <a:bodyPr spcFirstLastPara="1" wrap="square" lIns="91425" tIns="91425" rIns="91425" bIns="91425" anchor="t" anchorCtr="0">
            <a:normAutofit fontScale="82500" lnSpcReduction="20000"/>
          </a:bodyPr>
          <a:lstStyle/>
          <a:p>
            <a:pPr marL="0" lvl="0" indent="0" algn="l" rtl="0">
              <a:spcBef>
                <a:spcPts val="0"/>
              </a:spcBef>
              <a:spcAft>
                <a:spcPts val="0"/>
              </a:spcAft>
              <a:buNone/>
            </a:pPr>
            <a:r>
              <a:rPr lang="en-GB" sz="1735"/>
              <a:t>Authors: G. Krishna Lohith, K. Varshith Reddy, P. Mounisha Reddy</a:t>
            </a:r>
            <a:endParaRPr sz="1735"/>
          </a:p>
          <a:p>
            <a:pPr marL="0" lvl="0" indent="0" algn="l" rtl="0">
              <a:spcBef>
                <a:spcPts val="1200"/>
              </a:spcBef>
              <a:spcAft>
                <a:spcPts val="0"/>
              </a:spcAft>
              <a:buNone/>
            </a:pPr>
            <a:r>
              <a:rPr lang="en-GB" sz="1750">
                <a:solidFill>
                  <a:srgbClr val="000000"/>
                </a:solidFill>
                <a:latin typeface="Trebuchet MS" panose="020B0603020202020204"/>
                <a:ea typeface="Trebuchet MS" panose="020B0603020202020204"/>
                <a:cs typeface="Trebuchet MS" panose="020B0603020202020204"/>
                <a:sym typeface="Trebuchet MS" panose="020B0603020202020204"/>
              </a:rPr>
              <a:t>This paper presents </a:t>
            </a:r>
            <a:r>
              <a:rPr lang="en-GB" sz="1750" b="1">
                <a:solidFill>
                  <a:srgbClr val="000000"/>
                </a:solidFill>
                <a:latin typeface="Trebuchet MS" panose="020B0603020202020204"/>
                <a:ea typeface="Trebuchet MS" panose="020B0603020202020204"/>
                <a:cs typeface="Trebuchet MS" panose="020B0603020202020204"/>
                <a:sym typeface="Trebuchet MS" panose="020B0603020202020204"/>
              </a:rPr>
              <a:t>CareerBoost</a:t>
            </a:r>
            <a:r>
              <a:rPr lang="en-GB" sz="1750">
                <a:solidFill>
                  <a:srgbClr val="000000"/>
                </a:solidFill>
                <a:latin typeface="Trebuchet MS" panose="020B0603020202020204"/>
                <a:ea typeface="Trebuchet MS" panose="020B0603020202020204"/>
                <a:cs typeface="Trebuchet MS" panose="020B0603020202020204"/>
                <a:sym typeface="Trebuchet MS" panose="020B0603020202020204"/>
              </a:rPr>
              <a:t>, an AI-powered web application for resume analysis, skill enhancement, and job automation </a:t>
            </a:r>
            <a:r>
              <a:rPr lang="en-GB" sz="1750">
                <a:solidFill>
                  <a:srgbClr val="000000"/>
                </a:solidFill>
                <a:latin typeface="Trebuchet MS" panose="020B0603020202020204"/>
                <a:ea typeface="Trebuchet MS" panose="020B0603020202020204"/>
                <a:cs typeface="Trebuchet MS" panose="020B0603020202020204"/>
                <a:sym typeface="Trebuchet MS" panose="020B0603020202020204"/>
              </a:rPr>
              <a:t>integrationg</a:t>
            </a:r>
            <a:r>
              <a:rPr lang="en-GB" sz="1750">
                <a:solidFill>
                  <a:srgbClr val="000000"/>
                </a:solidFill>
                <a:latin typeface="Trebuchet MS" panose="020B0603020202020204"/>
                <a:ea typeface="Trebuchet MS" panose="020B0603020202020204"/>
                <a:cs typeface="Trebuchet MS" panose="020B0603020202020204"/>
                <a:sym typeface="Trebuchet MS" panose="020B0603020202020204"/>
              </a:rPr>
              <a:t> </a:t>
            </a:r>
            <a:r>
              <a:rPr lang="en-GB" sz="1750" b="1">
                <a:solidFill>
                  <a:srgbClr val="000000"/>
                </a:solidFill>
                <a:latin typeface="Trebuchet MS" panose="020B0603020202020204"/>
                <a:ea typeface="Trebuchet MS" panose="020B0603020202020204"/>
                <a:cs typeface="Trebuchet MS" panose="020B0603020202020204"/>
                <a:sym typeface="Trebuchet MS" panose="020B0603020202020204"/>
              </a:rPr>
              <a:t>Natural Language Processing (NLP)</a:t>
            </a:r>
            <a:r>
              <a:rPr lang="en-GB" sz="1750">
                <a:solidFill>
                  <a:srgbClr val="000000"/>
                </a:solidFill>
                <a:latin typeface="Trebuchet MS" panose="020B0603020202020204"/>
                <a:ea typeface="Trebuchet MS" panose="020B0603020202020204"/>
                <a:cs typeface="Trebuchet MS" panose="020B0603020202020204"/>
                <a:sym typeface="Trebuchet MS" panose="020B0603020202020204"/>
              </a:rPr>
              <a:t> and </a:t>
            </a:r>
            <a:r>
              <a:rPr lang="en-GB" sz="1750" b="1">
                <a:solidFill>
                  <a:srgbClr val="000000"/>
                </a:solidFill>
                <a:latin typeface="Trebuchet MS" panose="020B0603020202020204"/>
                <a:ea typeface="Trebuchet MS" panose="020B0603020202020204"/>
                <a:cs typeface="Trebuchet MS" panose="020B0603020202020204"/>
                <a:sym typeface="Trebuchet MS" panose="020B0603020202020204"/>
              </a:rPr>
              <a:t>Machine Learning (ML).</a:t>
            </a:r>
            <a:endParaRPr sz="1750" b="1">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200"/>
              </a:spcBef>
              <a:spcAft>
                <a:spcPts val="0"/>
              </a:spcAft>
              <a:buNone/>
            </a:pPr>
            <a:r>
              <a:rPr lang="en-GB" sz="1335" b="1">
                <a:solidFill>
                  <a:srgbClr val="000000"/>
                </a:solidFill>
                <a:latin typeface="Trebuchet MS" panose="020B0603020202020204"/>
                <a:ea typeface="Trebuchet MS" panose="020B0603020202020204"/>
                <a:cs typeface="Trebuchet MS" panose="020B0603020202020204"/>
                <a:sym typeface="Trebuchet MS" panose="020B0603020202020204"/>
              </a:rPr>
              <a:t>Key Features and Findings:</a:t>
            </a:r>
            <a:endParaRPr sz="1335" b="1">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457200" lvl="0" indent="-278130" algn="l" rtl="0">
              <a:lnSpc>
                <a:spcPct val="120000"/>
              </a:lnSpc>
              <a:spcBef>
                <a:spcPts val="1200"/>
              </a:spcBef>
              <a:spcAft>
                <a:spcPts val="0"/>
              </a:spcAft>
              <a:buClr>
                <a:srgbClr val="000000"/>
              </a:buClr>
              <a:buSzPct val="100000"/>
              <a:buFont typeface="+mj-lt"/>
              <a:buAutoNum type="arabicPeriod"/>
            </a:pP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Compares candidate resumes with job descriptions using cosine similarity.</a:t>
            </a:r>
            <a:endParaRPr sz="12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457200" lvl="0" indent="-278130" algn="l" rtl="0">
              <a:lnSpc>
                <a:spcPct val="120000"/>
              </a:lnSpc>
              <a:spcBef>
                <a:spcPts val="0"/>
              </a:spcBef>
              <a:spcAft>
                <a:spcPts val="0"/>
              </a:spcAft>
              <a:buClr>
                <a:srgbClr val="000000"/>
              </a:buClr>
              <a:buSzPct val="100000"/>
              <a:buFont typeface="+mj-lt"/>
              <a:buAutoNum type="arabicPeriod"/>
            </a:pP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Converts unstructured resumes into structured data</a:t>
            </a:r>
            <a:endParaRPr sz="12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457200" lvl="0" indent="-278130" algn="l" rtl="0">
              <a:lnSpc>
                <a:spcPct val="120000"/>
              </a:lnSpc>
              <a:spcBef>
                <a:spcPts val="0"/>
              </a:spcBef>
              <a:spcAft>
                <a:spcPts val="0"/>
              </a:spcAft>
              <a:buClr>
                <a:srgbClr val="000000"/>
              </a:buClr>
              <a:buSzPct val="100000"/>
              <a:buFont typeface="+mj-lt"/>
              <a:buAutoNum type="arabicPeriod"/>
            </a:pP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Segregates skills into </a:t>
            </a:r>
            <a:r>
              <a:rPr lang="en-GB" sz="1200" i="1">
                <a:solidFill>
                  <a:srgbClr val="000000"/>
                </a:solidFill>
                <a:latin typeface="Trebuchet MS" panose="020B0603020202020204"/>
                <a:ea typeface="Trebuchet MS" panose="020B0603020202020204"/>
                <a:cs typeface="Trebuchet MS" panose="020B0603020202020204"/>
                <a:sym typeface="Trebuchet MS" panose="020B0603020202020204"/>
              </a:rPr>
              <a:t>matching</a:t>
            </a: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 </a:t>
            </a:r>
            <a:r>
              <a:rPr lang="en-GB" sz="1200" i="1">
                <a:solidFill>
                  <a:srgbClr val="000000"/>
                </a:solidFill>
                <a:latin typeface="Trebuchet MS" panose="020B0603020202020204"/>
                <a:ea typeface="Trebuchet MS" panose="020B0603020202020204"/>
                <a:cs typeface="Trebuchet MS" panose="020B0603020202020204"/>
                <a:sym typeface="Trebuchet MS" panose="020B0603020202020204"/>
              </a:rPr>
              <a:t>missing</a:t>
            </a: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 and </a:t>
            </a:r>
            <a:r>
              <a:rPr lang="en-GB" sz="1200" i="1">
                <a:solidFill>
                  <a:srgbClr val="000000"/>
                </a:solidFill>
                <a:latin typeface="Trebuchet MS" panose="020B0603020202020204"/>
                <a:ea typeface="Trebuchet MS" panose="020B0603020202020204"/>
                <a:cs typeface="Trebuchet MS" panose="020B0603020202020204"/>
                <a:sym typeface="Trebuchet MS" panose="020B0603020202020204"/>
              </a:rPr>
              <a:t>less relevant</a:t>
            </a: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 categories</a:t>
            </a:r>
            <a:endParaRPr sz="12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457200" lvl="0" indent="-278130" algn="l" rtl="0">
              <a:lnSpc>
                <a:spcPct val="120000"/>
              </a:lnSpc>
              <a:spcBef>
                <a:spcPts val="0"/>
              </a:spcBef>
              <a:spcAft>
                <a:spcPts val="0"/>
              </a:spcAft>
              <a:buClr>
                <a:srgbClr val="000000"/>
              </a:buClr>
              <a:buSzPct val="100000"/>
              <a:buFont typeface="+mj-lt"/>
              <a:buAutoNum type="arabicPeriod"/>
            </a:pPr>
            <a:r>
              <a:rPr lang="en-GB" sz="1200">
                <a:solidFill>
                  <a:srgbClr val="000000"/>
                </a:solidFill>
                <a:latin typeface="Trebuchet MS" panose="020B0603020202020204"/>
                <a:ea typeface="Trebuchet MS" panose="020B0603020202020204"/>
                <a:cs typeface="Trebuchet MS" panose="020B0603020202020204"/>
                <a:sym typeface="Trebuchet MS" panose="020B0603020202020204"/>
              </a:rPr>
              <a:t>Recommends free/paid courses for skill gaps</a:t>
            </a:r>
            <a:endParaRPr sz="12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20000"/>
              </a:lnSpc>
              <a:spcBef>
                <a:spcPts val="0"/>
              </a:spcBef>
              <a:spcAft>
                <a:spcPts val="0"/>
              </a:spcAft>
              <a:buNone/>
            </a:pPr>
            <a:endParaRPr sz="14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20000"/>
              </a:lnSpc>
              <a:spcBef>
                <a:spcPts val="0"/>
              </a:spcBef>
              <a:spcAft>
                <a:spcPts val="0"/>
              </a:spcAft>
              <a:buNone/>
            </a:pPr>
            <a:endParaRPr sz="1335">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20000"/>
              </a:lnSpc>
              <a:spcBef>
                <a:spcPts val="0"/>
              </a:spcBef>
              <a:spcAft>
                <a:spcPts val="0"/>
              </a:spcAft>
              <a:buNone/>
            </a:pPr>
            <a:r>
              <a:rPr lang="en-GB" sz="1335">
                <a:solidFill>
                  <a:srgbClr val="000000"/>
                </a:solidFill>
                <a:latin typeface="Trebuchet MS" panose="020B0603020202020204"/>
                <a:ea typeface="Trebuchet MS" panose="020B0603020202020204"/>
                <a:cs typeface="Trebuchet MS" panose="020B0603020202020204"/>
                <a:sym typeface="Trebuchet MS" panose="020B0603020202020204"/>
              </a:rPr>
              <a:t>R</a:t>
            </a:r>
            <a:r>
              <a:rPr lang="en-GB" sz="1335" b="1">
                <a:solidFill>
                  <a:srgbClr val="000000"/>
                </a:solidFill>
                <a:latin typeface="Trebuchet MS" panose="020B0603020202020204"/>
                <a:ea typeface="Trebuchet MS" panose="020B0603020202020204"/>
                <a:cs typeface="Trebuchet MS" panose="020B0603020202020204"/>
                <a:sym typeface="Trebuchet MS" panose="020B0603020202020204"/>
              </a:rPr>
              <a:t>elevance To our Project:</a:t>
            </a:r>
            <a:endParaRPr sz="1335" b="1">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20000"/>
              </a:lnSpc>
              <a:spcBef>
                <a:spcPts val="0"/>
              </a:spcBef>
              <a:spcAft>
                <a:spcPts val="0"/>
              </a:spcAft>
              <a:buNone/>
            </a:pPr>
            <a:endParaRPr sz="10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228600" lvl="0" indent="-228600" algn="l" rtl="0">
              <a:lnSpc>
                <a:spcPct val="120000"/>
              </a:lnSpc>
              <a:spcBef>
                <a:spcPts val="0"/>
              </a:spcBef>
              <a:spcAft>
                <a:spcPts val="0"/>
              </a:spcAft>
              <a:buFont typeface="+mj-lt"/>
              <a:buAutoNum type="arabicPeriod"/>
            </a:pPr>
            <a:r>
              <a:rPr lang="en-GB" sz="1250">
                <a:solidFill>
                  <a:srgbClr val="000000"/>
                </a:solidFill>
                <a:latin typeface="Trebuchet MS" panose="020B0603020202020204"/>
                <a:ea typeface="Trebuchet MS" panose="020B0603020202020204"/>
                <a:cs typeface="Trebuchet MS" panose="020B0603020202020204"/>
                <a:sym typeface="Trebuchet MS" panose="020B0603020202020204"/>
              </a:rPr>
              <a:t>Extracts skills &amp; computes similarity with jobs.</a:t>
            </a:r>
            <a:endParaRPr sz="125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228600" lvl="0" indent="-228600" algn="l" rtl="0">
              <a:lnSpc>
                <a:spcPct val="120000"/>
              </a:lnSpc>
              <a:spcBef>
                <a:spcPts val="0"/>
              </a:spcBef>
              <a:spcAft>
                <a:spcPts val="0"/>
              </a:spcAft>
              <a:buFont typeface="+mj-lt"/>
              <a:buAutoNum type="arabicPeriod"/>
            </a:pPr>
            <a:endParaRPr sz="125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228600" lvl="0" indent="-228600" algn="l" rtl="0">
              <a:lnSpc>
                <a:spcPct val="120000"/>
              </a:lnSpc>
              <a:spcBef>
                <a:spcPts val="0"/>
              </a:spcBef>
              <a:spcAft>
                <a:spcPts val="0"/>
              </a:spcAft>
              <a:buFont typeface="+mj-lt"/>
              <a:buAutoNum type="arabicPeriod"/>
            </a:pPr>
            <a:r>
              <a:rPr lang="en-GB" sz="1250">
                <a:solidFill>
                  <a:srgbClr val="000000"/>
                </a:solidFill>
                <a:latin typeface="Trebuchet MS" panose="020B0603020202020204"/>
                <a:ea typeface="Trebuchet MS" panose="020B0603020202020204"/>
                <a:cs typeface="Trebuchet MS" panose="020B0603020202020204"/>
                <a:sym typeface="Trebuchet MS" panose="020B0603020202020204"/>
              </a:rPr>
              <a:t>Parses PDF resumes &amp; identifies user strengths/weaknesses</a:t>
            </a:r>
            <a:endParaRPr sz="125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228600" lvl="0" indent="-228600" algn="l" rtl="0">
              <a:lnSpc>
                <a:spcPct val="120000"/>
              </a:lnSpc>
              <a:spcBef>
                <a:spcPts val="0"/>
              </a:spcBef>
              <a:spcAft>
                <a:spcPts val="0"/>
              </a:spcAft>
              <a:buFont typeface="+mj-lt"/>
              <a:buAutoNum type="arabicPeriod"/>
            </a:pPr>
            <a:endParaRPr sz="125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228600" lvl="0" indent="-228600" algn="l" rtl="0">
              <a:lnSpc>
                <a:spcPct val="120000"/>
              </a:lnSpc>
              <a:spcBef>
                <a:spcPts val="0"/>
              </a:spcBef>
              <a:spcAft>
                <a:spcPts val="0"/>
              </a:spcAft>
              <a:buFont typeface="+mj-lt"/>
              <a:buAutoNum type="arabicPeriod"/>
            </a:pPr>
            <a:r>
              <a:rPr lang="en-GB" sz="1250">
                <a:solidFill>
                  <a:srgbClr val="000000"/>
                </a:solidFill>
                <a:latin typeface="Trebuchet MS" panose="020B0603020202020204"/>
                <a:ea typeface="Trebuchet MS" panose="020B0603020202020204"/>
                <a:cs typeface="Trebuchet MS" panose="020B0603020202020204"/>
                <a:sym typeface="Trebuchet MS" panose="020B0603020202020204"/>
              </a:rPr>
              <a:t>Suggests reskilling paths using online platforms</a:t>
            </a:r>
            <a:endParaRPr sz="125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228600" lvl="0" indent="-228600" algn="l" rtl="0">
              <a:lnSpc>
                <a:spcPct val="120000"/>
              </a:lnSpc>
              <a:spcBef>
                <a:spcPts val="0"/>
              </a:spcBef>
              <a:spcAft>
                <a:spcPts val="0"/>
              </a:spcAft>
              <a:buFont typeface="+mj-lt"/>
              <a:buAutoNum type="arabicPeriod"/>
            </a:pPr>
            <a:endParaRPr sz="125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228600" lvl="0" indent="-228600" algn="l" rtl="0">
              <a:lnSpc>
                <a:spcPct val="120000"/>
              </a:lnSpc>
              <a:spcBef>
                <a:spcPts val="0"/>
              </a:spcBef>
              <a:spcAft>
                <a:spcPts val="0"/>
              </a:spcAft>
              <a:buFont typeface="+mj-lt"/>
              <a:buAutoNum type="arabicPeriod"/>
            </a:pPr>
            <a:r>
              <a:rPr lang="en-GB" sz="1250">
                <a:solidFill>
                  <a:srgbClr val="000000"/>
                </a:solidFill>
                <a:latin typeface="Trebuchet MS" panose="020B0603020202020204"/>
                <a:ea typeface="Trebuchet MS" panose="020B0603020202020204"/>
                <a:cs typeface="Trebuchet MS" panose="020B0603020202020204"/>
                <a:sym typeface="Trebuchet MS" panose="020B0603020202020204"/>
              </a:rPr>
              <a:t> Fetches live job listings to match skillsets</a:t>
            </a:r>
            <a:endParaRPr sz="125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0"/>
              </a:spcBef>
              <a:spcAft>
                <a:spcPts val="0"/>
              </a:spcAft>
              <a:buNone/>
            </a:pP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200"/>
              </a:spcBef>
              <a:spcAft>
                <a:spcPts val="0"/>
              </a:spcAft>
              <a:buNone/>
            </a:pPr>
            <a:endParaRPr sz="1200">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200"/>
              </a:spcBef>
              <a:spcAft>
                <a:spcPts val="0"/>
              </a:spcAft>
              <a:buNone/>
            </a:pPr>
            <a:endParaRPr sz="1100" b="1">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200"/>
              </a:spcBef>
              <a:spcAft>
                <a:spcPts val="1200"/>
              </a:spcAft>
              <a:buNone/>
            </a:pPr>
            <a:endParaRPr sz="1450"/>
          </a:p>
        </p:txBody>
      </p:sp>
      <p:graphicFrame>
        <p:nvGraphicFramePr>
          <p:cNvPr id="78" name="Google Shape;78;p16"/>
          <p:cNvGraphicFramePr/>
          <p:nvPr/>
        </p:nvGraphicFramePr>
        <p:xfrm>
          <a:off x="152400" y="152400"/>
          <a:ext cx="3000000" cy="3000000"/>
        </p:xfrm>
        <a:graphic>
          <a:graphicData uri="http://schemas.openxmlformats.org/drawingml/2006/table">
            <a:tbl>
              <a:tblPr>
                <a:noFill/>
                <a:tableStyleId>{BD695491-E580-464D-9A4A-8686BA1BBC6C}</a:tableStyleId>
              </a:tblPr>
              <a:tblGrid>
                <a:gridCol w="19050"/>
              </a:tblGrid>
              <a:tr h="0">
                <a:tc>
                  <a:txBody>
                    <a:bodyPr/>
                    <a:lstStyle/>
                    <a:p>
                      <a:pPr marL="0" lvl="0" indent="0" algn="l" rtl="0">
                        <a:spcBef>
                          <a:spcPts val="0"/>
                        </a:spcBef>
                        <a:spcAft>
                          <a:spcPts val="0"/>
                        </a:spcAft>
                        <a:buNone/>
                      </a:p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65" y="83820"/>
            <a:ext cx="8952230" cy="800735"/>
          </a:xfrm>
        </p:spPr>
        <p:txBody>
          <a:bodyPr>
            <a:noAutofit/>
          </a:bodyPr>
          <a:p>
            <a:r>
              <a:rPr lang="en-US" sz="2000"/>
              <a:t>3.</a:t>
            </a:r>
            <a:r>
              <a:rPr lang="en-US" altLang="en-US" sz="2000"/>
              <a:t>Survey on Resume Parsing Models for JOBCONNECT+: Enhancing Recruitment Efficiency using Natural Language Processing and Machine Learning</a:t>
            </a:r>
            <a:endParaRPr lang="en-US" altLang="en-US" sz="2000"/>
          </a:p>
        </p:txBody>
      </p:sp>
      <p:sp>
        <p:nvSpPr>
          <p:cNvPr id="3" name="Text Placeholder 2"/>
          <p:cNvSpPr/>
          <p:nvPr>
            <p:ph type="body" idx="1"/>
          </p:nvPr>
        </p:nvSpPr>
        <p:spPr>
          <a:xfrm>
            <a:off x="75565" y="884555"/>
            <a:ext cx="8905240" cy="4115435"/>
          </a:xfrm>
        </p:spPr>
        <p:txBody>
          <a:bodyPr/>
          <a:p>
            <a:pPr marL="114300" indent="0">
              <a:buNone/>
            </a:pPr>
            <a:r>
              <a:rPr lang="en-US" sz="1400"/>
              <a:t>Authors: </a:t>
            </a:r>
            <a:r>
              <a:rPr lang="en-US" altLang="en-US" sz="1400"/>
              <a:t>R. Deepa,V. Jayalakshmi, K. Karpagalakshmi,S. Manikanda Prabhu</a:t>
            </a:r>
            <a:r>
              <a:rPr lang="en-US" altLang="en-US" sz="1500"/>
              <a:t> </a:t>
            </a:r>
            <a:endParaRPr lang="en-US" altLang="en-US" sz="1500"/>
          </a:p>
          <a:p>
            <a:pPr marL="114300" indent="0">
              <a:buNone/>
            </a:pPr>
            <a:endParaRPr lang="en-US" altLang="en-US" sz="1500"/>
          </a:p>
          <a:p>
            <a:pPr marL="114300" indent="0" algn="just">
              <a:buNone/>
            </a:pPr>
            <a:r>
              <a:rPr lang="en-US" altLang="en-US" sz="1400">
                <a:solidFill>
                  <a:schemeClr val="accent1"/>
                </a:solidFill>
                <a:latin typeface="Trebuchet MS" panose="020B0603020202020204" charset="0"/>
                <a:cs typeface="Trebuchet MS" panose="020B0603020202020204" charset="0"/>
              </a:rPr>
              <a:t>This paper presents a comprehensive survey and experimental evaluation of resume parsing models, with a focus on a proposed approach called M-LPERM (Multi-Label Parser Entity Recognition Model), developed for the JOBCONNECT+ platform. The goal is to improve resume parsing accuracy, speed, and adaptability for modern, unstructured, and diverse resume formats using advanced NLP and ML techniques.</a:t>
            </a:r>
            <a:endParaRPr lang="en-US" altLang="en-US" sz="1400">
              <a:solidFill>
                <a:schemeClr val="accent1"/>
              </a:solidFill>
              <a:latin typeface="Trebuchet MS" panose="020B0603020202020204" charset="0"/>
              <a:cs typeface="Trebuchet MS" panose="020B0603020202020204" charset="0"/>
            </a:endParaRPr>
          </a:p>
          <a:p>
            <a:pPr marL="114300" indent="0" algn="just">
              <a:buNone/>
            </a:pPr>
            <a:endParaRPr lang="en-US" altLang="en-US" sz="1400">
              <a:solidFill>
                <a:schemeClr val="accent1"/>
              </a:solidFill>
              <a:latin typeface="Trebuchet MS" panose="020B0603020202020204" charset="0"/>
              <a:cs typeface="Trebuchet MS" panose="020B0603020202020204" charset="0"/>
            </a:endParaRPr>
          </a:p>
          <a:p>
            <a:pPr marL="114300" indent="0" algn="just">
              <a:buNone/>
            </a:pPr>
            <a:r>
              <a:rPr lang="en-US" altLang="en-US" sz="1100">
                <a:solidFill>
                  <a:schemeClr val="accent1"/>
                </a:solidFill>
                <a:latin typeface="Trebuchet MS" panose="020B0603020202020204" charset="0"/>
                <a:cs typeface="Trebuchet MS" panose="020B0603020202020204" charset="0"/>
              </a:rPr>
              <a:t>Key features and findings:</a:t>
            </a:r>
            <a:endParaRPr lang="en-US" altLang="en-US" sz="1100">
              <a:solidFill>
                <a:schemeClr val="accent1"/>
              </a:solidFill>
              <a:latin typeface="Trebuchet MS" panose="020B0603020202020204" charset="0"/>
              <a:cs typeface="Trebuchet MS" panose="020B0603020202020204" charset="0"/>
            </a:endParaRPr>
          </a:p>
          <a:p>
            <a:pPr marL="114300" indent="0" algn="just">
              <a:buNone/>
            </a:pPr>
            <a:endParaRPr lang="en-US" altLang="en-US" sz="1100">
              <a:solidFill>
                <a:schemeClr val="accent1"/>
              </a:solidFill>
              <a:latin typeface="Trebuchet MS" panose="020B0603020202020204" charset="0"/>
              <a:cs typeface="Trebuchet MS" panose="020B0603020202020204" charset="0"/>
            </a:endParaRPr>
          </a:p>
          <a:p>
            <a:pPr algn="just">
              <a:buFont typeface="+mj-lt"/>
              <a:buAutoNum type="arabicPeriod"/>
            </a:pPr>
            <a:r>
              <a:rPr lang="en-US" altLang="en-US" sz="1000">
                <a:solidFill>
                  <a:schemeClr val="accent1"/>
                </a:solidFill>
                <a:latin typeface="Trebuchet MS" panose="020B0603020202020204" charset="0"/>
                <a:cs typeface="Trebuchet MS" panose="020B0603020202020204" charset="0"/>
              </a:rPr>
              <a:t>Uses multi-label classification and entity recognition to parse resumes</a:t>
            </a:r>
            <a:endParaRPr lang="en-US" altLang="en-US" sz="1000">
              <a:solidFill>
                <a:schemeClr val="accent1"/>
              </a:solidFill>
              <a:latin typeface="Trebuchet MS" panose="020B0603020202020204" charset="0"/>
              <a:cs typeface="Trebuchet MS" panose="020B0603020202020204" charset="0"/>
            </a:endParaRPr>
          </a:p>
          <a:p>
            <a:pPr algn="just">
              <a:buFont typeface="+mj-lt"/>
              <a:buAutoNum type="arabicPeriod"/>
            </a:pPr>
            <a:r>
              <a:rPr lang="en-US" altLang="en-US" sz="1000">
                <a:solidFill>
                  <a:schemeClr val="accent1"/>
                </a:solidFill>
                <a:latin typeface="Trebuchet MS" panose="020B0603020202020204" charset="0"/>
                <a:cs typeface="Trebuchet MS" panose="020B0603020202020204" charset="0"/>
              </a:rPr>
              <a:t>Employs ontologies and domain dictionaries for improved entity recognition</a:t>
            </a:r>
            <a:endParaRPr lang="en-US" altLang="en-US" sz="1000">
              <a:solidFill>
                <a:schemeClr val="accent1"/>
              </a:solidFill>
              <a:latin typeface="Trebuchet MS" panose="020B0603020202020204" charset="0"/>
              <a:cs typeface="Trebuchet MS" panose="020B0603020202020204" charset="0"/>
            </a:endParaRPr>
          </a:p>
          <a:p>
            <a:pPr algn="just">
              <a:buFont typeface="+mj-lt"/>
              <a:buAutoNum type="arabicPeriod"/>
            </a:pPr>
            <a:r>
              <a:rPr lang="en-US" altLang="en-US" sz="1000">
                <a:solidFill>
                  <a:schemeClr val="accent1"/>
                </a:solidFill>
                <a:latin typeface="Trebuchet MS" panose="020B0603020202020204" charset="0"/>
                <a:cs typeface="Trebuchet MS" panose="020B0603020202020204" charset="0"/>
              </a:rPr>
              <a:t>Outperforms other models (e.g., CoreNLP, LSA+BERT) with 92.8%–97.6% accuracy</a:t>
            </a:r>
            <a:endParaRPr lang="en-US" altLang="en-US" sz="1000">
              <a:solidFill>
                <a:schemeClr val="accent1"/>
              </a:solidFill>
              <a:latin typeface="Trebuchet MS" panose="020B0603020202020204" charset="0"/>
              <a:cs typeface="Trebuchet MS" panose="020B0603020202020204" charset="0"/>
            </a:endParaRPr>
          </a:p>
          <a:p>
            <a:pPr algn="just">
              <a:buFont typeface="+mj-lt"/>
              <a:buAutoNum type="arabicPeriod"/>
            </a:pPr>
            <a:endParaRPr lang="en-US" altLang="en-US" sz="1000">
              <a:solidFill>
                <a:schemeClr val="accent1"/>
              </a:solidFill>
              <a:latin typeface="Trebuchet MS" panose="020B0603020202020204" charset="0"/>
              <a:cs typeface="Trebuchet MS" panose="020B0603020202020204" charset="0"/>
            </a:endParaRPr>
          </a:p>
          <a:p>
            <a:pPr marL="114300" indent="0" algn="just">
              <a:buFont typeface="+mj-lt"/>
              <a:buNone/>
            </a:pPr>
            <a:r>
              <a:rPr lang="en-US" altLang="en-US" sz="1100">
                <a:solidFill>
                  <a:schemeClr val="accent1"/>
                </a:solidFill>
                <a:latin typeface="Trebuchet MS" panose="020B0603020202020204" charset="0"/>
                <a:cs typeface="Trebuchet MS" panose="020B0603020202020204" charset="0"/>
              </a:rPr>
              <a:t>Relevance to the Project:</a:t>
            </a:r>
            <a:endParaRPr lang="en-US" altLang="en-US" sz="1100">
              <a:solidFill>
                <a:schemeClr val="accent1"/>
              </a:solidFill>
              <a:latin typeface="Trebuchet MS" panose="020B0603020202020204" charset="0"/>
              <a:cs typeface="Trebuchet MS" panose="020B0603020202020204" charset="0"/>
            </a:endParaRPr>
          </a:p>
          <a:p>
            <a:pPr marL="114300" indent="0" algn="just">
              <a:buFont typeface="+mj-lt"/>
              <a:buNone/>
            </a:pPr>
            <a:endParaRPr lang="en-US" altLang="en-US" sz="1100">
              <a:solidFill>
                <a:schemeClr val="accent1"/>
              </a:solidFill>
              <a:latin typeface="Trebuchet MS" panose="020B0603020202020204" charset="0"/>
              <a:cs typeface="Trebuchet MS" panose="020B0603020202020204" charset="0"/>
            </a:endParaRPr>
          </a:p>
          <a:p>
            <a:pPr marL="342900" indent="-228600" algn="just">
              <a:buFont typeface="+mj-lt"/>
              <a:buAutoNum type="arabicPeriod"/>
            </a:pPr>
            <a:r>
              <a:rPr lang="en-US" altLang="en-US" sz="1000">
                <a:solidFill>
                  <a:schemeClr val="accent1"/>
                </a:solidFill>
                <a:latin typeface="Trebuchet MS" panose="020B0603020202020204" charset="0"/>
                <a:cs typeface="Trebuchet MS" panose="020B0603020202020204" charset="0"/>
              </a:rPr>
              <a:t>Advanced model (M-LPERM) parses and structures resumes</a:t>
            </a:r>
            <a:endParaRPr lang="en-US" altLang="en-US" sz="1000">
              <a:solidFill>
                <a:schemeClr val="accent1"/>
              </a:solidFill>
              <a:latin typeface="Trebuchet MS" panose="020B0603020202020204" charset="0"/>
              <a:cs typeface="Trebuchet MS" panose="020B0603020202020204" charset="0"/>
            </a:endParaRPr>
          </a:p>
          <a:p>
            <a:pPr marL="342900" indent="-228600" algn="just">
              <a:buFont typeface="+mj-lt"/>
              <a:buAutoNum type="arabicPeriod"/>
            </a:pPr>
            <a:r>
              <a:rPr lang="en-US" altLang="en-US" sz="1000">
                <a:solidFill>
                  <a:schemeClr val="accent1"/>
                </a:solidFill>
                <a:latin typeface="Trebuchet MS" panose="020B0603020202020204" charset="0"/>
                <a:cs typeface="Trebuchet MS" panose="020B0603020202020204" charset="0"/>
              </a:rPr>
              <a:t>Uses ML for entity recognition and candidate-job matching</a:t>
            </a:r>
            <a:endParaRPr lang="en-US" altLang="en-US" sz="1000">
              <a:solidFill>
                <a:schemeClr val="accent1"/>
              </a:solidFill>
              <a:latin typeface="Trebuchet MS" panose="020B0603020202020204" charset="0"/>
              <a:cs typeface="Trebuchet MS" panose="020B0603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95885" y="69850"/>
            <a:ext cx="8952230" cy="800735"/>
          </a:xfrm>
        </p:spPr>
        <p:txBody>
          <a:bodyPr>
            <a:normAutofit fontScale="90000"/>
          </a:bodyPr>
          <a:p>
            <a:r>
              <a:rPr lang="en-US"/>
              <a:t>RESEARCH GAP</a:t>
            </a:r>
            <a:endParaRPr lang="en-US"/>
          </a:p>
        </p:txBody>
      </p:sp>
      <p:sp>
        <p:nvSpPr>
          <p:cNvPr id="3" name="Text Placeholder 2"/>
          <p:cNvSpPr/>
          <p:nvPr>
            <p:ph type="body" idx="1"/>
          </p:nvPr>
        </p:nvSpPr>
        <p:spPr>
          <a:xfrm>
            <a:off x="95885" y="742315"/>
            <a:ext cx="8951595" cy="4224655"/>
          </a:xfrm>
        </p:spPr>
        <p:txBody>
          <a:bodyPr>
            <a:noAutofit/>
          </a:bodyPr>
          <a:p>
            <a:pPr marL="114300" indent="0">
              <a:buNone/>
            </a:pPr>
            <a:endParaRPr lang="en-US" altLang="en-US" sz="90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1. Absence of job posting trend analysis over time</a:t>
            </a:r>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The papers do not analyze how skill demand changes over months or years, missing insights into emerging vs. declining skills.</a:t>
            </a:r>
            <a:endParaRPr lang="en-US" altLang="en-US" sz="950">
              <a:solidFill>
                <a:schemeClr val="accent1"/>
              </a:solidFill>
              <a:latin typeface="Trebuchet MS" panose="020B0603020202020204" charset="0"/>
              <a:cs typeface="Trebuchet MS" panose="020B0603020202020204" charset="0"/>
            </a:endParaRPr>
          </a:p>
          <a:p>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2. No industry/sector-level vulnerability modeling</a:t>
            </a:r>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There is no targeting or segmentation of vulnerable sectors like retail, manufacturing, logistics, etc., which are most likely to be affected by automation and skill obsolescence.</a:t>
            </a:r>
            <a:endParaRPr lang="en-US" altLang="en-US" sz="950">
              <a:solidFill>
                <a:schemeClr val="accent1"/>
              </a:solidFill>
              <a:latin typeface="Trebuchet MS" panose="020B0603020202020204" charset="0"/>
              <a:cs typeface="Trebuchet MS" panose="020B0603020202020204" charset="0"/>
            </a:endParaRPr>
          </a:p>
          <a:p>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3. Limited or no use of LLMs or embeddings</a:t>
            </a:r>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All three papers rely on rule-based NLP, TF-IDF, or classic ML. They do not leverage modern LLMs (e.g., GPT, BERT) or vector embeddings for context-aware skill understanding or recommendations.</a:t>
            </a:r>
            <a:endParaRPr lang="en-US" altLang="en-US" sz="950">
              <a:solidFill>
                <a:schemeClr val="accent1"/>
              </a:solidFill>
              <a:latin typeface="Trebuchet MS" panose="020B0603020202020204" charset="0"/>
              <a:cs typeface="Trebuchet MS" panose="020B0603020202020204" charset="0"/>
            </a:endParaRPr>
          </a:p>
          <a:p>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4. No semantic skill gap matching</a:t>
            </a:r>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Skill gaps are identified using surface-level matching (e.g., string comparison or cosine similarity), with no semantic equivalence detection (e.g., "ML" vs. "machine learning").</a:t>
            </a:r>
            <a:endParaRPr lang="en-US" altLang="en-US" sz="950">
              <a:solidFill>
                <a:schemeClr val="accent1"/>
              </a:solidFill>
              <a:latin typeface="Trebuchet MS" panose="020B0603020202020204" charset="0"/>
              <a:cs typeface="Trebuchet MS" panose="020B0603020202020204" charset="0"/>
            </a:endParaRPr>
          </a:p>
          <a:p>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5. Lack of integration with labor market intelligence databases</a:t>
            </a:r>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The systems do not incorporate government or international databases like O*NET, ILO, or World Bank datasets to enrich job classification or sectoral risk mapping.</a:t>
            </a:r>
            <a:endParaRPr lang="en-US" altLang="en-US" sz="950">
              <a:solidFill>
                <a:schemeClr val="accent1"/>
              </a:solidFill>
              <a:latin typeface="Trebuchet MS" panose="020B0603020202020204" charset="0"/>
              <a:cs typeface="Trebuchet MS" panose="020B0603020202020204" charset="0"/>
            </a:endParaRPr>
          </a:p>
          <a:p>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6. No time-aware or dynamic recommendation engine</a:t>
            </a:r>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Recommendations are static, based on current skill mismatch, rather than evolving trends or long-term career resilience.</a:t>
            </a:r>
            <a:endParaRPr lang="en-US" altLang="en-US" sz="950">
              <a:solidFill>
                <a:schemeClr val="accent1"/>
              </a:solidFill>
              <a:latin typeface="Trebuchet MS" panose="020B0603020202020204" charset="0"/>
              <a:cs typeface="Trebuchet MS" panose="020B0603020202020204" charset="0"/>
            </a:endParaRPr>
          </a:p>
          <a:p>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7. No personalization based on user background or experience level</a:t>
            </a:r>
            <a:endParaRPr lang="en-US" altLang="en-US" sz="950">
              <a:solidFill>
                <a:schemeClr val="accent1"/>
              </a:solidFill>
              <a:latin typeface="Trebuchet MS" panose="020B0603020202020204" charset="0"/>
              <a:cs typeface="Trebuchet MS" panose="020B0603020202020204" charset="0"/>
            </a:endParaRPr>
          </a:p>
          <a:p>
            <a:pPr marL="114300" indent="0">
              <a:buNone/>
            </a:pPr>
            <a:r>
              <a:rPr lang="en-US" altLang="en-US" sz="950">
                <a:solidFill>
                  <a:schemeClr val="accent1"/>
                </a:solidFill>
                <a:latin typeface="Trebuchet MS" panose="020B0603020202020204" charset="0"/>
                <a:cs typeface="Trebuchet MS" panose="020B0603020202020204" charset="0"/>
              </a:rPr>
              <a:t>None of the papers adapt course or job recommendations based on a user’s career stage, education level, or existing competencies.</a:t>
            </a:r>
            <a:endParaRPr lang="en-US" altLang="en-US" sz="950">
              <a:solidFill>
                <a:schemeClr val="accent1"/>
              </a:solidFill>
              <a:latin typeface="Trebuchet MS" panose="020B0603020202020204" charset="0"/>
              <a:cs typeface="Trebuchet MS" panose="020B0603020202020204" charset="0"/>
            </a:endParaRPr>
          </a:p>
          <a:p>
            <a:endParaRPr lang="en-US" altLang="en-US" sz="900">
              <a:solidFill>
                <a:schemeClr val="accent1"/>
              </a:solidFill>
              <a:latin typeface="Trebuchet MS" panose="020B0603020202020204" charset="0"/>
              <a:cs typeface="Trebuchet MS" panose="020B0603020202020204" charset="0"/>
            </a:endParaRPr>
          </a:p>
          <a:p>
            <a:pPr marL="114300" indent="0">
              <a:buNone/>
            </a:pPr>
            <a:endParaRPr lang="en-US" altLang="en-US" sz="900">
              <a:solidFill>
                <a:schemeClr val="accent1"/>
              </a:solidFill>
              <a:latin typeface="Trebuchet MS" panose="020B0603020202020204" charset="0"/>
              <a:cs typeface="Trebuchet MS" panose="020B06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0" y="56515"/>
            <a:ext cx="9013190" cy="800735"/>
          </a:xfrm>
        </p:spPr>
        <p:txBody>
          <a:bodyPr>
            <a:normAutofit fontScale="90000"/>
          </a:bodyPr>
          <a:p>
            <a:r>
              <a:rPr lang="en-US"/>
              <a:t>PROPOSED METHODOLOGY</a:t>
            </a:r>
            <a:endParaRPr lang="en-US"/>
          </a:p>
        </p:txBody>
      </p:sp>
      <p:sp>
        <p:nvSpPr>
          <p:cNvPr id="3" name="Text Placeholder 2"/>
          <p:cNvSpPr/>
          <p:nvPr>
            <p:ph type="body" idx="1"/>
          </p:nvPr>
        </p:nvSpPr>
        <p:spPr>
          <a:xfrm>
            <a:off x="0" y="776605"/>
            <a:ext cx="9013190" cy="4210050"/>
          </a:xfrm>
        </p:spPr>
        <p:txBody>
          <a:bodyPr>
            <a:normAutofit lnSpcReduction="10000"/>
          </a:bodyPr>
          <a:p>
            <a:pPr algn="just">
              <a:lnSpc>
                <a:spcPct val="110000"/>
              </a:lnSpc>
              <a:buFont typeface="Arial" panose="020B0604020202020204" pitchFamily="34" charset="0"/>
              <a:buChar char="•"/>
            </a:pPr>
            <a:r>
              <a:rPr lang="en-US">
                <a:solidFill>
                  <a:schemeClr val="accent1"/>
                </a:solidFill>
                <a:latin typeface="Trebuchet MS" panose="020B0603020202020204" charset="0"/>
                <a:cs typeface="Trebuchet MS" panose="020B0603020202020204" charset="0"/>
              </a:rPr>
              <a:t>We are planning to integrate LLM(Large Language Model) into our model as LLM can help in dynamic job skill identification as well helps in improved course recommendation.</a:t>
            </a:r>
            <a:endParaRPr lang="en-US">
              <a:solidFill>
                <a:schemeClr val="accent1"/>
              </a:solidFill>
              <a:latin typeface="Trebuchet MS" panose="020B0603020202020204" charset="0"/>
              <a:cs typeface="Trebuchet MS" panose="020B0603020202020204" charset="0"/>
            </a:endParaRPr>
          </a:p>
          <a:p>
            <a:pPr algn="just">
              <a:lnSpc>
                <a:spcPct val="110000"/>
              </a:lnSpc>
              <a:buFont typeface="Arial" panose="020B0604020202020204" pitchFamily="34" charset="0"/>
              <a:buChar char="•"/>
            </a:pPr>
            <a:r>
              <a:rPr lang="en-US">
                <a:solidFill>
                  <a:schemeClr val="accent1"/>
                </a:solidFill>
                <a:latin typeface="Trebuchet MS" panose="020B0603020202020204" charset="0"/>
                <a:cs typeface="Trebuchet MS" panose="020B0603020202020204" charset="0"/>
              </a:rPr>
              <a:t> We are planning to use vector database as, vector embeddings capture the semantic meaning and also they help efficient information retrieval.</a:t>
            </a:r>
            <a:endParaRPr lang="en-US">
              <a:solidFill>
                <a:schemeClr val="accent1"/>
              </a:solidFill>
              <a:latin typeface="Trebuchet MS" panose="020B0603020202020204" charset="0"/>
              <a:cs typeface="Trebuchet MS" panose="020B0603020202020204" charset="0"/>
            </a:endParaRPr>
          </a:p>
          <a:p>
            <a:pPr algn="just">
              <a:lnSpc>
                <a:spcPct val="110000"/>
              </a:lnSpc>
              <a:buFont typeface="Arial" panose="020B0604020202020204" pitchFamily="34" charset="0"/>
              <a:buChar char="•"/>
            </a:pPr>
            <a:r>
              <a:rPr lang="en-US">
                <a:solidFill>
                  <a:schemeClr val="accent1"/>
                </a:solidFill>
                <a:latin typeface="Trebuchet MS" panose="020B0603020202020204" charset="0"/>
                <a:cs typeface="Trebuchet MS" panose="020B0603020202020204" charset="0"/>
              </a:rPr>
              <a:t>Planning to extract skills from the pdf using python modules like fitz or use OCR(Optical Character Recognition)</a:t>
            </a:r>
            <a:endParaRPr lang="en-US">
              <a:solidFill>
                <a:schemeClr val="accent1"/>
              </a:solidFill>
              <a:latin typeface="Trebuchet MS" panose="020B0603020202020204" charset="0"/>
              <a:cs typeface="Trebuchet MS" panose="020B0603020202020204" charset="0"/>
            </a:endParaRPr>
          </a:p>
          <a:p>
            <a:pPr algn="just">
              <a:lnSpc>
                <a:spcPct val="110000"/>
              </a:lnSpc>
              <a:buFont typeface="Arial" panose="020B0604020202020204" pitchFamily="34" charset="0"/>
              <a:buChar char="•"/>
            </a:pPr>
            <a:r>
              <a:rPr lang="en-US">
                <a:solidFill>
                  <a:schemeClr val="accent1"/>
                </a:solidFill>
                <a:latin typeface="Trebuchet MS" panose="020B0603020202020204" charset="0"/>
                <a:cs typeface="Trebuchet MS" panose="020B0603020202020204" charset="0"/>
              </a:rPr>
              <a:t>Use streamlit/tkinter for web interface, for enhanced and user friendly interaction.</a:t>
            </a:r>
            <a:endParaRPr lang="en-US">
              <a:solidFill>
                <a:schemeClr val="accent1"/>
              </a:solidFill>
              <a:latin typeface="Trebuchet MS" panose="020B0603020202020204" charset="0"/>
              <a:cs typeface="Trebuchet MS" panose="020B0603020202020204" charset="0"/>
            </a:endParaRPr>
          </a:p>
          <a:p>
            <a:pPr algn="just">
              <a:lnSpc>
                <a:spcPct val="110000"/>
              </a:lnSpc>
              <a:buFont typeface="Arial" panose="020B0604020202020204" pitchFamily="34" charset="0"/>
              <a:buChar char="•"/>
            </a:pPr>
            <a:r>
              <a:rPr lang="en-US">
                <a:solidFill>
                  <a:schemeClr val="accent1"/>
                </a:solidFill>
                <a:latin typeface="Trebuchet MS" panose="020B0603020202020204" charset="0"/>
                <a:cs typeface="Trebuchet MS" panose="020B0603020202020204" charset="0"/>
              </a:rPr>
              <a:t>Extract job postings and skill_enhancement courses from authenticated websites like kaggle, </a:t>
            </a:r>
            <a:r>
              <a:rPr lang="en-US" altLang="en-US">
                <a:solidFill>
                  <a:schemeClr val="accent1"/>
                </a:solidFill>
                <a:latin typeface="Trebuchet MS" panose="020B0603020202020204" charset="0"/>
                <a:cs typeface="Trebuchet MS" panose="020B0603020202020204" charset="0"/>
              </a:rPr>
              <a:t>O*NET Database or google dataset search.</a:t>
            </a:r>
            <a:endParaRPr lang="en-US" altLang="en-US">
              <a:solidFill>
                <a:schemeClr val="accent1"/>
              </a:solidFill>
              <a:latin typeface="Trebuchet MS" panose="020B0603020202020204" charset="0"/>
              <a:cs typeface="Trebuchet MS" panose="020B0603020202020204" charset="0"/>
            </a:endParaRPr>
          </a:p>
          <a:p>
            <a:pPr algn="just">
              <a:buFont typeface="Arial" panose="020B0604020202020204" pitchFamily="34" charset="0"/>
              <a:buChar char="•"/>
            </a:pPr>
            <a:endParaRPr lang="en-US">
              <a:solidFill>
                <a:schemeClr val="accent1"/>
              </a:solidFill>
              <a:latin typeface="Trebuchet MS" panose="020B0603020202020204" charset="0"/>
              <a:cs typeface="Trebuchet MS" panose="020B0603020202020204" charset="0"/>
            </a:endParaRPr>
          </a:p>
          <a:p>
            <a:pPr algn="just">
              <a:buFont typeface="Arial" panose="020B0604020202020204" pitchFamily="34" charset="0"/>
              <a:buChar char="•"/>
            </a:pPr>
            <a:endParaRPr lang="en-US">
              <a:solidFill>
                <a:schemeClr val="accent1"/>
              </a:solidFill>
              <a:latin typeface="Trebuchet MS" panose="020B0603020202020204" charset="0"/>
              <a:cs typeface="Trebuchet MS" panose="020B0603020202020204" charset="0"/>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5628</Words>
  <Application>WPS Presentation</Application>
  <PresentationFormat/>
  <Paragraphs>109</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Arial</vt:lpstr>
      <vt:lpstr>Amatic SC</vt:lpstr>
      <vt:lpstr>Source Code Pro</vt:lpstr>
      <vt:lpstr>Trebuchet MS</vt:lpstr>
      <vt:lpstr>Trebuchet MS</vt:lpstr>
      <vt:lpstr>Microsoft YaHei</vt:lpstr>
      <vt:lpstr>Arial Unicode MS</vt:lpstr>
      <vt:lpstr>Beach Day</vt:lpstr>
      <vt:lpstr>MENTOR:dr. Richa sharma associate professor</vt:lpstr>
      <vt:lpstr>Use ML to analyze job posting trends, skill gaps, and automation impact to recommend reskilling programs in vulnerable employment sectors.</vt:lpstr>
      <vt:lpstr>1.Skill Gap Analysis for Job Applicants</vt:lpstr>
      <vt:lpstr>2.“NLP-Based Resume Analysis, Skill Enhancement &amp; Job Automation</vt:lpstr>
      <vt:lpstr>3.Survey on Resume Parsing Models for JOBCONNECT+: Enhancing Recruitment Efficiency using Natural Language Processing and Machine Learning</vt:lpstr>
      <vt:lpstr>RESEARCH GAP</vt:lpstr>
      <vt:lpstr>PROPOSED METHODOLOGY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C3I(REVIEW 1)MENTOR:dr. Richa sharma</dc:title>
  <dc:creator/>
  <cp:lastModifiedBy>Suhas Karamaputti</cp:lastModifiedBy>
  <cp:revision>4</cp:revision>
  <dcterms:created xsi:type="dcterms:W3CDTF">2025-06-11T04:53:00Z</dcterms:created>
  <dcterms:modified xsi:type="dcterms:W3CDTF">2025-06-11T07:14:10Z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B4DB4B8260E441E6BCB6932E1FFE1BE7_13</vt:lpwstr>
  </property>
  <property fmtid="{D5CDD505-2E9C-101B-9397-08002B2CF9AE}" pid="3" name="KSOProductBuildVer">
    <vt:lpwstr>1033-12.2.0.21179</vt:lpwstr>
  </property>
</Properties>
</file>