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62" r:id="rId2"/>
    <p:sldId id="260" r:id="rId3"/>
    <p:sldId id="261" r:id="rId4"/>
    <p:sldId id="257" r:id="rId5"/>
    <p:sldId id="258" r:id="rId6"/>
    <p:sldId id="259" r:id="rId7"/>
    <p:sldId id="265" r:id="rId8"/>
    <p:sldId id="264" r:id="rId9"/>
    <p:sldId id="266" r:id="rId10"/>
    <p:sldId id="267" r:id="rId11"/>
    <p:sldId id="268"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1F5AF-B6D0-4941-8A06-74EB712CD6F3}" v="131" dt="2022-06-24T05:36:21.101"/>
    <p1510:client id="{41D09BFD-A9CE-4D1C-8A0D-18E1E88E68AF}" v="20" dt="2022-06-23T17:23:58.246"/>
    <p1510:client id="{FAAF1253-BF44-4063-A4AA-23C296FAF4B4}" v="1599" dt="2022-06-23T15:26:42.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5289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09848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0382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4859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563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8056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11/17/2022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9180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8786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8513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40972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11/17/2022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7387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11/17/2022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639951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0" name="Freeform: Shape 9">
            <a:extLst>
              <a:ext uri="{FF2B5EF4-FFF2-40B4-BE49-F238E27FC236}">
                <a16:creationId xmlns:a16="http://schemas.microsoft.com/office/drawing/2014/main" id="{98670FCA-2D56-45D2-833D-B1C0C63F9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7" y="2882524"/>
            <a:ext cx="12184765" cy="3975477"/>
          </a:xfrm>
          <a:custGeom>
            <a:avLst/>
            <a:gdLst>
              <a:gd name="connsiteX0" fmla="*/ 8942254 w 12188952"/>
              <a:gd name="connsiteY0" fmla="*/ 34 h 3975477"/>
              <a:gd name="connsiteX1" fmla="*/ 11642906 w 12188952"/>
              <a:gd name="connsiteY1" fmla="*/ 225257 h 3975477"/>
              <a:gd name="connsiteX2" fmla="*/ 12188952 w 12188952"/>
              <a:gd name="connsiteY2" fmla="*/ 311174 h 3975477"/>
              <a:gd name="connsiteX3" fmla="*/ 12188952 w 12188952"/>
              <a:gd name="connsiteY3" fmla="*/ 3975477 h 3975477"/>
              <a:gd name="connsiteX4" fmla="*/ 0 w 12188952"/>
              <a:gd name="connsiteY4" fmla="*/ 3975477 h 3975477"/>
              <a:gd name="connsiteX5" fmla="*/ 0 w 12188952"/>
              <a:gd name="connsiteY5" fmla="*/ 1085061 h 3975477"/>
              <a:gd name="connsiteX6" fmla="*/ 552141 w 12188952"/>
              <a:gd name="connsiteY6" fmla="*/ 1079980 h 3975477"/>
              <a:gd name="connsiteX7" fmla="*/ 8942254 w 12188952"/>
              <a:gd name="connsiteY7" fmla="*/ 34 h 397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975477">
                <a:moveTo>
                  <a:pt x="8942254" y="34"/>
                </a:moveTo>
                <a:cubicBezTo>
                  <a:pt x="9695041" y="1709"/>
                  <a:pt x="10568453" y="66687"/>
                  <a:pt x="11642906" y="225257"/>
                </a:cubicBezTo>
                <a:lnTo>
                  <a:pt x="12188952" y="311174"/>
                </a:lnTo>
                <a:lnTo>
                  <a:pt x="12188952" y="3975477"/>
                </a:lnTo>
                <a:lnTo>
                  <a:pt x="0" y="3975477"/>
                </a:lnTo>
                <a:lnTo>
                  <a:pt x="0" y="1085061"/>
                </a:lnTo>
                <a:lnTo>
                  <a:pt x="552141" y="1079980"/>
                </a:lnTo>
                <a:cubicBezTo>
                  <a:pt x="4849952" y="999477"/>
                  <a:pt x="5931106" y="-6667"/>
                  <a:pt x="8942254" y="34"/>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E37E539E-8E53-45C6-9EEF-BF0998DEDB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592B81EA-9142-4843-9DC4-B3B5945E3F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6D0167D-BCD6-40C9-9439-B218DAC26B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BC2F72-CF0A-4BA3-9D44-4E126B58F4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B957B0-AAF9-40DA-86CD-DFACC7EB1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D3CBDA-22C0-4F55-8D19-908B3CD29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45983-2EEE-4AFF-9780-BB72BDCC3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F41724-D1CB-4EB7-8375-C7E1B34312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7A52220-57D7-4107-AAB4-DD7CAF08D2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C2D2F73-51AF-431F-BDA8-97704FBA28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CE77D9F-7762-445F-92C5-3D1F544A0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FF43ED7-CA1B-4E85-8CD4-5B3C0B4D7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76CDD2-AC2A-4A8F-9B0F-D25298B5C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8D55A21-56BE-4FF0-8BC6-111865E29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71F41FC-CAF2-4220-9170-2EB7DB263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9336BB3-E7C0-4644-ADD3-897281393E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916F6F-0665-4C6A-9431-3AD86B94C8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4106CE4-7D9D-49DF-897A-822D5BF52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BA2056-CDBA-4C2C-93A7-49A9A5773B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5CAEC81-0897-4760-8DBD-9EBF631CF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AC6E5B-B82D-46BB-990B-13E38336A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19FAF4-4633-481B-ACE9-F2B1A17719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74408F-797A-4076-897E-818A00989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CFCD45-5E6A-40DF-8434-FAF095A442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9ABFC3-761E-4D3D-99D2-C167DF99C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FFB5E4A-E2C0-4323-8F3E-45C39D83D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AC1BFB-C0BB-4C88-9FB9-A1C4767EC7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CC1A783-C784-4F05-9753-E8E230B14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D89B71-AD25-443D-8B91-17E8A3CCF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E1C8879-01F2-4BCF-94F0-BAD8E22FF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A9E1DCE-FD5E-427D-8653-B1FFB8EAC5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35E521-8B46-446A-A31E-1952BB38A0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205549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CED6324-278D-3BF7-0616-BA0B3AA333F4}"/>
              </a:ext>
            </a:extLst>
          </p:cNvPr>
          <p:cNvSpPr>
            <a:spLocks noGrp="1"/>
          </p:cNvSpPr>
          <p:nvPr>
            <p:ph type="title"/>
          </p:nvPr>
        </p:nvSpPr>
        <p:spPr>
          <a:xfrm>
            <a:off x="691078" y="725952"/>
            <a:ext cx="10797667" cy="1896062"/>
          </a:xfrm>
        </p:spPr>
        <p:txBody>
          <a:bodyPr vert="horz" lIns="91440" tIns="45720" rIns="91440" bIns="45720" rtlCol="0" anchor="t">
            <a:normAutofit/>
          </a:bodyPr>
          <a:lstStyle/>
          <a:p>
            <a:r>
              <a:rPr lang="en-US" sz="5400" u="sng" dirty="0">
                <a:latin typeface="Algerian"/>
              </a:rPr>
              <a:t>Machine Learning</a:t>
            </a:r>
            <a:br>
              <a:rPr lang="en-US" sz="5400" u="sng" dirty="0">
                <a:latin typeface="Algerian"/>
              </a:rPr>
            </a:br>
            <a:r>
              <a:rPr lang="en-US" u="sng" dirty="0" err="1">
                <a:latin typeface="Algerian"/>
              </a:rPr>
              <a:t>cREDIT</a:t>
            </a:r>
            <a:r>
              <a:rPr lang="en-US" u="sng" dirty="0">
                <a:latin typeface="Algerian"/>
              </a:rPr>
              <a:t> CARD APPROVAL PREDICTION</a:t>
            </a:r>
          </a:p>
        </p:txBody>
      </p:sp>
      <p:sp>
        <p:nvSpPr>
          <p:cNvPr id="3" name="Content Placeholder 2">
            <a:extLst>
              <a:ext uri="{FF2B5EF4-FFF2-40B4-BE49-F238E27FC236}">
                <a16:creationId xmlns:a16="http://schemas.microsoft.com/office/drawing/2014/main" id="{E2A9625C-D8FB-0E9D-E145-5E240CD1AFC6}"/>
              </a:ext>
            </a:extLst>
          </p:cNvPr>
          <p:cNvSpPr>
            <a:spLocks noGrp="1"/>
          </p:cNvSpPr>
          <p:nvPr>
            <p:ph idx="1"/>
          </p:nvPr>
        </p:nvSpPr>
        <p:spPr>
          <a:xfrm>
            <a:off x="6092892" y="3425405"/>
            <a:ext cx="5408029" cy="2717996"/>
          </a:xfrm>
        </p:spPr>
        <p:txBody>
          <a:bodyPr anchor="ctr">
            <a:normAutofit/>
          </a:bodyPr>
          <a:lstStyle/>
          <a:p>
            <a:endParaRPr lang="en-US" dirty="0"/>
          </a:p>
        </p:txBody>
      </p:sp>
    </p:spTree>
    <p:extLst>
      <p:ext uri="{BB962C8B-B14F-4D97-AF65-F5344CB8AC3E}">
        <p14:creationId xmlns:p14="http://schemas.microsoft.com/office/powerpoint/2010/main" val="399221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AED3-782A-8126-C50B-598797EE6BB8}"/>
              </a:ext>
            </a:extLst>
          </p:cNvPr>
          <p:cNvSpPr>
            <a:spLocks noGrp="1"/>
          </p:cNvSpPr>
          <p:nvPr>
            <p:ph type="title"/>
          </p:nvPr>
        </p:nvSpPr>
        <p:spPr>
          <a:xfrm>
            <a:off x="838200" y="213655"/>
            <a:ext cx="10515600" cy="809251"/>
          </a:xfrm>
        </p:spPr>
        <p:txBody>
          <a:bodyPr/>
          <a:lstStyle/>
          <a:p>
            <a:r>
              <a:rPr lang="en-US" b="1" u="sng" dirty="0">
                <a:latin typeface="Times New Roman" panose="02020603050405020304" pitchFamily="18" charset="0"/>
                <a:cs typeface="Times New Roman" panose="02020603050405020304" pitchFamily="18" charset="0"/>
              </a:rPr>
              <a:t>Artificial Neural Network</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CC716A-428A-6B9B-43AF-D90630D260C7}"/>
              </a:ext>
            </a:extLst>
          </p:cNvPr>
          <p:cNvSpPr>
            <a:spLocks noGrp="1"/>
          </p:cNvSpPr>
          <p:nvPr>
            <p:ph idx="1"/>
          </p:nvPr>
        </p:nvSpPr>
        <p:spPr>
          <a:xfrm>
            <a:off x="838200" y="1022906"/>
            <a:ext cx="10690412" cy="5469969"/>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Importing all the Libraries:</a:t>
            </a:r>
          </a:p>
          <a:p>
            <a:pPr marL="0" indent="0">
              <a:buNone/>
            </a:pPr>
            <a:endParaRPr lang="en-US" sz="2000" dirty="0"/>
          </a:p>
          <a:p>
            <a:pPr marL="0" indent="0">
              <a:buNone/>
            </a:pPr>
            <a:endParaRPr lang="en-US" sz="2000" dirty="0"/>
          </a:p>
          <a:p>
            <a:pPr marL="0" indent="0">
              <a:buNone/>
            </a:pPr>
            <a:r>
              <a:rPr lang="en-US" sz="2000" u="sng" dirty="0">
                <a:latin typeface="Times New Roman" panose="02020603050405020304" pitchFamily="18" charset="0"/>
                <a:cs typeface="Times New Roman" panose="02020603050405020304" pitchFamily="18" charset="0"/>
              </a:rPr>
              <a:t>Adding the Input/first layer and the hidden layers:</a:t>
            </a:r>
          </a:p>
          <a:p>
            <a:pPr marL="0" indent="0">
              <a:buNone/>
            </a:pPr>
            <a:endParaRPr lang="en-US" sz="2000" dirty="0"/>
          </a:p>
          <a:p>
            <a:pPr marL="0" indent="0">
              <a:buNone/>
            </a:pPr>
            <a:endParaRPr lang="en-US" sz="2000" dirty="0"/>
          </a:p>
          <a:p>
            <a:pPr marL="0" indent="0">
              <a:lnSpc>
                <a:spcPct val="100000"/>
              </a:lnSpc>
              <a:buNone/>
            </a:pPr>
            <a:endParaRPr lang="en-US" sz="2000" dirty="0"/>
          </a:p>
          <a:p>
            <a:pPr marL="0" indent="0">
              <a:buNone/>
            </a:pPr>
            <a:r>
              <a:rPr lang="en-US" sz="2000" u="sng" dirty="0">
                <a:latin typeface="Times New Roman" panose="02020603050405020304" pitchFamily="18" charset="0"/>
                <a:cs typeface="Times New Roman" panose="02020603050405020304" pitchFamily="18" charset="0"/>
              </a:rPr>
              <a:t>Adding the output layer:</a:t>
            </a:r>
          </a:p>
          <a:p>
            <a:pPr marL="0" indent="0">
              <a:buNone/>
            </a:pPr>
            <a:endParaRPr lang="en-US" sz="2000" dirty="0"/>
          </a:p>
          <a:p>
            <a:pPr marL="0" indent="0">
              <a:buNone/>
            </a:pPr>
            <a:r>
              <a:rPr lang="en-US" sz="2000" u="sng" dirty="0">
                <a:latin typeface="Times New Roman" panose="02020603050405020304" pitchFamily="18" charset="0"/>
                <a:cs typeface="Times New Roman" panose="02020603050405020304" pitchFamily="18" charset="0"/>
              </a:rPr>
              <a:t>Compiling and Training the ANN on the Training set:</a:t>
            </a:r>
          </a:p>
          <a:p>
            <a:pPr marL="0" indent="0">
              <a:buNone/>
            </a:pPr>
            <a:endParaRPr lang="en-US" sz="2000" u="sng" dirty="0">
              <a:latin typeface="Times New Roman" panose="02020603050405020304" pitchFamily="18" charset="0"/>
              <a:cs typeface="Times New Roman" panose="02020603050405020304" pitchFamily="18" charset="0"/>
            </a:endParaRPr>
          </a:p>
          <a:p>
            <a:pPr marL="0" indent="0">
              <a:buNone/>
            </a:pPr>
            <a:endParaRPr lang="en-US" sz="2000" dirty="0"/>
          </a:p>
        </p:txBody>
      </p:sp>
      <p:pic>
        <p:nvPicPr>
          <p:cNvPr id="5" name="Picture 4">
            <a:extLst>
              <a:ext uri="{FF2B5EF4-FFF2-40B4-BE49-F238E27FC236}">
                <a16:creationId xmlns:a16="http://schemas.microsoft.com/office/drawing/2014/main" id="{085D4653-7E34-7E2B-555F-6F744271D440}"/>
              </a:ext>
            </a:extLst>
          </p:cNvPr>
          <p:cNvPicPr>
            <a:picLocks noChangeAspect="1"/>
          </p:cNvPicPr>
          <p:nvPr/>
        </p:nvPicPr>
        <p:blipFill rotWithShape="1">
          <a:blip r:embed="rId2"/>
          <a:srcRect l="5087" r="5729"/>
          <a:stretch/>
        </p:blipFill>
        <p:spPr>
          <a:xfrm>
            <a:off x="2534737" y="1440175"/>
            <a:ext cx="6837213" cy="678239"/>
          </a:xfrm>
          <a:prstGeom prst="rect">
            <a:avLst/>
          </a:prstGeom>
        </p:spPr>
      </p:pic>
      <p:pic>
        <p:nvPicPr>
          <p:cNvPr id="7" name="Picture 6">
            <a:extLst>
              <a:ext uri="{FF2B5EF4-FFF2-40B4-BE49-F238E27FC236}">
                <a16:creationId xmlns:a16="http://schemas.microsoft.com/office/drawing/2014/main" id="{53961BB1-6980-CC26-37E6-51C3A33D42D4}"/>
              </a:ext>
            </a:extLst>
          </p:cNvPr>
          <p:cNvPicPr>
            <a:picLocks noChangeAspect="1"/>
          </p:cNvPicPr>
          <p:nvPr/>
        </p:nvPicPr>
        <p:blipFill>
          <a:blip r:embed="rId3"/>
          <a:stretch>
            <a:fillRect/>
          </a:stretch>
        </p:blipFill>
        <p:spPr>
          <a:xfrm>
            <a:off x="2605506" y="2842214"/>
            <a:ext cx="6683319" cy="1287892"/>
          </a:xfrm>
          <a:prstGeom prst="rect">
            <a:avLst/>
          </a:prstGeom>
        </p:spPr>
      </p:pic>
      <p:pic>
        <p:nvPicPr>
          <p:cNvPr id="9" name="Picture 8">
            <a:extLst>
              <a:ext uri="{FF2B5EF4-FFF2-40B4-BE49-F238E27FC236}">
                <a16:creationId xmlns:a16="http://schemas.microsoft.com/office/drawing/2014/main" id="{87044BA0-2EC5-A585-9DF9-C298C8FD5F3F}"/>
              </a:ext>
            </a:extLst>
          </p:cNvPr>
          <p:cNvPicPr>
            <a:picLocks noChangeAspect="1"/>
          </p:cNvPicPr>
          <p:nvPr/>
        </p:nvPicPr>
        <p:blipFill rotWithShape="1">
          <a:blip r:embed="rId4"/>
          <a:srcRect l="-1" r="-7069" b="-7069"/>
          <a:stretch/>
        </p:blipFill>
        <p:spPr>
          <a:xfrm>
            <a:off x="2534737" y="5761562"/>
            <a:ext cx="7155800" cy="487722"/>
          </a:xfrm>
          <a:prstGeom prst="rect">
            <a:avLst/>
          </a:prstGeom>
        </p:spPr>
      </p:pic>
      <p:pic>
        <p:nvPicPr>
          <p:cNvPr id="6" name="Picture 5">
            <a:extLst>
              <a:ext uri="{FF2B5EF4-FFF2-40B4-BE49-F238E27FC236}">
                <a16:creationId xmlns:a16="http://schemas.microsoft.com/office/drawing/2014/main" id="{D26361AF-C7E9-CBC0-1908-9762BF0DD361}"/>
              </a:ext>
            </a:extLst>
          </p:cNvPr>
          <p:cNvPicPr>
            <a:picLocks noChangeAspect="1"/>
          </p:cNvPicPr>
          <p:nvPr/>
        </p:nvPicPr>
        <p:blipFill rotWithShape="1">
          <a:blip r:embed="rId5"/>
          <a:srcRect r="4048" b="3031"/>
          <a:stretch/>
        </p:blipFill>
        <p:spPr>
          <a:xfrm>
            <a:off x="2605506" y="4708450"/>
            <a:ext cx="6683319" cy="487722"/>
          </a:xfrm>
          <a:prstGeom prst="rect">
            <a:avLst/>
          </a:prstGeom>
        </p:spPr>
      </p:pic>
    </p:spTree>
    <p:extLst>
      <p:ext uri="{BB962C8B-B14F-4D97-AF65-F5344CB8AC3E}">
        <p14:creationId xmlns:p14="http://schemas.microsoft.com/office/powerpoint/2010/main" val="135934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4" name="Straight Connector 83">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16" name="Right Triangle 115">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8" name="Rectangle 11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20" name="Freeform: Shape 119">
            <a:extLst>
              <a:ext uri="{FF2B5EF4-FFF2-40B4-BE49-F238E27FC236}">
                <a16:creationId xmlns:a16="http://schemas.microsoft.com/office/drawing/2014/main" id="{3813B3CC-81C7-42A0-AE1B-97E587808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6216533" y="888740"/>
            <a:ext cx="6857996" cy="5080510"/>
          </a:xfrm>
          <a:custGeom>
            <a:avLst/>
            <a:gdLst>
              <a:gd name="connsiteX0" fmla="*/ 0 w 6857996"/>
              <a:gd name="connsiteY0" fmla="*/ 2827344 h 5080510"/>
              <a:gd name="connsiteX1" fmla="*/ 0 w 6857996"/>
              <a:gd name="connsiteY1" fmla="*/ 5080510 h 5080510"/>
              <a:gd name="connsiteX2" fmla="*/ 6857991 w 6857996"/>
              <a:gd name="connsiteY2" fmla="*/ 5080510 h 5080510"/>
              <a:gd name="connsiteX3" fmla="*/ 6857991 w 6857996"/>
              <a:gd name="connsiteY3" fmla="*/ 3928749 h 5080510"/>
              <a:gd name="connsiteX4" fmla="*/ 6857996 w 6857996"/>
              <a:gd name="connsiteY4" fmla="*/ 3928749 h 5080510"/>
              <a:gd name="connsiteX5" fmla="*/ 6857996 w 6857996"/>
              <a:gd name="connsiteY5" fmla="*/ 307516 h 5080510"/>
              <a:gd name="connsiteX6" fmla="*/ 6550769 w 6857996"/>
              <a:gd name="connsiteY6" fmla="*/ 222609 h 5080510"/>
              <a:gd name="connsiteX7" fmla="*/ 5031274 w 6857996"/>
              <a:gd name="connsiteY7" fmla="*/ 33 h 5080510"/>
              <a:gd name="connsiteX8" fmla="*/ 310659 w 6857996"/>
              <a:gd name="connsiteY8" fmla="*/ 1067285 h 5080510"/>
              <a:gd name="connsiteX9" fmla="*/ 2 w 6857996"/>
              <a:gd name="connsiteY9" fmla="*/ 1072307 h 5080510"/>
              <a:gd name="connsiteX10" fmla="*/ 2 w 6857996"/>
              <a:gd name="connsiteY10" fmla="*/ 2827344 h 50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7996" h="5080510">
                <a:moveTo>
                  <a:pt x="0" y="2827344"/>
                </a:moveTo>
                <a:lnTo>
                  <a:pt x="0" y="5080510"/>
                </a:lnTo>
                <a:lnTo>
                  <a:pt x="6857991" y="5080510"/>
                </a:lnTo>
                <a:lnTo>
                  <a:pt x="6857991" y="3928749"/>
                </a:lnTo>
                <a:lnTo>
                  <a:pt x="6857996" y="3928749"/>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2" name="Group 121">
            <a:extLst>
              <a:ext uri="{FF2B5EF4-FFF2-40B4-BE49-F238E27FC236}">
                <a16:creationId xmlns:a16="http://schemas.microsoft.com/office/drawing/2014/main" id="{8A706956-04C2-4ACD-BBB0-A7A81707BF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3" name="Straight Connector 122">
              <a:extLst>
                <a:ext uri="{FF2B5EF4-FFF2-40B4-BE49-F238E27FC236}">
                  <a16:creationId xmlns:a16="http://schemas.microsoft.com/office/drawing/2014/main" id="{6601B0AA-6489-4B15-92C9-27A5ECCC79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D1C4333-CF33-49A9-9F67-47E2C4C5C2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223E684-2974-4FEC-9EEE-A0667DEBED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220368F-20CA-47F2-8A59-88E5B812B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5C9B857-B16F-4170-AE03-3704F5E94D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2737506-B061-48FE-81A1-3907D6E1F2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D223AC4-2FFC-4C1D-B6D1-8E58C4B663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0BA289D-D29F-4B88-881E-3AA28F5DA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8CCC501-7F77-4135-AC9C-21DCCA8382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A301DE6-BB42-4D52-BFCC-98ED7663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AB54C9E-ECFA-4225-BF4E-12F54731BE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1749679-C5EC-4E8E-94C3-590E58080A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B99D1E7-8AB6-4E09-92B9-F37FAE599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2FDA828-C12F-4012-9EEB-89C6C1CF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9726CAE-1AB0-4547-95D3-3E870C308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D5E4455-64AB-4DB7-970E-FBB8FC0511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3F4F923-6E41-471E-80A9-1F9251735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82689FE-2454-487C-862F-F8E1EF346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54AC8B8-CD27-45A6-862E-29E40CD92B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50FFB7C-55B7-4F77-807A-6D9EB35E1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A87A8A7-6370-4CB5-BC73-F49A357975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238B117-6B73-40E8-AA5B-E7BF8959F1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1F1F956-02E3-4CB0-9D6C-9FAD9486A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FEA10D7-89A2-44F6-AB6C-22ED439388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FB599E6-F770-41FE-812F-1F7EC26597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0A57962-0140-41EE-90BD-7E5AF6537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82C320E-220E-4993-A32F-41CE4F1BB2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714895B-D1F4-4479-94D5-4200646603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C0062BF-7CC4-4136-AA03-CC9BE3EA08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D9F14E1-DD45-4E78-B9B8-7D2BC72148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DA047DA-EAB5-4971-9097-C13FFBC03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5" name="Right Triangle 154">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5" y="31515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3757CE-D382-FC33-B34A-ADC77F14E78D}"/>
              </a:ext>
            </a:extLst>
          </p:cNvPr>
          <p:cNvSpPr>
            <a:spLocks noGrp="1"/>
          </p:cNvSpPr>
          <p:nvPr>
            <p:ph type="title"/>
          </p:nvPr>
        </p:nvSpPr>
        <p:spPr>
          <a:xfrm>
            <a:off x="684213" y="746125"/>
            <a:ext cx="5415579" cy="5397276"/>
          </a:xfrm>
        </p:spPr>
        <p:txBody>
          <a:bodyPr vert="horz" lIns="91440" tIns="45720" rIns="91440" bIns="45720" rtlCol="0" anchor="ctr">
            <a:normAutofit/>
          </a:bodyPr>
          <a:lstStyle/>
          <a:p>
            <a:r>
              <a:rPr lang="en-US" sz="7200"/>
              <a:t>THANK YOU</a:t>
            </a:r>
          </a:p>
        </p:txBody>
      </p:sp>
    </p:spTree>
    <p:extLst>
      <p:ext uri="{BB962C8B-B14F-4D97-AF65-F5344CB8AC3E}">
        <p14:creationId xmlns:p14="http://schemas.microsoft.com/office/powerpoint/2010/main" val="353408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69EA2-7A96-F48D-EC3D-B8CA50631368}"/>
              </a:ext>
            </a:extLst>
          </p:cNvPr>
          <p:cNvSpPr>
            <a:spLocks noGrp="1"/>
          </p:cNvSpPr>
          <p:nvPr>
            <p:ph idx="1"/>
          </p:nvPr>
        </p:nvSpPr>
        <p:spPr>
          <a:xfrm>
            <a:off x="933500" y="321549"/>
            <a:ext cx="10824304" cy="6329416"/>
          </a:xfrm>
        </p:spPr>
        <p:txBody>
          <a:bodyPr>
            <a:normAutofit/>
          </a:bodyPr>
          <a:lstStyle/>
          <a:p>
            <a:r>
              <a:rPr lang="en-US" sz="2800" b="1" dirty="0"/>
              <a:t>Importing required libraries:</a:t>
            </a:r>
          </a:p>
          <a:p>
            <a:endParaRPr lang="en-US" sz="2800" b="1" dirty="0"/>
          </a:p>
          <a:p>
            <a:pPr marL="0" indent="0">
              <a:buNone/>
            </a:pPr>
            <a:endParaRPr lang="en-US" sz="2800" b="1" dirty="0"/>
          </a:p>
          <a:p>
            <a:r>
              <a:rPr lang="en-US" sz="2800" b="1" dirty="0"/>
              <a:t>Pre-processing of the data:</a:t>
            </a:r>
          </a:p>
          <a:p>
            <a:pPr marL="0" indent="0">
              <a:buNone/>
            </a:pPr>
            <a:r>
              <a:rPr lang="en-US" dirty="0"/>
              <a:t>	</a:t>
            </a:r>
            <a:r>
              <a:rPr lang="en-US" b="1" u="sng" dirty="0"/>
              <a:t>Gathering information about the datasets:</a:t>
            </a:r>
          </a:p>
          <a:p>
            <a:pPr marL="0" indent="0">
              <a:buNone/>
            </a:pPr>
            <a:r>
              <a:rPr lang="en-US" b="1" dirty="0"/>
              <a:t>	We analysis the data to find whether the datasets contains any null values.</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p:txBody>
      </p:sp>
      <p:pic>
        <p:nvPicPr>
          <p:cNvPr id="5" name="Picture 4">
            <a:extLst>
              <a:ext uri="{FF2B5EF4-FFF2-40B4-BE49-F238E27FC236}">
                <a16:creationId xmlns:a16="http://schemas.microsoft.com/office/drawing/2014/main" id="{EA82DD58-B228-1A5F-012D-65224CC44326}"/>
              </a:ext>
            </a:extLst>
          </p:cNvPr>
          <p:cNvPicPr>
            <a:picLocks noChangeAspect="1"/>
          </p:cNvPicPr>
          <p:nvPr/>
        </p:nvPicPr>
        <p:blipFill>
          <a:blip r:embed="rId2"/>
          <a:stretch>
            <a:fillRect/>
          </a:stretch>
        </p:blipFill>
        <p:spPr>
          <a:xfrm>
            <a:off x="1589874" y="837461"/>
            <a:ext cx="3327181" cy="1306436"/>
          </a:xfrm>
          <a:prstGeom prst="rect">
            <a:avLst/>
          </a:prstGeom>
        </p:spPr>
      </p:pic>
      <p:pic>
        <p:nvPicPr>
          <p:cNvPr id="7" name="Picture 6">
            <a:extLst>
              <a:ext uri="{FF2B5EF4-FFF2-40B4-BE49-F238E27FC236}">
                <a16:creationId xmlns:a16="http://schemas.microsoft.com/office/drawing/2014/main" id="{7B99E37C-188D-B0CF-5041-708203B164A1}"/>
              </a:ext>
            </a:extLst>
          </p:cNvPr>
          <p:cNvPicPr>
            <a:picLocks noChangeAspect="1"/>
          </p:cNvPicPr>
          <p:nvPr/>
        </p:nvPicPr>
        <p:blipFill>
          <a:blip r:embed="rId3"/>
          <a:stretch>
            <a:fillRect/>
          </a:stretch>
        </p:blipFill>
        <p:spPr>
          <a:xfrm>
            <a:off x="1814161" y="3587095"/>
            <a:ext cx="2907137" cy="3063870"/>
          </a:xfrm>
          <a:prstGeom prst="rect">
            <a:avLst/>
          </a:prstGeom>
        </p:spPr>
      </p:pic>
      <p:pic>
        <p:nvPicPr>
          <p:cNvPr id="9" name="Picture 8">
            <a:extLst>
              <a:ext uri="{FF2B5EF4-FFF2-40B4-BE49-F238E27FC236}">
                <a16:creationId xmlns:a16="http://schemas.microsoft.com/office/drawing/2014/main" id="{F3D8DAAC-011B-31C9-3016-1D21FF27D9F0}"/>
              </a:ext>
            </a:extLst>
          </p:cNvPr>
          <p:cNvPicPr>
            <a:picLocks noChangeAspect="1"/>
          </p:cNvPicPr>
          <p:nvPr/>
        </p:nvPicPr>
        <p:blipFill>
          <a:blip r:embed="rId4"/>
          <a:stretch>
            <a:fillRect/>
          </a:stretch>
        </p:blipFill>
        <p:spPr>
          <a:xfrm>
            <a:off x="5435987" y="3991172"/>
            <a:ext cx="4069433" cy="2255715"/>
          </a:xfrm>
          <a:prstGeom prst="rect">
            <a:avLst/>
          </a:prstGeom>
        </p:spPr>
      </p:pic>
    </p:spTree>
    <p:extLst>
      <p:ext uri="{BB962C8B-B14F-4D97-AF65-F5344CB8AC3E}">
        <p14:creationId xmlns:p14="http://schemas.microsoft.com/office/powerpoint/2010/main" val="419692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6F7DD5-9B85-F79F-AFDA-D5CB774488EF}"/>
              </a:ext>
            </a:extLst>
          </p:cNvPr>
          <p:cNvSpPr>
            <a:spLocks noGrp="1"/>
          </p:cNvSpPr>
          <p:nvPr>
            <p:ph idx="1"/>
          </p:nvPr>
        </p:nvSpPr>
        <p:spPr>
          <a:xfrm>
            <a:off x="613441" y="200780"/>
            <a:ext cx="11291012" cy="6579582"/>
          </a:xfrm>
        </p:spPr>
        <p:txBody>
          <a:bodyPr/>
          <a:lstStyle/>
          <a:p>
            <a:r>
              <a:rPr lang="en-US" sz="2800" b="1" dirty="0"/>
              <a:t>Pre-processing of the data:</a:t>
            </a:r>
          </a:p>
          <a:p>
            <a:pPr marL="0" indent="0">
              <a:buNone/>
            </a:pPr>
            <a:r>
              <a:rPr lang="en-US" dirty="0"/>
              <a:t>	</a:t>
            </a:r>
            <a:r>
              <a:rPr lang="en-US" b="1" u="sng" dirty="0"/>
              <a:t>Good Debt, Bad Debt:</a:t>
            </a:r>
          </a:p>
          <a:p>
            <a:pPr marL="0" indent="0">
              <a:buNone/>
            </a:pPr>
            <a:r>
              <a:rPr lang="en-US" b="1" dirty="0"/>
              <a:t>	</a:t>
            </a:r>
            <a:r>
              <a:rPr lang="en-US" sz="1800" b="1" dirty="0"/>
              <a:t>We introduced a new criteria here to see whether the person has a Good Debt or a Bad Debt.</a:t>
            </a:r>
          </a:p>
          <a:p>
            <a:pPr marL="0" indent="0">
              <a:buNone/>
            </a:pPr>
            <a:r>
              <a:rPr lang="en-US" sz="1800" b="1" dirty="0"/>
              <a:t>	It was not mentioned what to consider as a Good Debt and what to consider Bad Debt so we 	consider that if the person paid his or her debt before due date or after due date as Good   	Debt and everything else as Bad Debt.</a:t>
            </a:r>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	</a:t>
            </a:r>
            <a:r>
              <a:rPr lang="en-GB" sz="1800" b="1" u="sng" dirty="0">
                <a:ea typeface="+mn-lt"/>
                <a:cs typeface="+mn-lt"/>
              </a:rPr>
              <a:t>CREDIT_APPROVAL_STATUS:</a:t>
            </a:r>
          </a:p>
          <a:p>
            <a:pPr marL="0" indent="0">
              <a:buNone/>
            </a:pPr>
            <a:r>
              <a:rPr lang="en-GB" sz="1800" b="1" dirty="0">
                <a:ea typeface="+mn-lt"/>
                <a:cs typeface="+mn-lt"/>
              </a:rPr>
              <a:t>	To decide whether the person gets credit card, we introduced two condition for it as if the 	Good Debt is greater than Bad Debt then the person will get the approval, if the Good Debt is 	less than or equal to Bad Debt then the person will get the approval.</a:t>
            </a:r>
            <a:endParaRPr lang="en-US" sz="1800" b="1" dirty="0"/>
          </a:p>
        </p:txBody>
      </p:sp>
      <p:pic>
        <p:nvPicPr>
          <p:cNvPr id="5" name="Picture 4">
            <a:extLst>
              <a:ext uri="{FF2B5EF4-FFF2-40B4-BE49-F238E27FC236}">
                <a16:creationId xmlns:a16="http://schemas.microsoft.com/office/drawing/2014/main" id="{9A9427CD-201E-EFC5-7C29-66C1871C79A6}"/>
              </a:ext>
            </a:extLst>
          </p:cNvPr>
          <p:cNvPicPr>
            <a:picLocks noChangeAspect="1"/>
          </p:cNvPicPr>
          <p:nvPr/>
        </p:nvPicPr>
        <p:blipFill>
          <a:blip r:embed="rId2"/>
          <a:stretch>
            <a:fillRect/>
          </a:stretch>
        </p:blipFill>
        <p:spPr>
          <a:xfrm>
            <a:off x="1557862" y="2672233"/>
            <a:ext cx="4955081" cy="1500845"/>
          </a:xfrm>
          <a:prstGeom prst="rect">
            <a:avLst/>
          </a:prstGeom>
        </p:spPr>
      </p:pic>
      <p:pic>
        <p:nvPicPr>
          <p:cNvPr id="7" name="Picture 6">
            <a:extLst>
              <a:ext uri="{FF2B5EF4-FFF2-40B4-BE49-F238E27FC236}">
                <a16:creationId xmlns:a16="http://schemas.microsoft.com/office/drawing/2014/main" id="{039D18C2-0CFD-B284-7F93-8FC4FD3DE172}"/>
              </a:ext>
            </a:extLst>
          </p:cNvPr>
          <p:cNvPicPr>
            <a:picLocks noChangeAspect="1"/>
          </p:cNvPicPr>
          <p:nvPr/>
        </p:nvPicPr>
        <p:blipFill>
          <a:blip r:embed="rId3"/>
          <a:stretch>
            <a:fillRect/>
          </a:stretch>
        </p:blipFill>
        <p:spPr>
          <a:xfrm>
            <a:off x="1557862" y="5961979"/>
            <a:ext cx="8245555" cy="678239"/>
          </a:xfrm>
          <a:prstGeom prst="rect">
            <a:avLst/>
          </a:prstGeom>
        </p:spPr>
      </p:pic>
    </p:spTree>
    <p:extLst>
      <p:ext uri="{BB962C8B-B14F-4D97-AF65-F5344CB8AC3E}">
        <p14:creationId xmlns:p14="http://schemas.microsoft.com/office/powerpoint/2010/main" val="230051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35AF2-3F4E-6024-C78B-BCCC193181F2}"/>
              </a:ext>
            </a:extLst>
          </p:cNvPr>
          <p:cNvSpPr>
            <a:spLocks noGrp="1"/>
          </p:cNvSpPr>
          <p:nvPr>
            <p:ph idx="1"/>
          </p:nvPr>
        </p:nvSpPr>
        <p:spPr>
          <a:xfrm>
            <a:off x="691079" y="341953"/>
            <a:ext cx="10818058" cy="6318933"/>
          </a:xfrm>
        </p:spPr>
        <p:txBody>
          <a:bodyPr vert="horz" lIns="91440" tIns="45720" rIns="91440" bIns="45720" rtlCol="0" anchor="t">
            <a:normAutofit/>
          </a:bodyPr>
          <a:lstStyle/>
          <a:p>
            <a:pPr marL="0" indent="0">
              <a:buNone/>
            </a:pPr>
            <a:r>
              <a:rPr lang="en-GB" sz="2800" b="1" dirty="0">
                <a:ea typeface="+mn-lt"/>
                <a:cs typeface="+mn-lt"/>
              </a:rPr>
              <a:t>Pre-processing of the data:</a:t>
            </a:r>
          </a:p>
          <a:p>
            <a:pPr marL="0" indent="0">
              <a:buNone/>
            </a:pPr>
            <a:endParaRPr lang="en-GB" sz="2800" b="1" dirty="0">
              <a:ea typeface="+mn-lt"/>
              <a:cs typeface="+mn-lt"/>
            </a:endParaRPr>
          </a:p>
          <a:p>
            <a:pPr lvl="1" indent="0">
              <a:buClr>
                <a:srgbClr val="8D87A6"/>
              </a:buClr>
              <a:buNone/>
            </a:pPr>
            <a:r>
              <a:rPr lang="en-GB" sz="2200" b="1" u="sng" dirty="0">
                <a:ea typeface="+mn-lt"/>
                <a:cs typeface="+mn-lt"/>
              </a:rPr>
              <a:t>Merging of the </a:t>
            </a:r>
            <a:r>
              <a:rPr lang="en-GB" sz="2200" b="1" u="sng" dirty="0" err="1">
                <a:ea typeface="+mn-lt"/>
                <a:cs typeface="+mn-lt"/>
              </a:rPr>
              <a:t>Dataframes</a:t>
            </a:r>
            <a:r>
              <a:rPr lang="en-GB" sz="2200" b="1" u="sng" dirty="0">
                <a:ea typeface="+mn-lt"/>
                <a:cs typeface="+mn-lt"/>
              </a:rPr>
              <a:t>:</a:t>
            </a:r>
          </a:p>
          <a:p>
            <a:pPr lvl="1" indent="0">
              <a:buClr>
                <a:srgbClr val="8D87A6"/>
              </a:buClr>
              <a:buNone/>
            </a:pPr>
            <a:r>
              <a:rPr lang="en-GB" sz="2000" b="1" dirty="0">
                <a:ea typeface="+mn-lt"/>
                <a:cs typeface="+mn-lt"/>
              </a:rPr>
              <a:t>After analysis of the data and defining the meaning of the column CREDIT_APPROVAL_STATUS</a:t>
            </a:r>
            <a:r>
              <a:rPr lang="en-GB" sz="2000" dirty="0">
                <a:ea typeface="+mn-lt"/>
                <a:cs typeface="+mn-lt"/>
              </a:rPr>
              <a:t> </a:t>
            </a:r>
            <a:r>
              <a:rPr lang="en-GB" sz="2000" b="1" dirty="0">
                <a:ea typeface="+mn-lt"/>
                <a:cs typeface="+mn-lt"/>
              </a:rPr>
              <a:t>we now merge the datasets 'ID' wise</a:t>
            </a:r>
            <a:r>
              <a:rPr lang="en-GB" sz="2000" dirty="0">
                <a:ea typeface="+mn-lt"/>
                <a:cs typeface="+mn-lt"/>
              </a:rPr>
              <a:t>.</a:t>
            </a:r>
            <a:endParaRPr lang="en-GB" sz="2000" b="1" dirty="0">
              <a:ea typeface="+mn-lt"/>
              <a:cs typeface="+mn-lt"/>
            </a:endParaRPr>
          </a:p>
          <a:p>
            <a:pPr lvl="1" indent="0">
              <a:buNone/>
            </a:pPr>
            <a:endParaRPr lang="en-GB" sz="2000" dirty="0">
              <a:ea typeface="+mn-lt"/>
              <a:cs typeface="+mn-lt"/>
            </a:endParaRPr>
          </a:p>
          <a:p>
            <a:pPr lvl="1" indent="0">
              <a:buClr>
                <a:srgbClr val="8D87A6"/>
              </a:buClr>
              <a:buNone/>
            </a:pPr>
            <a:r>
              <a:rPr lang="en-GB" sz="2400" b="1" u="sng" dirty="0">
                <a:ea typeface="+mn-lt"/>
                <a:cs typeface="+mn-lt"/>
              </a:rPr>
              <a:t>Dealing with the negative values:</a:t>
            </a:r>
          </a:p>
          <a:p>
            <a:pPr lvl="1" indent="0">
              <a:buNone/>
            </a:pPr>
            <a:r>
              <a:rPr lang="en-GB" sz="2000" b="1" dirty="0">
                <a:ea typeface="+mn-lt"/>
                <a:cs typeface="+mn-lt"/>
              </a:rPr>
              <a:t>Converting the values to column DAYS_BIRTH &amp; DAYS_EMPLOYED from negative to positive. Then converting from days to years for visualization</a:t>
            </a:r>
          </a:p>
          <a:p>
            <a:pPr lvl="1" indent="0">
              <a:buNone/>
            </a:pPr>
            <a:endParaRPr lang="en-GB" sz="2000" b="1" dirty="0">
              <a:ea typeface="+mn-lt"/>
              <a:cs typeface="+mn-lt"/>
            </a:endParaRPr>
          </a:p>
          <a:p>
            <a:pPr lvl="1" indent="0">
              <a:buNone/>
            </a:pPr>
            <a:r>
              <a:rPr lang="en-GB" sz="2400" b="1" u="sng" dirty="0">
                <a:ea typeface="+mn-lt"/>
                <a:cs typeface="+mn-lt"/>
              </a:rPr>
              <a:t>Segregating numerical &amp; categorical variables:</a:t>
            </a:r>
          </a:p>
          <a:p>
            <a:pPr lvl="1" indent="0">
              <a:buNone/>
            </a:pPr>
            <a:r>
              <a:rPr lang="en-GB" sz="2000" b="1" dirty="0">
                <a:ea typeface="+mn-lt"/>
                <a:cs typeface="+mn-lt"/>
              </a:rPr>
              <a:t>We perform this so that we can apply Imputer Class with different strategy on numerical variable/s and different strategy on categorical variable/s.</a:t>
            </a:r>
          </a:p>
        </p:txBody>
      </p:sp>
    </p:spTree>
    <p:extLst>
      <p:ext uri="{BB962C8B-B14F-4D97-AF65-F5344CB8AC3E}">
        <p14:creationId xmlns:p14="http://schemas.microsoft.com/office/powerpoint/2010/main" val="2377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B25CF-0E3A-B3FA-4710-AC10E7728E63}"/>
              </a:ext>
            </a:extLst>
          </p:cNvPr>
          <p:cNvSpPr>
            <a:spLocks noGrp="1"/>
          </p:cNvSpPr>
          <p:nvPr>
            <p:ph idx="1"/>
          </p:nvPr>
        </p:nvSpPr>
        <p:spPr>
          <a:xfrm>
            <a:off x="691079" y="166190"/>
            <a:ext cx="10806852" cy="6533994"/>
          </a:xfrm>
        </p:spPr>
        <p:txBody>
          <a:bodyPr vert="horz" lIns="91440" tIns="45720" rIns="91440" bIns="45720" rtlCol="0" anchor="t">
            <a:noAutofit/>
          </a:bodyPr>
          <a:lstStyle/>
          <a:p>
            <a:pPr marL="0" indent="0">
              <a:buNone/>
            </a:pPr>
            <a:r>
              <a:rPr lang="en-GB" sz="2800" b="1" dirty="0">
                <a:ea typeface="+mn-lt"/>
                <a:cs typeface="+mn-lt"/>
              </a:rPr>
              <a:t>Pre-processing of the data:</a:t>
            </a:r>
            <a:endParaRPr lang="en-US" sz="2800" dirty="0">
              <a:ea typeface="+mn-lt"/>
              <a:cs typeface="+mn-lt"/>
            </a:endParaRPr>
          </a:p>
          <a:p>
            <a:pPr lvl="1" indent="0">
              <a:buNone/>
            </a:pPr>
            <a:r>
              <a:rPr lang="en-GB" sz="2000" b="1" u="sng" dirty="0">
                <a:ea typeface="+mn-lt"/>
                <a:cs typeface="+mn-lt"/>
              </a:rPr>
              <a:t>Detection of Outliers:</a:t>
            </a:r>
            <a:endParaRPr lang="en-US" sz="2000" dirty="0">
              <a:ea typeface="+mn-lt"/>
              <a:cs typeface="+mn-lt"/>
            </a:endParaRPr>
          </a:p>
          <a:p>
            <a:pPr lvl="1" indent="0">
              <a:buNone/>
            </a:pPr>
            <a:r>
              <a:rPr lang="en-GB" sz="2000" b="1" dirty="0">
                <a:ea typeface="+mn-lt"/>
                <a:cs typeface="+mn-lt"/>
              </a:rPr>
              <a:t>An outlier is an observation that lies in an abnormal distance from other values in random sample of population. Some the outliers can be understood from the output.</a:t>
            </a:r>
          </a:p>
          <a:p>
            <a:pPr lvl="1" indent="0">
              <a:buNone/>
            </a:pPr>
            <a:r>
              <a:rPr lang="en-GB" sz="2000" b="1" dirty="0">
                <a:ea typeface="+mn-lt"/>
                <a:cs typeface="+mn-lt"/>
              </a:rPr>
              <a:t>The .skew() helps us calculate the skewness of the column </a:t>
            </a:r>
          </a:p>
          <a:p>
            <a:pPr lvl="1" indent="0">
              <a:buNone/>
            </a:pPr>
            <a:r>
              <a:rPr lang="en-GB" sz="2000" b="1" dirty="0">
                <a:ea typeface="+mn-lt"/>
                <a:cs typeface="+mn-lt"/>
              </a:rPr>
              <a:t>Value calculated should be between –1 to 1.</a:t>
            </a:r>
          </a:p>
          <a:p>
            <a:pPr lvl="1" indent="0">
              <a:buNone/>
            </a:pPr>
            <a:r>
              <a:rPr lang="en-GB" sz="2000" b="1" dirty="0">
                <a:ea typeface="+mn-lt"/>
                <a:cs typeface="+mn-lt"/>
              </a:rPr>
              <a:t>If not the column consists of outliers.</a:t>
            </a:r>
          </a:p>
          <a:p>
            <a:pPr lvl="1" indent="0">
              <a:buNone/>
            </a:pPr>
            <a:r>
              <a:rPr lang="en-GB" sz="2000" b="1" u="sng" dirty="0">
                <a:ea typeface="+mn-lt"/>
                <a:cs typeface="+mn-lt"/>
              </a:rPr>
              <a:t>Separation of Labels and Features from </a:t>
            </a:r>
            <a:r>
              <a:rPr lang="en-GB" sz="2000" b="1" u="sng" dirty="0" err="1">
                <a:ea typeface="+mn-lt"/>
                <a:cs typeface="+mn-lt"/>
              </a:rPr>
              <a:t>Dataframe</a:t>
            </a:r>
            <a:r>
              <a:rPr lang="en-GB" sz="2000" b="1" u="sng" dirty="0">
                <a:ea typeface="+mn-lt"/>
                <a:cs typeface="+mn-lt"/>
              </a:rPr>
              <a:t>:</a:t>
            </a:r>
            <a:endParaRPr lang="en-US" sz="2000" dirty="0">
              <a:ea typeface="+mn-lt"/>
              <a:cs typeface="+mn-lt"/>
            </a:endParaRPr>
          </a:p>
          <a:p>
            <a:pPr lvl="1" indent="0">
              <a:buNone/>
            </a:pPr>
            <a:r>
              <a:rPr lang="en-GB" sz="2000" b="1" dirty="0">
                <a:ea typeface="+mn-lt"/>
                <a:cs typeface="+mn-lt"/>
              </a:rPr>
              <a:t>Before feeding the </a:t>
            </a:r>
            <a:r>
              <a:rPr lang="en-GB" sz="2000" b="1" dirty="0" err="1">
                <a:ea typeface="+mn-lt"/>
                <a:cs typeface="+mn-lt"/>
              </a:rPr>
              <a:t>dataframe</a:t>
            </a:r>
            <a:r>
              <a:rPr lang="en-GB" sz="2000" b="1" dirty="0">
                <a:ea typeface="+mn-lt"/>
                <a:cs typeface="+mn-lt"/>
              </a:rPr>
              <a:t> to the model the labels and feature are to be separated. In our case the CREDIT_APPROVAL_STATUS is the column of Label and rest are features.</a:t>
            </a:r>
          </a:p>
        </p:txBody>
      </p:sp>
      <p:pic>
        <p:nvPicPr>
          <p:cNvPr id="4" name="Picture 4" descr="Text&#10;&#10;Description automatically generated">
            <a:extLst>
              <a:ext uri="{FF2B5EF4-FFF2-40B4-BE49-F238E27FC236}">
                <a16:creationId xmlns:a16="http://schemas.microsoft.com/office/drawing/2014/main" id="{D83C7626-9C3C-17C4-C0C7-BCB4EFB52DDB}"/>
              </a:ext>
            </a:extLst>
          </p:cNvPr>
          <p:cNvPicPr>
            <a:picLocks noChangeAspect="1"/>
          </p:cNvPicPr>
          <p:nvPr/>
        </p:nvPicPr>
        <p:blipFill>
          <a:blip r:embed="rId2"/>
          <a:stretch>
            <a:fillRect/>
          </a:stretch>
        </p:blipFill>
        <p:spPr>
          <a:xfrm>
            <a:off x="286870" y="5116257"/>
            <a:ext cx="11719109" cy="1589691"/>
          </a:xfrm>
          <a:prstGeom prst="rect">
            <a:avLst/>
          </a:prstGeom>
        </p:spPr>
      </p:pic>
    </p:spTree>
    <p:extLst>
      <p:ext uri="{BB962C8B-B14F-4D97-AF65-F5344CB8AC3E}">
        <p14:creationId xmlns:p14="http://schemas.microsoft.com/office/powerpoint/2010/main" val="304940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F635C-E31F-39B4-B8C6-E2DB3C2B79CA}"/>
              </a:ext>
            </a:extLst>
          </p:cNvPr>
          <p:cNvSpPr>
            <a:spLocks noGrp="1"/>
          </p:cNvSpPr>
          <p:nvPr>
            <p:ph idx="1"/>
          </p:nvPr>
        </p:nvSpPr>
        <p:spPr>
          <a:xfrm>
            <a:off x="691079" y="289455"/>
            <a:ext cx="11030970" cy="6298670"/>
          </a:xfrm>
        </p:spPr>
        <p:txBody>
          <a:bodyPr vert="horz" lIns="91440" tIns="45720" rIns="91440" bIns="45720" rtlCol="0" anchor="t">
            <a:normAutofit/>
          </a:bodyPr>
          <a:lstStyle/>
          <a:p>
            <a:r>
              <a:rPr lang="en-GB" sz="2400" b="1" dirty="0">
                <a:ea typeface="+mn-lt"/>
                <a:cs typeface="+mn-lt"/>
              </a:rPr>
              <a:t>Creating a pipeline:</a:t>
            </a:r>
            <a:endParaRPr lang="en-US" sz="2400" dirty="0">
              <a:ea typeface="+mn-lt"/>
              <a:cs typeface="+mn-lt"/>
            </a:endParaRPr>
          </a:p>
          <a:p>
            <a:pPr lvl="1" indent="0">
              <a:buNone/>
            </a:pPr>
            <a:r>
              <a:rPr lang="en-GB" b="1" dirty="0">
                <a:ea typeface="+mn-lt"/>
                <a:cs typeface="+mn-lt"/>
              </a:rPr>
              <a:t>Python scikit-learn utility for orchestrating machine learning operations</a:t>
            </a:r>
          </a:p>
          <a:p>
            <a:pPr lvl="1" indent="0">
              <a:buNone/>
            </a:pPr>
            <a:r>
              <a:rPr lang="en-GB" b="1" dirty="0">
                <a:ea typeface="+mn-lt"/>
                <a:cs typeface="+mn-lt"/>
              </a:rPr>
              <a:t>Pipelines function by allowing a linear series of data transforms to be linked together, resulting in a measurable modelling process.</a:t>
            </a:r>
          </a:p>
          <a:p>
            <a:pPr lvl="1" indent="0">
              <a:buNone/>
            </a:pPr>
            <a:r>
              <a:rPr lang="en-GB" b="1" dirty="0"/>
              <a:t>The pipeline in our case helped us perform:</a:t>
            </a:r>
          </a:p>
          <a:p>
            <a:pPr marL="800100" lvl="1" indent="-342900">
              <a:buAutoNum type="arabicPeriod"/>
            </a:pPr>
            <a:r>
              <a:rPr lang="en-GB" b="1" dirty="0"/>
              <a:t>Impute</a:t>
            </a:r>
          </a:p>
          <a:p>
            <a:pPr marL="800100" lvl="1" indent="-342900">
              <a:buAutoNum type="arabicPeriod"/>
            </a:pPr>
            <a:r>
              <a:rPr lang="en-GB" b="1" dirty="0" err="1"/>
              <a:t>StandardScaling</a:t>
            </a:r>
          </a:p>
          <a:p>
            <a:pPr lvl="1" indent="0">
              <a:buNone/>
            </a:pPr>
            <a:endParaRPr lang="en-GB" b="1" dirty="0"/>
          </a:p>
        </p:txBody>
      </p:sp>
      <p:pic>
        <p:nvPicPr>
          <p:cNvPr id="2" name="Picture 3" descr="Text&#10;&#10;Description automatically generated">
            <a:extLst>
              <a:ext uri="{FF2B5EF4-FFF2-40B4-BE49-F238E27FC236}">
                <a16:creationId xmlns:a16="http://schemas.microsoft.com/office/drawing/2014/main" id="{E704A2EE-6F98-CD7B-1100-B81B54B7FF9B}"/>
              </a:ext>
            </a:extLst>
          </p:cNvPr>
          <p:cNvPicPr>
            <a:picLocks noChangeAspect="1"/>
          </p:cNvPicPr>
          <p:nvPr/>
        </p:nvPicPr>
        <p:blipFill>
          <a:blip r:embed="rId2"/>
          <a:stretch>
            <a:fillRect/>
          </a:stretch>
        </p:blipFill>
        <p:spPr>
          <a:xfrm>
            <a:off x="835958" y="3330275"/>
            <a:ext cx="10755404" cy="2808420"/>
          </a:xfrm>
          <a:prstGeom prst="rect">
            <a:avLst/>
          </a:prstGeom>
        </p:spPr>
      </p:pic>
    </p:spTree>
    <p:extLst>
      <p:ext uri="{BB962C8B-B14F-4D97-AF65-F5344CB8AC3E}">
        <p14:creationId xmlns:p14="http://schemas.microsoft.com/office/powerpoint/2010/main" val="139935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A411-3E01-0AE9-A4DB-AA42B71CEC70}"/>
              </a:ext>
            </a:extLst>
          </p:cNvPr>
          <p:cNvSpPr>
            <a:spLocks noGrp="1"/>
          </p:cNvSpPr>
          <p:nvPr>
            <p:ph type="title"/>
          </p:nvPr>
        </p:nvSpPr>
        <p:spPr>
          <a:xfrm>
            <a:off x="838200" y="257549"/>
            <a:ext cx="10515600" cy="765357"/>
          </a:xfrm>
        </p:spPr>
        <p:txBody>
          <a:bodyPr>
            <a:normAutofit fontScale="90000"/>
          </a:bodyPr>
          <a:lstStyle/>
          <a:p>
            <a:r>
              <a:rPr lang="en-US" b="1" u="sng" dirty="0">
                <a:latin typeface="Times New Roman" panose="02020603050405020304" pitchFamily="18" charset="0"/>
                <a:cs typeface="Times New Roman" panose="02020603050405020304" pitchFamily="18" charset="0"/>
              </a:rPr>
              <a:t>Splitting the dataset into Training and Test set </a:t>
            </a:r>
            <a:endParaRPr lang="en-IN" b="1" u="sng"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81B78D5-3186-838D-0B4F-DC36C977C27A}"/>
              </a:ext>
            </a:extLst>
          </p:cNvPr>
          <p:cNvSpPr>
            <a:spLocks noGrp="1"/>
          </p:cNvSpPr>
          <p:nvPr>
            <p:ph idx="1"/>
          </p:nvPr>
        </p:nvSpPr>
        <p:spPr>
          <a:xfrm>
            <a:off x="838200" y="1093694"/>
            <a:ext cx="10515600" cy="5083269"/>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dirty="0">
                <a:latin typeface="Times New Roman" panose="02020603050405020304" pitchFamily="18" charset="0"/>
                <a:cs typeface="Times New Roman" panose="02020603050405020304" pitchFamily="18" charset="0"/>
              </a:rPr>
              <a:t>Importing the train_test_split from model selection of the sklearn module.</a:t>
            </a:r>
          </a:p>
          <a:p>
            <a:pPr marL="0" indent="0">
              <a:lnSpc>
                <a:spcPct val="150000"/>
              </a:lnSpc>
              <a:buNone/>
            </a:pPr>
            <a:r>
              <a:rPr lang="en-US" sz="1800" dirty="0" err="1">
                <a:latin typeface="Times New Roman" panose="02020603050405020304" pitchFamily="18" charset="0"/>
                <a:cs typeface="Times New Roman" panose="02020603050405020304" pitchFamily="18" charset="0"/>
              </a:rPr>
              <a:t>Test_size</a:t>
            </a:r>
            <a:r>
              <a:rPr lang="en-US" sz="1800" dirty="0">
                <a:latin typeface="Times New Roman" panose="02020603050405020304" pitchFamily="18" charset="0"/>
                <a:cs typeface="Times New Roman" panose="02020603050405020304" pitchFamily="18" charset="0"/>
              </a:rPr>
              <a:t>: It is used to determine the amount of data that will be present in the train and test set. Here 0.3 means the data is divided into 70 : 30 ratio.</a:t>
            </a:r>
          </a:p>
          <a:p>
            <a:pPr marL="0" indent="0">
              <a:lnSpc>
                <a:spcPct val="150000"/>
              </a:lnSpc>
              <a:buNone/>
            </a:pPr>
            <a:r>
              <a:rPr lang="en-IN" sz="1800" dirty="0">
                <a:latin typeface="Times New Roman" panose="02020603050405020304" pitchFamily="18" charset="0"/>
                <a:cs typeface="Times New Roman" panose="02020603050405020304" pitchFamily="18" charset="0"/>
              </a:rPr>
              <a:t>Random_state: It controls the shuffling applied to the data before applying the split.</a:t>
            </a:r>
          </a:p>
        </p:txBody>
      </p:sp>
      <p:pic>
        <p:nvPicPr>
          <p:cNvPr id="4" name="Picture 3">
            <a:extLst>
              <a:ext uri="{FF2B5EF4-FFF2-40B4-BE49-F238E27FC236}">
                <a16:creationId xmlns:a16="http://schemas.microsoft.com/office/drawing/2014/main" id="{ABA3C497-A4C1-FC40-0622-35EEAD7B2FC0}"/>
              </a:ext>
            </a:extLst>
          </p:cNvPr>
          <p:cNvPicPr>
            <a:picLocks noChangeAspect="1"/>
          </p:cNvPicPr>
          <p:nvPr/>
        </p:nvPicPr>
        <p:blipFill>
          <a:blip r:embed="rId2"/>
          <a:stretch>
            <a:fillRect/>
          </a:stretch>
        </p:blipFill>
        <p:spPr>
          <a:xfrm>
            <a:off x="1062389" y="1967282"/>
            <a:ext cx="10067222" cy="677306"/>
          </a:xfrm>
          <a:prstGeom prst="rect">
            <a:avLst/>
          </a:prstGeom>
        </p:spPr>
      </p:pic>
    </p:spTree>
    <p:extLst>
      <p:ext uri="{BB962C8B-B14F-4D97-AF65-F5344CB8AC3E}">
        <p14:creationId xmlns:p14="http://schemas.microsoft.com/office/powerpoint/2010/main" val="342531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450F-945F-506A-5A43-515109A70A14}"/>
              </a:ext>
            </a:extLst>
          </p:cNvPr>
          <p:cNvSpPr>
            <a:spLocks noGrp="1"/>
          </p:cNvSpPr>
          <p:nvPr>
            <p:ph type="title"/>
          </p:nvPr>
        </p:nvSpPr>
        <p:spPr>
          <a:xfrm>
            <a:off x="838200" y="365125"/>
            <a:ext cx="10515600" cy="772795"/>
          </a:xfrm>
        </p:spPr>
        <p:txBody>
          <a:bodyPr>
            <a:normAutofit/>
          </a:bodyPr>
          <a:lstStyle/>
          <a:p>
            <a:r>
              <a:rPr lang="en-US" sz="4000" b="1" u="sng" dirty="0">
                <a:latin typeface="Times New Roman" panose="02020603050405020304" pitchFamily="18" charset="0"/>
                <a:cs typeface="Times New Roman" panose="02020603050405020304" pitchFamily="18" charset="0"/>
              </a:rPr>
              <a:t>Performing over sampling and under sampling</a:t>
            </a:r>
            <a:endParaRPr lang="en-IN" sz="4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4D2C11-A79A-537B-C90A-BD88F1B1097A}"/>
              </a:ext>
            </a:extLst>
          </p:cNvPr>
          <p:cNvSpPr>
            <a:spLocks noGrp="1"/>
          </p:cNvSpPr>
          <p:nvPr>
            <p:ph idx="1"/>
          </p:nvPr>
        </p:nvSpPr>
        <p:spPr>
          <a:xfrm>
            <a:off x="838200" y="1209040"/>
            <a:ext cx="10515600" cy="4967923"/>
          </a:xfrm>
        </p:spPr>
        <p:txBody>
          <a:bodyPr/>
          <a:lstStyle/>
          <a:p>
            <a:pPr marL="0" indent="0">
              <a:buNone/>
            </a:pPr>
            <a:endParaRPr lang="en-US" dirty="0"/>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5672066F-674D-ED40-E2F2-27FA66274B8E}"/>
              </a:ext>
            </a:extLst>
          </p:cNvPr>
          <p:cNvPicPr>
            <a:picLocks noChangeAspect="1"/>
          </p:cNvPicPr>
          <p:nvPr/>
        </p:nvPicPr>
        <p:blipFill>
          <a:blip r:embed="rId2"/>
          <a:stretch>
            <a:fillRect/>
          </a:stretch>
        </p:blipFill>
        <p:spPr>
          <a:xfrm>
            <a:off x="1488564" y="1881482"/>
            <a:ext cx="9346113" cy="3623038"/>
          </a:xfrm>
          <a:prstGeom prst="rect">
            <a:avLst/>
          </a:prstGeom>
        </p:spPr>
      </p:pic>
    </p:spTree>
    <p:extLst>
      <p:ext uri="{BB962C8B-B14F-4D97-AF65-F5344CB8AC3E}">
        <p14:creationId xmlns:p14="http://schemas.microsoft.com/office/powerpoint/2010/main" val="144366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533E-1889-E2DC-2006-58E12AB0E570}"/>
              </a:ext>
            </a:extLst>
          </p:cNvPr>
          <p:cNvSpPr>
            <a:spLocks noGrp="1"/>
          </p:cNvSpPr>
          <p:nvPr>
            <p:ph type="title"/>
          </p:nvPr>
        </p:nvSpPr>
        <p:spPr>
          <a:xfrm>
            <a:off x="838200" y="365125"/>
            <a:ext cx="10515600" cy="833755"/>
          </a:xfrm>
        </p:spPr>
        <p:txBody>
          <a:bodyPr/>
          <a:lstStyle/>
          <a:p>
            <a:r>
              <a:rPr lang="en-US" sz="4000" b="1" u="sng" dirty="0">
                <a:latin typeface="Times New Roman" panose="02020603050405020304" pitchFamily="18" charset="0"/>
                <a:cs typeface="Times New Roman" panose="02020603050405020304" pitchFamily="18" charset="0"/>
              </a:rPr>
              <a:t>Logistic Regression</a:t>
            </a:r>
            <a:endParaRPr lang="en-IN" sz="4000" b="1" u="sng"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AF21F41-EE03-C552-2264-328D0C1845EB}"/>
              </a:ext>
            </a:extLst>
          </p:cNvPr>
          <p:cNvPicPr>
            <a:picLocks noGrp="1" noChangeAspect="1"/>
          </p:cNvPicPr>
          <p:nvPr>
            <p:ph idx="1"/>
          </p:nvPr>
        </p:nvPicPr>
        <p:blipFill>
          <a:blip r:embed="rId2"/>
          <a:stretch>
            <a:fillRect/>
          </a:stretch>
        </p:blipFill>
        <p:spPr>
          <a:xfrm>
            <a:off x="528095" y="2540000"/>
            <a:ext cx="5459632" cy="2360488"/>
          </a:xfrm>
        </p:spPr>
      </p:pic>
      <p:pic>
        <p:nvPicPr>
          <p:cNvPr id="6" name="Picture 5">
            <a:extLst>
              <a:ext uri="{FF2B5EF4-FFF2-40B4-BE49-F238E27FC236}">
                <a16:creationId xmlns:a16="http://schemas.microsoft.com/office/drawing/2014/main" id="{52CABE5F-8BAB-CC90-144F-473817EE9A99}"/>
              </a:ext>
            </a:extLst>
          </p:cNvPr>
          <p:cNvPicPr>
            <a:picLocks noChangeAspect="1"/>
          </p:cNvPicPr>
          <p:nvPr/>
        </p:nvPicPr>
        <p:blipFill>
          <a:blip r:embed="rId3"/>
          <a:stretch>
            <a:fillRect/>
          </a:stretch>
        </p:blipFill>
        <p:spPr>
          <a:xfrm>
            <a:off x="6313299" y="1198880"/>
            <a:ext cx="5350606" cy="5162743"/>
          </a:xfrm>
          <a:prstGeom prst="rect">
            <a:avLst/>
          </a:prstGeom>
        </p:spPr>
      </p:pic>
    </p:spTree>
    <p:extLst>
      <p:ext uri="{BB962C8B-B14F-4D97-AF65-F5344CB8AC3E}">
        <p14:creationId xmlns:p14="http://schemas.microsoft.com/office/powerpoint/2010/main" val="2326599907"/>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office theme</Template>
  <TotalTime>118</TotalTime>
  <Words>561</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Grandview</vt:lpstr>
      <vt:lpstr>Times New Roman</vt:lpstr>
      <vt:lpstr>Wingdings</vt:lpstr>
      <vt:lpstr>CosineVTI</vt:lpstr>
      <vt:lpstr>Machine Learning cREDIT CARD APPROVAL PREDICTION</vt:lpstr>
      <vt:lpstr>PowerPoint Presentation</vt:lpstr>
      <vt:lpstr>PowerPoint Presentation</vt:lpstr>
      <vt:lpstr>PowerPoint Presentation</vt:lpstr>
      <vt:lpstr>PowerPoint Presentation</vt:lpstr>
      <vt:lpstr>PowerPoint Presentation</vt:lpstr>
      <vt:lpstr>Splitting the dataset into Training and Test set </vt:lpstr>
      <vt:lpstr>Performing over sampling and under sampling</vt:lpstr>
      <vt:lpstr>Logistic Regression</vt:lpstr>
      <vt:lpstr>Artificial Neural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Bidwai</dc:creator>
  <cp:lastModifiedBy>vinit sharma</cp:lastModifiedBy>
  <cp:revision>380</cp:revision>
  <dcterms:created xsi:type="dcterms:W3CDTF">2022-06-23T12:09:23Z</dcterms:created>
  <dcterms:modified xsi:type="dcterms:W3CDTF">2022-11-17T09:41:04Z</dcterms:modified>
</cp:coreProperties>
</file>